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1" r:id="rId6"/>
    <p:sldId id="262" r:id="rId7"/>
    <p:sldId id="265" r:id="rId8"/>
    <p:sldId id="282" r:id="rId9"/>
    <p:sldId id="266" r:id="rId10"/>
    <p:sldId id="278" r:id="rId11"/>
    <p:sldId id="277" r:id="rId12"/>
    <p:sldId id="280" r:id="rId13"/>
    <p:sldId id="279" r:id="rId14"/>
    <p:sldId id="264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LISA NIMI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Keskuse</a:t>
            </a:r>
            <a:r>
              <a:rPr lang="en-US"/>
              <a:t>/</a:t>
            </a:r>
            <a:r>
              <a:rPr lang="en-US" err="1"/>
              <a:t>esitaja</a:t>
            </a:r>
            <a:r>
              <a:rPr lang="en-US"/>
              <a:t> </a:t>
            </a:r>
            <a:r>
              <a:rPr lang="en-US" err="1"/>
              <a:t>nimi</a:t>
            </a:r>
            <a:endParaRPr lang="en-US"/>
          </a:p>
          <a:p>
            <a:r>
              <a:rPr lang="en-US" err="1"/>
              <a:t>Osakonnanimi</a:t>
            </a:r>
            <a:endParaRPr lang="en-US"/>
          </a:p>
          <a:p>
            <a:r>
              <a:rPr lang="en-US" err="1"/>
              <a:t>Kuupäev</a:t>
            </a:r>
            <a:endParaRPr lang="en-E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KONTAKTID</a:t>
            </a:r>
            <a:endParaRPr lang="en-EE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/>
              <a:t>AITÄH!</a:t>
            </a:r>
            <a:endParaRPr lang="en-EE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BEC0-2432-AE01-61E2-34469244D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90" y="2773866"/>
            <a:ext cx="8372819" cy="1314855"/>
          </a:xfrm>
        </p:spPr>
        <p:txBody>
          <a:bodyPr/>
          <a:lstStyle/>
          <a:p>
            <a:r>
              <a:rPr lang="et-EE" b="0" dirty="0">
                <a:latin typeface="Verdana Pro Black"/>
              </a:rPr>
              <a:t>HYDROMAST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D155A-2F43-6DF6-814E-7428F520F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771" y="1822943"/>
            <a:ext cx="8591087" cy="3291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t-EE" sz="2000" b="1" dirty="0">
              <a:solidFill>
                <a:srgbClr val="332B6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biorobotics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.</a:t>
            </a:r>
          </a:p>
          <a:p>
            <a:pPr algn="l">
              <a:spcBef>
                <a:spcPts val="0"/>
              </a:spcBef>
            </a:pPr>
            <a:endParaRPr lang="et-EE" sz="2000" dirty="0">
              <a:solidFill>
                <a:srgbClr val="332B6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endParaRPr lang="et-EE" sz="2000" dirty="0">
              <a:solidFill>
                <a:srgbClr val="332B6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endParaRPr lang="et-EE" sz="2000" dirty="0">
              <a:solidFill>
                <a:srgbClr val="332B60"/>
              </a:solidFill>
              <a:latin typeface="Verdana Pro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734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0884-830D-1A8C-1EDF-12B43FE5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813C-6831-F81B-D5EC-6A877B330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0" dirty="0">
                <a:latin typeface="Verdana Pro Black"/>
              </a:rPr>
              <a:t>HYDROMAST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B67B2-9737-A317-E229-71D23524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490" y="332835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dirty="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</a:t>
            </a:r>
            <a:r>
              <a:rPr lang="en-US" sz="2000" dirty="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 </a:t>
            </a:r>
            <a:r>
              <a:rPr lang="et-EE" sz="2000" dirty="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XXXXXXX</a:t>
            </a:r>
            <a:r>
              <a:rPr lang="en-US" sz="2000" dirty="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, </a:t>
            </a:r>
            <a:r>
              <a:rPr lang="en-US" sz="2000" dirty="0">
                <a:solidFill>
                  <a:srgbClr val="332B60"/>
                </a:solidFill>
                <a:latin typeface="Verdana Pro"/>
                <a:cs typeface="Segoe UI Semilight"/>
              </a:rPr>
              <a:t>potential 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CEO and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CoFounder</a:t>
            </a:r>
            <a:endParaRPr lang="et-EE" sz="2000" dirty="0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LinkedIn: </a:t>
            </a:r>
            <a:r>
              <a:rPr lang="et-EE" sz="2000" dirty="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link</a:t>
            </a:r>
            <a:endParaRPr lang="et-EE" dirty="0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71487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B6377DAF-D76A-E32E-1E86-41EE0B43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MARKET OPPORTUNITY</a:t>
            </a:r>
            <a:br>
              <a:rPr lang="et-EE">
                <a:latin typeface="Verdana Pro Black"/>
              </a:rPr>
            </a:br>
            <a:r>
              <a:rPr lang="et-EE" sz="3200">
                <a:latin typeface="Verdana Pro Black"/>
              </a:rPr>
              <a:t>(TAM, SAM, SOM)</a:t>
            </a:r>
            <a:endParaRPr lang="et-EE" sz="3200"/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EB06ED23-3C99-34C1-16CF-4D9822651B92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CB5B8120-DB71-23C6-DE4D-EFF420A5E767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0644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69938EE0-4A7C-6B32-933B-DD651DBB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>
                <a:latin typeface="Verdana Pro Black"/>
              </a:rPr>
              <a:t>COMMERCIALIZATION PLAN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6B15E792-D349-8EBB-4785-F557008D0E21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B263240B-8751-162B-96D3-345B65A291EA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2" name="Teksti kohatäide 2">
            <a:extLst>
              <a:ext uri="{FF2B5EF4-FFF2-40B4-BE49-F238E27FC236}">
                <a16:creationId xmlns:a16="http://schemas.microsoft.com/office/drawing/2014/main" id="{5E4F71F5-2A4F-C5E4-88B8-20E4A2ED0F5C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>
                <a:latin typeface="Verdana Pro"/>
                <a:ea typeface="Calibri"/>
                <a:cs typeface="Calibri"/>
              </a:rPr>
              <a:t>FROM LAB TO PRODUCT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993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A0474702-B3E5-8578-E530-49B78A00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>
                <a:latin typeface="Verdana Pro Black"/>
              </a:rPr>
              <a:t>FINANCIAL PROJECTIONS: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21D9A1C3-AF40-6E5D-A824-9CAB5B469392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2" name="Teksti kohatäide 2">
            <a:extLst>
              <a:ext uri="{FF2B5EF4-FFF2-40B4-BE49-F238E27FC236}">
                <a16:creationId xmlns:a16="http://schemas.microsoft.com/office/drawing/2014/main" id="{45C2BD2F-EE9A-CE33-8133-07C268D61399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049F1E32-3C8F-BF68-C0EB-46535567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>
                <a:latin typeface="Verdana Pro Black"/>
              </a:rPr>
              <a:t>VISION FOR FUTURE TEAM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9A52C71A-8BBA-F657-6D40-97D3DA98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>
                <a:latin typeface="Verdana Pro Black"/>
              </a:rPr>
              <a:t>CONTRIBUTION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3D876D6F-D155-1436-9C9D-6F9D20E6B4E6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E5C4B4B5-9B3B-FF2D-4C00-7BF5DDF23391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>
                <a:latin typeface="Verdana Pro Semibold"/>
                <a:ea typeface="Calibri"/>
                <a:cs typeface="Calibri"/>
              </a:rPr>
              <a:t>I'm suitable to be the founding member ...</a:t>
            </a:r>
          </a:p>
          <a:p>
            <a:endParaRPr lang="et-EE" sz="1600">
              <a:latin typeface="Verdana Pro Semibold"/>
              <a:ea typeface="Calibri"/>
              <a:cs typeface="Calibri"/>
            </a:endParaRPr>
          </a:p>
          <a:p>
            <a:r>
              <a:rPr lang="et-EE" sz="1600">
                <a:latin typeface="Verdana Pro Semibold"/>
                <a:ea typeface="Calibri"/>
                <a:cs typeface="Calibri"/>
              </a:rPr>
              <a:t>My contribution can be (time, money, competencies, contacts etc)</a:t>
            </a:r>
          </a:p>
          <a:p>
            <a:endParaRPr lang="et-EE" sz="1600">
              <a:latin typeface="Verdana Pro Semibold"/>
              <a:ea typeface="Calibri"/>
              <a:cs typeface="Calibri"/>
            </a:endParaRPr>
          </a:p>
          <a:p>
            <a:r>
              <a:rPr lang="et-EE" sz="1600">
                <a:latin typeface="Verdana Pro Semibold"/>
                <a:ea typeface="Calibri"/>
                <a:cs typeface="Calibri"/>
              </a:rPr>
              <a:t>My expectations regarding option shares in startup founding stage is in the range of x-x%</a:t>
            </a:r>
          </a:p>
        </p:txBody>
      </p:sp>
      <p:sp>
        <p:nvSpPr>
          <p:cNvPr id="2" name="Teksti kohatäide 2">
            <a:extLst>
              <a:ext uri="{FF2B5EF4-FFF2-40B4-BE49-F238E27FC236}">
                <a16:creationId xmlns:a16="http://schemas.microsoft.com/office/drawing/2014/main" id="{1C8FE15A-CF65-720A-6F87-0F40B6D4AE5C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>
                <a:latin typeface="Verdana Pro"/>
                <a:ea typeface="Calibri"/>
                <a:cs typeface="Calibri"/>
              </a:rPr>
              <a:t>(</a:t>
            </a:r>
            <a:r>
              <a:rPr lang="en-US" sz="1400" b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">
            <a:extLst>
              <a:ext uri="{FF2B5EF4-FFF2-40B4-BE49-F238E27FC236}">
                <a16:creationId xmlns:a16="http://schemas.microsoft.com/office/drawing/2014/main" id="{EC722C77-F1EF-9121-1D6F-8D8D0F5D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  <a:noFill/>
        </p:spPr>
      </p:pic>
      <p:sp>
        <p:nvSpPr>
          <p:cNvPr id="6" name="Pealkiri 1">
            <a:extLst>
              <a:ext uri="{FF2B5EF4-FFF2-40B4-BE49-F238E27FC236}">
                <a16:creationId xmlns:a16="http://schemas.microsoft.com/office/drawing/2014/main" id="{48F8A08C-271C-EB99-4666-42BA6A11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51" y="197561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5085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EE64-2C9F-7D18-33B0-749888522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C4B580CE-43EF-3F70-149B-44BBDBED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/>
              <a:t>SOLUTION</a:t>
            </a:r>
          </a:p>
        </p:txBody>
      </p:sp>
      <p:pic>
        <p:nvPicPr>
          <p:cNvPr id="3" name="Picture 2" descr="A screenshot of a device">
            <a:extLst>
              <a:ext uri="{FF2B5EF4-FFF2-40B4-BE49-F238E27FC236}">
                <a16:creationId xmlns:a16="http://schemas.microsoft.com/office/drawing/2014/main" id="{F6D08E5D-A2E9-32ED-26EB-8B8A10B8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349" cy="6858000"/>
          </a:xfrm>
          <a:prstGeom prst="rect">
            <a:avLst/>
          </a:prstGeom>
          <a:noFill/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8537F1D-9B30-EA04-54A7-21B719DBAC26}"/>
              </a:ext>
            </a:extLst>
          </p:cNvPr>
          <p:cNvSpPr txBox="1">
            <a:spLocks/>
          </p:cNvSpPr>
          <p:nvPr/>
        </p:nvSpPr>
        <p:spPr>
          <a:xfrm>
            <a:off x="515351" y="-75708"/>
            <a:ext cx="10568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 dirty="0">
                <a:solidFill>
                  <a:schemeClr val="bg1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218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655A-1BA8-CB4B-D3B5-FD2B693B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Rg"/>
              </a:rPr>
              <a:t>USECASE</a:t>
            </a:r>
            <a:endParaRPr lang="en-US"/>
          </a:p>
        </p:txBody>
      </p:sp>
      <p:pic>
        <p:nvPicPr>
          <p:cNvPr id="7" name="Picture 6" descr="A screenshot of a device">
            <a:extLst>
              <a:ext uri="{FF2B5EF4-FFF2-40B4-BE49-F238E27FC236}">
                <a16:creationId xmlns:a16="http://schemas.microsoft.com/office/drawing/2014/main" id="{910359AD-9EF7-5E02-FC41-4692F735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7897" cy="6858000"/>
          </a:xfrm>
          <a:prstGeom prst="rect">
            <a:avLst/>
          </a:prstGeom>
        </p:spPr>
      </p:pic>
      <p:sp>
        <p:nvSpPr>
          <p:cNvPr id="3" name="Pealkiri 1">
            <a:extLst>
              <a:ext uri="{FF2B5EF4-FFF2-40B4-BE49-F238E27FC236}">
                <a16:creationId xmlns:a16="http://schemas.microsoft.com/office/drawing/2014/main" id="{D22CBFD1-867A-62DE-C8CF-522883641054}"/>
              </a:ext>
            </a:extLst>
          </p:cNvPr>
          <p:cNvSpPr txBox="1">
            <a:spLocks/>
          </p:cNvSpPr>
          <p:nvPr/>
        </p:nvSpPr>
        <p:spPr>
          <a:xfrm>
            <a:off x="515351" y="197561"/>
            <a:ext cx="10568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chemeClr val="bg1"/>
                </a:solidFill>
              </a:rPr>
              <a:t>USECASE</a:t>
            </a:r>
          </a:p>
        </p:txBody>
      </p:sp>
    </p:spTree>
    <p:extLst>
      <p:ext uri="{BB962C8B-B14F-4D97-AF65-F5344CB8AC3E}">
        <p14:creationId xmlns:p14="http://schemas.microsoft.com/office/powerpoint/2010/main" val="272077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/>
              <a:t>MARKET OPPORTUNITY</a:t>
            </a: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74120C5-F975-076F-70A6-9A90A9A5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12667" cy="6858000"/>
          </a:xfrm>
          <a:prstGeom prst="rect">
            <a:avLst/>
          </a:prstGeom>
          <a:noFill/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D8A96E8B-68F2-D815-3A7A-2AD448ADAF8C}"/>
              </a:ext>
            </a:extLst>
          </p:cNvPr>
          <p:cNvSpPr txBox="1">
            <a:spLocks/>
          </p:cNvSpPr>
          <p:nvPr/>
        </p:nvSpPr>
        <p:spPr>
          <a:xfrm>
            <a:off x="3626214" y="113477"/>
            <a:ext cx="6463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600" dirty="0">
                <a:solidFill>
                  <a:schemeClr val="bg1"/>
                </a:solidFill>
              </a:rPr>
              <a:t>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4650-84D4-9320-AEC1-360EDD93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F9CBAFDE-8247-700E-3148-BBBB3184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/>
              <a:t>MARKET OPPORTUNITY</a:t>
            </a:r>
          </a:p>
        </p:txBody>
      </p:sp>
      <p:pic>
        <p:nvPicPr>
          <p:cNvPr id="3" name="Picture 2" descr="A screenshot of a screenshot of a computer">
            <a:extLst>
              <a:ext uri="{FF2B5EF4-FFF2-40B4-BE49-F238E27FC236}">
                <a16:creationId xmlns:a16="http://schemas.microsoft.com/office/drawing/2014/main" id="{C5C6B18D-3535-3115-F944-B6F943BA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6757" cy="6858000"/>
          </a:xfrm>
          <a:prstGeom prst="rect">
            <a:avLst/>
          </a:prstGeom>
          <a:noFill/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6C417CA-5599-7C75-964A-146D03266744}"/>
              </a:ext>
            </a:extLst>
          </p:cNvPr>
          <p:cNvSpPr txBox="1">
            <a:spLocks/>
          </p:cNvSpPr>
          <p:nvPr/>
        </p:nvSpPr>
        <p:spPr>
          <a:xfrm>
            <a:off x="4099180" y="0"/>
            <a:ext cx="5318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2800" dirty="0">
                <a:solidFill>
                  <a:schemeClr val="bg1"/>
                </a:solidFill>
              </a:rPr>
              <a:t>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282890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A643-9889-7DC9-117E-31A141FCE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FB665E2-7E8D-280C-365E-137EA99C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/>
              <a:t>CURRENT STATE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A1BF00-9A47-D069-B40F-3062EF9D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346" cy="6858000"/>
          </a:xfrm>
          <a:prstGeom prst="rect">
            <a:avLst/>
          </a:prstGeom>
          <a:noFill/>
        </p:spPr>
      </p:pic>
      <p:sp>
        <p:nvSpPr>
          <p:cNvPr id="3" name="Pealkiri 1">
            <a:extLst>
              <a:ext uri="{FF2B5EF4-FFF2-40B4-BE49-F238E27FC236}">
                <a16:creationId xmlns:a16="http://schemas.microsoft.com/office/drawing/2014/main" id="{0E56CF0E-61AE-6441-0944-5BEA32C5BB8D}"/>
              </a:ext>
            </a:extLst>
          </p:cNvPr>
          <p:cNvSpPr txBox="1">
            <a:spLocks/>
          </p:cNvSpPr>
          <p:nvPr/>
        </p:nvSpPr>
        <p:spPr>
          <a:xfrm>
            <a:off x="4637256" y="19515"/>
            <a:ext cx="3026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2800" dirty="0">
                <a:solidFill>
                  <a:schemeClr val="bg1"/>
                </a:solidFill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49424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57BD-1B94-5493-FC4F-40C39D899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77304EE-62BB-D69C-9E12-51CAB7E5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 anchor="ctr">
            <a:normAutofit/>
          </a:bodyPr>
          <a:lstStyle/>
          <a:p>
            <a:r>
              <a:rPr lang="et-EE" dirty="0"/>
              <a:t>Team </a:t>
            </a: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8FD4A663-CEDE-8E01-C4D9-6C0EBDD7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8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77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27DF903782544EB84AF88599BB76DF" ma:contentTypeVersion="19" ma:contentTypeDescription="Loo uus dokument" ma:contentTypeScope="" ma:versionID="65e270c577979f039e2177beedf90ae3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b8875614d3c61ca9e9d2b22bb455fd4e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CC1884-7B88-4A4A-A316-197833BE7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F31E7-9845-4C32-BB09-B9AE647A1E03}">
  <ds:schemaRefs>
    <ds:schemaRef ds:uri="944bbb01-29a9-42bb-bf33-2b7b511fe98f"/>
    <ds:schemaRef ds:uri="b9a78a39-dce5-4801-8ead-bdc85960b6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376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HYDROMAST </vt:lpstr>
      <vt:lpstr>Opportunity and conditions</vt:lpstr>
      <vt:lpstr>PROBLEM</vt:lpstr>
      <vt:lpstr>SOLUTION</vt:lpstr>
      <vt:lpstr>USECASE</vt:lpstr>
      <vt:lpstr>MARKET OPPORTUNITY</vt:lpstr>
      <vt:lpstr>MARKET OPPORTUNITY</vt:lpstr>
      <vt:lpstr>CURRENT STATE</vt:lpstr>
      <vt:lpstr>Team </vt:lpstr>
      <vt:lpstr>HYDROMAST</vt:lpstr>
      <vt:lpstr>MARKET OPPORTUNITY (TAM, SAM, SOM)</vt:lpstr>
      <vt:lpstr>COMMERCIALIZATION PLAN</vt:lpstr>
      <vt:lpstr>FINANCIAL PROJECTIONS:</vt:lpstr>
      <vt:lpstr>VISION FOR FUTURE TEAM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13</cp:revision>
  <dcterms:created xsi:type="dcterms:W3CDTF">2025-10-22T16:12:48Z</dcterms:created>
  <dcterms:modified xsi:type="dcterms:W3CDTF">2026-02-11T14:25:11Z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