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81" r:id="rId6"/>
    <p:sldId id="262" r:id="rId7"/>
    <p:sldId id="265" r:id="rId8"/>
    <p:sldId id="282" r:id="rId9"/>
    <p:sldId id="266" r:id="rId10"/>
    <p:sldId id="278" r:id="rId11"/>
    <p:sldId id="277" r:id="rId12"/>
    <p:sldId id="280" r:id="rId13"/>
    <p:sldId id="279" r:id="rId14"/>
    <p:sldId id="264" r:id="rId15"/>
    <p:sldId id="267" r:id="rId16"/>
    <p:sldId id="268" r:id="rId17"/>
    <p:sldId id="269" r:id="rId18"/>
    <p:sldId id="270" r:id="rId19"/>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A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94"/>
  </p:normalViewPr>
  <p:slideViewPr>
    <p:cSldViewPr snapToGrid="0">
      <p:cViewPr varScale="1">
        <p:scale>
          <a:sx n="107" d="100"/>
          <a:sy n="107" d="100"/>
        </p:scale>
        <p:origin x="128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black and white photo&#10;&#10;AI-generated content may be incorrect.">
            <a:extLst>
              <a:ext uri="{FF2B5EF4-FFF2-40B4-BE49-F238E27FC236}">
                <a16:creationId xmlns:a16="http://schemas.microsoft.com/office/drawing/2014/main" id="{BF1601C0-714D-B805-D4E7-4CBA5A8044B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259509" y="-65011"/>
            <a:ext cx="12711017" cy="7149947"/>
          </a:xfrm>
          <a:prstGeom prst="rect">
            <a:avLst/>
          </a:prstGeom>
        </p:spPr>
      </p:pic>
      <p:sp>
        <p:nvSpPr>
          <p:cNvPr id="13" name="Rectangle 12">
            <a:extLst>
              <a:ext uri="{FF2B5EF4-FFF2-40B4-BE49-F238E27FC236}">
                <a16:creationId xmlns:a16="http://schemas.microsoft.com/office/drawing/2014/main" id="{5B4162FB-EA6D-E45B-2DB4-314F711D7D9C}"/>
              </a:ext>
            </a:extLst>
          </p:cNvPr>
          <p:cNvSpPr>
            <a:spLocks/>
          </p:cNvSpPr>
          <p:nvPr userDrawn="1"/>
        </p:nvSpPr>
        <p:spPr>
          <a:xfrm>
            <a:off x="1673771" y="1655379"/>
            <a:ext cx="8844456" cy="36024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pic>
        <p:nvPicPr>
          <p:cNvPr id="12" name="Picture 11" descr="A colorful liquid in a black background&#10;&#10;AI-generated content may be incorrect.">
            <a:extLst>
              <a:ext uri="{FF2B5EF4-FFF2-40B4-BE49-F238E27FC236}">
                <a16:creationId xmlns:a16="http://schemas.microsoft.com/office/drawing/2014/main" id="{5FA37EBA-4962-F449-140A-0B5C20AD192D}"/>
              </a:ext>
            </a:extLst>
          </p:cNvPr>
          <p:cNvPicPr>
            <a:picLocks noGrp="1" noRot="1" noChangeAspect="1" noMove="1" noResize="1" noEditPoints="1" noAdjustHandles="1" noChangeArrowheads="1" noChangeShapeType="1" noCrop="1"/>
          </p:cNvPicPr>
          <p:nvPr userDrawn="1"/>
        </p:nvPicPr>
        <p:blipFill rotWithShape="1">
          <a:blip r:embed="rId3"/>
          <a:srcRect t="6295" r="4951" b="36605"/>
          <a:stretch/>
        </p:blipFill>
        <p:spPr>
          <a:xfrm>
            <a:off x="-259509" y="2789709"/>
            <a:ext cx="12711017" cy="4295227"/>
          </a:xfrm>
          <a:prstGeom prst="rect">
            <a:avLst/>
          </a:prstGeom>
        </p:spPr>
      </p:pic>
      <p:sp>
        <p:nvSpPr>
          <p:cNvPr id="2" name="Title 1">
            <a:extLst>
              <a:ext uri="{FF2B5EF4-FFF2-40B4-BE49-F238E27FC236}">
                <a16:creationId xmlns:a16="http://schemas.microsoft.com/office/drawing/2014/main" id="{D9F0D3F8-ED6C-61D7-9A0A-5D63D99B558F}"/>
              </a:ext>
            </a:extLst>
          </p:cNvPr>
          <p:cNvSpPr>
            <a:spLocks noGrp="1"/>
          </p:cNvSpPr>
          <p:nvPr>
            <p:ph type="ctrTitle" hasCustomPrompt="1"/>
          </p:nvPr>
        </p:nvSpPr>
        <p:spPr>
          <a:xfrm>
            <a:off x="1850834" y="1774901"/>
            <a:ext cx="8372819" cy="1314855"/>
          </a:xfrm>
        </p:spPr>
        <p:txBody>
          <a:bodyPr anchor="b">
            <a:normAutofit/>
          </a:bodyPr>
          <a:lstStyle>
            <a:lvl1pPr algn="ctr">
              <a:defRPr sz="5400" b="1" i="0">
                <a:solidFill>
                  <a:srgbClr val="342A5F"/>
                </a:solidFill>
                <a:latin typeface="Proxima Nova Th" panose="02000506030000020004" pitchFamily="2" charset="77"/>
              </a:defRPr>
            </a:lvl1pPr>
          </a:lstStyle>
          <a:p>
            <a:r>
              <a:rPr lang="en-US"/>
              <a:t>LISA NIMI</a:t>
            </a:r>
            <a:endParaRPr lang="en-EE"/>
          </a:p>
        </p:txBody>
      </p:sp>
      <p:sp>
        <p:nvSpPr>
          <p:cNvPr id="3" name="Subtitle 2">
            <a:extLst>
              <a:ext uri="{FF2B5EF4-FFF2-40B4-BE49-F238E27FC236}">
                <a16:creationId xmlns:a16="http://schemas.microsoft.com/office/drawing/2014/main" id="{F6B112D6-E2FA-6D14-F053-FE7F42FEDB71}"/>
              </a:ext>
            </a:extLst>
          </p:cNvPr>
          <p:cNvSpPr>
            <a:spLocks noGrp="1"/>
          </p:cNvSpPr>
          <p:nvPr>
            <p:ph type="subTitle" idx="1" hasCustomPrompt="1"/>
          </p:nvPr>
        </p:nvSpPr>
        <p:spPr>
          <a:xfrm>
            <a:off x="1523999" y="3429000"/>
            <a:ext cx="9144000" cy="1655762"/>
          </a:xfrm>
        </p:spPr>
        <p:txBody>
          <a:bodyPr>
            <a:normAutofit/>
          </a:bodyPr>
          <a:lstStyle>
            <a:lvl1pPr marL="0" indent="0" algn="ctr">
              <a:lnSpc>
                <a:spcPct val="100000"/>
              </a:lnSpc>
              <a:spcBef>
                <a:spcPts val="400"/>
              </a:spcBef>
              <a:buNone/>
              <a:defRPr sz="2200" b="0" i="0">
                <a:solidFill>
                  <a:srgbClr val="342A5F"/>
                </a:solidFill>
                <a:latin typeface="Proxima Nova Rg" panose="0200050603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Keskuse</a:t>
            </a:r>
            <a:r>
              <a:rPr lang="en-US"/>
              <a:t>/</a:t>
            </a:r>
            <a:r>
              <a:rPr lang="en-US" err="1"/>
              <a:t>esitaja</a:t>
            </a:r>
            <a:r>
              <a:rPr lang="en-US"/>
              <a:t> </a:t>
            </a:r>
            <a:r>
              <a:rPr lang="en-US" err="1"/>
              <a:t>nimi</a:t>
            </a:r>
            <a:endParaRPr lang="en-US"/>
          </a:p>
          <a:p>
            <a:r>
              <a:rPr lang="en-US" err="1"/>
              <a:t>Osakonnanimi</a:t>
            </a:r>
            <a:endParaRPr lang="en-US"/>
          </a:p>
          <a:p>
            <a:r>
              <a:rPr lang="en-US" err="1"/>
              <a:t>Kuupäev</a:t>
            </a:r>
            <a:endParaRPr lang="en-EE"/>
          </a:p>
        </p:txBody>
      </p:sp>
      <p:pic>
        <p:nvPicPr>
          <p:cNvPr id="1026" name="Picture 2">
            <a:extLst>
              <a:ext uri="{FF2B5EF4-FFF2-40B4-BE49-F238E27FC236}">
                <a16:creationId xmlns:a16="http://schemas.microsoft.com/office/drawing/2014/main" id="{5D57DB59-B9EE-E69C-93F6-55D72A6E43B3}"/>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6640" y="694491"/>
            <a:ext cx="1806786" cy="12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83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Picture 5" descr="A black and white photo&#10;&#10;AI-generated content may be incorrect.">
            <a:extLst>
              <a:ext uri="{FF2B5EF4-FFF2-40B4-BE49-F238E27FC236}">
                <a16:creationId xmlns:a16="http://schemas.microsoft.com/office/drawing/2014/main" id="{444673D0-6933-4244-A1CD-A1279303218D}"/>
              </a:ext>
            </a:extLst>
          </p:cNvPr>
          <p:cNvPicPr>
            <a:picLocks noGrp="1" noRot="1" noMove="1" noResize="1" noEditPoints="1" noAdjustHandles="1" noChangeArrowheads="1" noChangeShapeType="1" noCrop="1"/>
          </p:cNvPicPr>
          <p:nvPr userDrawn="1"/>
        </p:nvPicPr>
        <p:blipFill>
          <a:blip r:embed="rId2"/>
          <a:stretch>
            <a:fillRect/>
          </a:stretch>
        </p:blipFill>
        <p:spPr>
          <a:xfrm>
            <a:off x="-259509" y="-65011"/>
            <a:ext cx="12711017" cy="7149947"/>
          </a:xfrm>
          <a:prstGeom prst="rect">
            <a:avLst/>
          </a:prstGeom>
        </p:spPr>
      </p:pic>
      <p:sp>
        <p:nvSpPr>
          <p:cNvPr id="5" name="Title 1">
            <a:extLst>
              <a:ext uri="{FF2B5EF4-FFF2-40B4-BE49-F238E27FC236}">
                <a16:creationId xmlns:a16="http://schemas.microsoft.com/office/drawing/2014/main" id="{CC7AFD27-3A75-A3B6-39DD-7F9F978D312B}"/>
              </a:ext>
            </a:extLst>
          </p:cNvPr>
          <p:cNvSpPr>
            <a:spLocks noGrp="1"/>
          </p:cNvSpPr>
          <p:nvPr>
            <p:ph type="title" hasCustomPrompt="1"/>
          </p:nvPr>
        </p:nvSpPr>
        <p:spPr>
          <a:xfrm>
            <a:off x="4437321" y="723567"/>
            <a:ext cx="3388242" cy="1325563"/>
          </a:xfrm>
        </p:spPr>
        <p:txBody>
          <a:bodyPr/>
          <a:lstStyle>
            <a:lvl1pPr>
              <a:defRPr b="1" i="0">
                <a:solidFill>
                  <a:schemeClr val="bg1"/>
                </a:solidFill>
                <a:latin typeface="Proxima Nova Th" panose="02000506030000020004" pitchFamily="2" charset="77"/>
              </a:defRPr>
            </a:lvl1pPr>
          </a:lstStyle>
          <a:p>
            <a:r>
              <a:rPr lang="en-US"/>
              <a:t>KONTAKTID</a:t>
            </a:r>
            <a:endParaRPr lang="en-EE"/>
          </a:p>
        </p:txBody>
      </p:sp>
      <p:pic>
        <p:nvPicPr>
          <p:cNvPr id="7" name="Picture 6" descr="A colorful liquid in a black background&#10;&#10;AI-generated content may be incorrect.">
            <a:extLst>
              <a:ext uri="{FF2B5EF4-FFF2-40B4-BE49-F238E27FC236}">
                <a16:creationId xmlns:a16="http://schemas.microsoft.com/office/drawing/2014/main" id="{207D7D28-2A51-0454-119F-8E92E16B5882}"/>
              </a:ext>
            </a:extLst>
          </p:cNvPr>
          <p:cNvPicPr>
            <a:picLocks noGrp="1" noRot="1" noMove="1" noResize="1" noEditPoints="1" noAdjustHandles="1" noChangeArrowheads="1" noChangeShapeType="1" noCrop="1"/>
          </p:cNvPicPr>
          <p:nvPr userDrawn="1"/>
        </p:nvPicPr>
        <p:blipFill>
          <a:blip r:embed="rId3"/>
          <a:stretch>
            <a:fillRect/>
          </a:stretch>
        </p:blipFill>
        <p:spPr>
          <a:xfrm rot="280043">
            <a:off x="-1712616" y="-292381"/>
            <a:ext cx="17070714" cy="9602277"/>
          </a:xfrm>
          <a:prstGeom prst="rect">
            <a:avLst/>
          </a:prstGeom>
        </p:spPr>
      </p:pic>
      <p:sp>
        <p:nvSpPr>
          <p:cNvPr id="8" name="Rectangle 7">
            <a:extLst>
              <a:ext uri="{FF2B5EF4-FFF2-40B4-BE49-F238E27FC236}">
                <a16:creationId xmlns:a16="http://schemas.microsoft.com/office/drawing/2014/main" id="{839EF2CA-F9ED-442C-DEA7-93A1E2CE1FBB}"/>
              </a:ext>
            </a:extLst>
          </p:cNvPr>
          <p:cNvSpPr/>
          <p:nvPr userDrawn="1"/>
        </p:nvSpPr>
        <p:spPr>
          <a:xfrm>
            <a:off x="452992" y="2490973"/>
            <a:ext cx="2402958" cy="23178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9" name="Rectangle 8">
            <a:extLst>
              <a:ext uri="{FF2B5EF4-FFF2-40B4-BE49-F238E27FC236}">
                <a16:creationId xmlns:a16="http://schemas.microsoft.com/office/drawing/2014/main" id="{591E962B-2409-ED50-70DC-43EF7AB4A4DC}"/>
              </a:ext>
            </a:extLst>
          </p:cNvPr>
          <p:cNvSpPr/>
          <p:nvPr userDrawn="1"/>
        </p:nvSpPr>
        <p:spPr>
          <a:xfrm>
            <a:off x="3444172" y="2490973"/>
            <a:ext cx="2402958" cy="23178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0" name="Rectangle 9">
            <a:extLst>
              <a:ext uri="{FF2B5EF4-FFF2-40B4-BE49-F238E27FC236}">
                <a16:creationId xmlns:a16="http://schemas.microsoft.com/office/drawing/2014/main" id="{113F6259-1149-2EDC-69B4-AAF5470C3C5A}"/>
              </a:ext>
            </a:extLst>
          </p:cNvPr>
          <p:cNvSpPr/>
          <p:nvPr userDrawn="1"/>
        </p:nvSpPr>
        <p:spPr>
          <a:xfrm>
            <a:off x="6497491" y="2490973"/>
            <a:ext cx="2402958" cy="23178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1" name="Rectangle 10">
            <a:extLst>
              <a:ext uri="{FF2B5EF4-FFF2-40B4-BE49-F238E27FC236}">
                <a16:creationId xmlns:a16="http://schemas.microsoft.com/office/drawing/2014/main" id="{D120CA97-A36B-4C8D-1FFA-6D3051E1FB71}"/>
              </a:ext>
            </a:extLst>
          </p:cNvPr>
          <p:cNvSpPr/>
          <p:nvPr userDrawn="1"/>
        </p:nvSpPr>
        <p:spPr>
          <a:xfrm>
            <a:off x="9460328" y="2490973"/>
            <a:ext cx="2402958" cy="231789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2" name="TextBox 11">
            <a:extLst>
              <a:ext uri="{FF2B5EF4-FFF2-40B4-BE49-F238E27FC236}">
                <a16:creationId xmlns:a16="http://schemas.microsoft.com/office/drawing/2014/main" id="{EE9983FE-6CB0-02CB-5BBD-217E40969457}"/>
              </a:ext>
            </a:extLst>
          </p:cNvPr>
          <p:cNvSpPr txBox="1"/>
          <p:nvPr userDrawn="1"/>
        </p:nvSpPr>
        <p:spPr>
          <a:xfrm>
            <a:off x="452992" y="4808871"/>
            <a:ext cx="2402958" cy="923330"/>
          </a:xfrm>
          <a:prstGeom prst="rect">
            <a:avLst/>
          </a:prstGeom>
          <a:noFill/>
        </p:spPr>
        <p:txBody>
          <a:bodyPr wrap="square" rtlCol="0">
            <a:spAutoFit/>
          </a:bodyPr>
          <a:lstStyle/>
          <a:p>
            <a:pPr algn="ctr"/>
            <a:r>
              <a:rPr lang="en-EE" b="0" i="0">
                <a:solidFill>
                  <a:schemeClr val="bg1"/>
                </a:solidFill>
                <a:latin typeface="Proxima Nova Rg" panose="02000506030000020004" pitchFamily="2" charset="77"/>
              </a:rPr>
              <a:t>Nimi</a:t>
            </a:r>
          </a:p>
          <a:p>
            <a:pPr algn="ctr"/>
            <a:r>
              <a:rPr lang="en-EE" b="0" i="0">
                <a:solidFill>
                  <a:schemeClr val="bg1"/>
                </a:solidFill>
                <a:latin typeface="Proxima Nova Rg" panose="02000506030000020004" pitchFamily="2" charset="77"/>
              </a:rPr>
              <a:t>Ametikoht</a:t>
            </a:r>
          </a:p>
          <a:p>
            <a:pPr algn="ctr"/>
            <a:r>
              <a:rPr lang="en-EE" b="0" i="0">
                <a:solidFill>
                  <a:schemeClr val="bg1"/>
                </a:solidFill>
                <a:latin typeface="Proxima Nova Rg" panose="02000506030000020004" pitchFamily="2" charset="77"/>
              </a:rPr>
              <a:t>Email</a:t>
            </a:r>
          </a:p>
        </p:txBody>
      </p:sp>
      <p:sp>
        <p:nvSpPr>
          <p:cNvPr id="13" name="TextBox 12">
            <a:extLst>
              <a:ext uri="{FF2B5EF4-FFF2-40B4-BE49-F238E27FC236}">
                <a16:creationId xmlns:a16="http://schemas.microsoft.com/office/drawing/2014/main" id="{B2A1B1DB-2E59-A51C-1BEF-8068912CAB23}"/>
              </a:ext>
            </a:extLst>
          </p:cNvPr>
          <p:cNvSpPr txBox="1"/>
          <p:nvPr userDrawn="1"/>
        </p:nvSpPr>
        <p:spPr>
          <a:xfrm>
            <a:off x="3444172" y="4875661"/>
            <a:ext cx="2402958" cy="923330"/>
          </a:xfrm>
          <a:prstGeom prst="rect">
            <a:avLst/>
          </a:prstGeom>
          <a:noFill/>
        </p:spPr>
        <p:txBody>
          <a:bodyPr wrap="square" rtlCol="0">
            <a:spAutoFit/>
          </a:bodyPr>
          <a:lstStyle/>
          <a:p>
            <a:pPr algn="ctr"/>
            <a:r>
              <a:rPr lang="en-EE" b="0" i="0">
                <a:solidFill>
                  <a:schemeClr val="bg1"/>
                </a:solidFill>
                <a:latin typeface="Proxima Nova Rg" panose="02000506030000020004" pitchFamily="2" charset="77"/>
              </a:rPr>
              <a:t>Nimi</a:t>
            </a:r>
          </a:p>
          <a:p>
            <a:pPr algn="ctr"/>
            <a:r>
              <a:rPr lang="en-EE" b="0" i="0">
                <a:solidFill>
                  <a:schemeClr val="bg1"/>
                </a:solidFill>
                <a:latin typeface="Proxima Nova Rg" panose="02000506030000020004" pitchFamily="2" charset="77"/>
              </a:rPr>
              <a:t>Ametikoht</a:t>
            </a:r>
          </a:p>
          <a:p>
            <a:pPr algn="ctr"/>
            <a:r>
              <a:rPr lang="en-EE" b="0" i="0">
                <a:solidFill>
                  <a:schemeClr val="bg1"/>
                </a:solidFill>
                <a:latin typeface="Proxima Nova Rg" panose="02000506030000020004" pitchFamily="2" charset="77"/>
              </a:rPr>
              <a:t>Email</a:t>
            </a:r>
          </a:p>
        </p:txBody>
      </p:sp>
      <p:sp>
        <p:nvSpPr>
          <p:cNvPr id="14" name="TextBox 13">
            <a:extLst>
              <a:ext uri="{FF2B5EF4-FFF2-40B4-BE49-F238E27FC236}">
                <a16:creationId xmlns:a16="http://schemas.microsoft.com/office/drawing/2014/main" id="{80D645AA-3910-82F1-F86C-6B4C2173B3BE}"/>
              </a:ext>
            </a:extLst>
          </p:cNvPr>
          <p:cNvSpPr txBox="1"/>
          <p:nvPr userDrawn="1"/>
        </p:nvSpPr>
        <p:spPr>
          <a:xfrm>
            <a:off x="6497491" y="4875661"/>
            <a:ext cx="2402958" cy="923330"/>
          </a:xfrm>
          <a:prstGeom prst="rect">
            <a:avLst/>
          </a:prstGeom>
          <a:noFill/>
        </p:spPr>
        <p:txBody>
          <a:bodyPr wrap="square" rtlCol="0">
            <a:spAutoFit/>
          </a:bodyPr>
          <a:lstStyle/>
          <a:p>
            <a:pPr algn="ctr"/>
            <a:r>
              <a:rPr lang="en-EE" b="0" i="0">
                <a:solidFill>
                  <a:schemeClr val="bg1"/>
                </a:solidFill>
                <a:latin typeface="Proxima Nova Rg" panose="02000506030000020004" pitchFamily="2" charset="77"/>
              </a:rPr>
              <a:t>Nimi</a:t>
            </a:r>
          </a:p>
          <a:p>
            <a:pPr algn="ctr"/>
            <a:r>
              <a:rPr lang="en-EE" b="0" i="0">
                <a:solidFill>
                  <a:schemeClr val="bg1"/>
                </a:solidFill>
                <a:latin typeface="Proxima Nova Rg" panose="02000506030000020004" pitchFamily="2" charset="77"/>
              </a:rPr>
              <a:t>Ametikoht</a:t>
            </a:r>
          </a:p>
          <a:p>
            <a:pPr algn="ctr"/>
            <a:r>
              <a:rPr lang="en-EE" b="0" i="0">
                <a:solidFill>
                  <a:schemeClr val="bg1"/>
                </a:solidFill>
                <a:latin typeface="Proxima Nova Rg" panose="02000506030000020004" pitchFamily="2" charset="77"/>
              </a:rPr>
              <a:t>Email</a:t>
            </a:r>
          </a:p>
        </p:txBody>
      </p:sp>
      <p:sp>
        <p:nvSpPr>
          <p:cNvPr id="15" name="TextBox 14">
            <a:extLst>
              <a:ext uri="{FF2B5EF4-FFF2-40B4-BE49-F238E27FC236}">
                <a16:creationId xmlns:a16="http://schemas.microsoft.com/office/drawing/2014/main" id="{9031133B-33EB-7C6D-86C7-B86E396A424F}"/>
              </a:ext>
            </a:extLst>
          </p:cNvPr>
          <p:cNvSpPr txBox="1"/>
          <p:nvPr userDrawn="1"/>
        </p:nvSpPr>
        <p:spPr>
          <a:xfrm>
            <a:off x="9460328" y="4875661"/>
            <a:ext cx="2402958" cy="923330"/>
          </a:xfrm>
          <a:prstGeom prst="rect">
            <a:avLst/>
          </a:prstGeom>
          <a:noFill/>
        </p:spPr>
        <p:txBody>
          <a:bodyPr wrap="square" rtlCol="0">
            <a:spAutoFit/>
          </a:bodyPr>
          <a:lstStyle/>
          <a:p>
            <a:pPr algn="ctr"/>
            <a:r>
              <a:rPr lang="en-EE" b="0" i="0">
                <a:solidFill>
                  <a:schemeClr val="bg1"/>
                </a:solidFill>
                <a:latin typeface="Proxima Nova Rg" panose="02000506030000020004" pitchFamily="2" charset="77"/>
              </a:rPr>
              <a:t>Nimi</a:t>
            </a:r>
          </a:p>
          <a:p>
            <a:pPr algn="ctr"/>
            <a:r>
              <a:rPr lang="en-EE" b="0" i="0">
                <a:solidFill>
                  <a:schemeClr val="bg1"/>
                </a:solidFill>
                <a:latin typeface="Proxima Nova Rg" panose="02000506030000020004" pitchFamily="2" charset="77"/>
              </a:rPr>
              <a:t>Ametikoht</a:t>
            </a:r>
          </a:p>
          <a:p>
            <a:pPr algn="ctr"/>
            <a:r>
              <a:rPr lang="en-EE" b="0" i="0">
                <a:solidFill>
                  <a:schemeClr val="bg1"/>
                </a:solidFill>
                <a:latin typeface="Proxima Nova Rg" panose="02000506030000020004" pitchFamily="2" charset="77"/>
              </a:rPr>
              <a:t>Email</a:t>
            </a:r>
          </a:p>
        </p:txBody>
      </p:sp>
      <p:pic>
        <p:nvPicPr>
          <p:cNvPr id="16" name="Picture 2">
            <a:extLst>
              <a:ext uri="{FF2B5EF4-FFF2-40B4-BE49-F238E27FC236}">
                <a16:creationId xmlns:a16="http://schemas.microsoft.com/office/drawing/2014/main" id="{5A4BC9D4-44DB-2C22-5A7B-1B60146C209F}"/>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50611" y="5732201"/>
            <a:ext cx="1806786" cy="12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63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ish slide">
    <p:spTree>
      <p:nvGrpSpPr>
        <p:cNvPr id="1" name=""/>
        <p:cNvGrpSpPr/>
        <p:nvPr/>
      </p:nvGrpSpPr>
      <p:grpSpPr>
        <a:xfrm>
          <a:off x="0" y="0"/>
          <a:ext cx="0" cy="0"/>
          <a:chOff x="0" y="0"/>
          <a:chExt cx="0" cy="0"/>
        </a:xfrm>
      </p:grpSpPr>
      <p:pic>
        <p:nvPicPr>
          <p:cNvPr id="6" name="Picture 5" descr="A black and white photo&#10;&#10;AI-generated content may be incorrect.">
            <a:extLst>
              <a:ext uri="{FF2B5EF4-FFF2-40B4-BE49-F238E27FC236}">
                <a16:creationId xmlns:a16="http://schemas.microsoft.com/office/drawing/2014/main" id="{444673D0-6933-4244-A1CD-A1279303218D}"/>
              </a:ext>
            </a:extLst>
          </p:cNvPr>
          <p:cNvPicPr>
            <a:picLocks noGrp="1" noRot="1" noMove="1" noResize="1" noEditPoints="1" noAdjustHandles="1" noChangeArrowheads="1" noChangeShapeType="1" noCrop="1"/>
          </p:cNvPicPr>
          <p:nvPr userDrawn="1"/>
        </p:nvPicPr>
        <p:blipFill>
          <a:blip r:embed="rId2"/>
          <a:stretch>
            <a:fillRect/>
          </a:stretch>
        </p:blipFill>
        <p:spPr>
          <a:xfrm>
            <a:off x="-259509" y="-65011"/>
            <a:ext cx="12711017" cy="7149947"/>
          </a:xfrm>
          <a:prstGeom prst="rect">
            <a:avLst/>
          </a:prstGeom>
        </p:spPr>
      </p:pic>
      <p:pic>
        <p:nvPicPr>
          <p:cNvPr id="7" name="Picture 6" descr="A colorful liquid in a black background&#10;&#10;AI-generated content may be incorrect.">
            <a:extLst>
              <a:ext uri="{FF2B5EF4-FFF2-40B4-BE49-F238E27FC236}">
                <a16:creationId xmlns:a16="http://schemas.microsoft.com/office/drawing/2014/main" id="{207D7D28-2A51-0454-119F-8E92E16B5882}"/>
              </a:ext>
            </a:extLst>
          </p:cNvPr>
          <p:cNvPicPr>
            <a:picLocks noGrp="1" noRot="1" noMove="1" noResize="1" noEditPoints="1" noAdjustHandles="1" noChangeArrowheads="1" noChangeShapeType="1" noCrop="1"/>
          </p:cNvPicPr>
          <p:nvPr userDrawn="1"/>
        </p:nvPicPr>
        <p:blipFill>
          <a:blip r:embed="rId3"/>
          <a:stretch>
            <a:fillRect/>
          </a:stretch>
        </p:blipFill>
        <p:spPr>
          <a:xfrm rot="280043">
            <a:off x="-1712616" y="-292381"/>
            <a:ext cx="17070714" cy="9602277"/>
          </a:xfrm>
          <a:prstGeom prst="rect">
            <a:avLst/>
          </a:prstGeom>
        </p:spPr>
      </p:pic>
      <p:sp>
        <p:nvSpPr>
          <p:cNvPr id="5" name="Title 1">
            <a:extLst>
              <a:ext uri="{FF2B5EF4-FFF2-40B4-BE49-F238E27FC236}">
                <a16:creationId xmlns:a16="http://schemas.microsoft.com/office/drawing/2014/main" id="{CC7AFD27-3A75-A3B6-39DD-7F9F978D312B}"/>
              </a:ext>
            </a:extLst>
          </p:cNvPr>
          <p:cNvSpPr>
            <a:spLocks noGrp="1"/>
          </p:cNvSpPr>
          <p:nvPr>
            <p:ph type="title" hasCustomPrompt="1"/>
          </p:nvPr>
        </p:nvSpPr>
        <p:spPr>
          <a:xfrm>
            <a:off x="3121632" y="2391153"/>
            <a:ext cx="5948733" cy="2237617"/>
          </a:xfrm>
        </p:spPr>
        <p:txBody>
          <a:bodyPr>
            <a:noAutofit/>
          </a:bodyPr>
          <a:lstStyle>
            <a:lvl1pPr>
              <a:defRPr sz="13800" b="1" i="0">
                <a:solidFill>
                  <a:schemeClr val="bg1"/>
                </a:solidFill>
                <a:latin typeface="Proxima Nova Th" panose="02000506030000020004" pitchFamily="2" charset="77"/>
              </a:defRPr>
            </a:lvl1pPr>
          </a:lstStyle>
          <a:p>
            <a:r>
              <a:rPr lang="en-US"/>
              <a:t>AITÄH!</a:t>
            </a:r>
            <a:endParaRPr lang="en-EE"/>
          </a:p>
        </p:txBody>
      </p:sp>
      <p:pic>
        <p:nvPicPr>
          <p:cNvPr id="16" name="Picture 2">
            <a:extLst>
              <a:ext uri="{FF2B5EF4-FFF2-40B4-BE49-F238E27FC236}">
                <a16:creationId xmlns:a16="http://schemas.microsoft.com/office/drawing/2014/main" id="{5A4BC9D4-44DB-2C22-5A7B-1B60146C209F}"/>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50611" y="5732201"/>
            <a:ext cx="1806786" cy="12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47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6D4F17E7-A475-D636-B385-7E0627E28D8B}"/>
              </a:ext>
            </a:extLst>
          </p:cNvPr>
          <p:cNvSpPr>
            <a:spLocks noGrp="1" noRot="1" noMove="1" noResize="1" noEditPoints="1" noAdjustHandles="1" noChangeArrowheads="1" noChangeShapeType="1"/>
          </p:cNvSpPr>
          <p:nvPr userDrawn="1"/>
        </p:nvSpPr>
        <p:spPr>
          <a:xfrm>
            <a:off x="-93785" y="-123093"/>
            <a:ext cx="12379569" cy="710418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EE"/>
          </a:p>
        </p:txBody>
      </p:sp>
      <p:pic>
        <p:nvPicPr>
          <p:cNvPr id="7" name="Picture 2">
            <a:extLst>
              <a:ext uri="{FF2B5EF4-FFF2-40B4-BE49-F238E27FC236}">
                <a16:creationId xmlns:a16="http://schemas.microsoft.com/office/drawing/2014/main" id="{D543D8F5-10B8-866F-BD95-7C629D4163FE}"/>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29579" y="5491778"/>
            <a:ext cx="1806786" cy="12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31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49E3784-915C-8050-C389-78791CAFFF0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43732" y="5543628"/>
            <a:ext cx="1678248" cy="13266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colorful liquid in a black background&#10;&#10;AI-generated content may be incorrect.">
            <a:extLst>
              <a:ext uri="{FF2B5EF4-FFF2-40B4-BE49-F238E27FC236}">
                <a16:creationId xmlns:a16="http://schemas.microsoft.com/office/drawing/2014/main" id="{94C964A3-BF2B-625F-1587-5627872E185C}"/>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rot="15519916">
            <a:off x="-4729618" y="2571084"/>
            <a:ext cx="13348682" cy="7508634"/>
          </a:xfrm>
          <a:prstGeom prst="rect">
            <a:avLst/>
          </a:prstGeom>
        </p:spPr>
      </p:pic>
      <p:sp>
        <p:nvSpPr>
          <p:cNvPr id="2" name="Title 1">
            <a:extLst>
              <a:ext uri="{FF2B5EF4-FFF2-40B4-BE49-F238E27FC236}">
                <a16:creationId xmlns:a16="http://schemas.microsoft.com/office/drawing/2014/main" id="{7757FC0D-844D-CED3-64AA-9D393E9F7772}"/>
              </a:ext>
            </a:extLst>
          </p:cNvPr>
          <p:cNvSpPr>
            <a:spLocks noGrp="1"/>
          </p:cNvSpPr>
          <p:nvPr>
            <p:ph type="title"/>
          </p:nvPr>
        </p:nvSpPr>
        <p:spPr>
          <a:xfrm>
            <a:off x="3296587" y="681037"/>
            <a:ext cx="7976016" cy="1325563"/>
          </a:xfrm>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C5E418B1-14D9-4033-6048-86740B6D7700}"/>
              </a:ext>
            </a:extLst>
          </p:cNvPr>
          <p:cNvSpPr>
            <a:spLocks noGrp="1"/>
          </p:cNvSpPr>
          <p:nvPr>
            <p:ph sz="half" idx="1"/>
          </p:nvPr>
        </p:nvSpPr>
        <p:spPr>
          <a:xfrm>
            <a:off x="3296587" y="2215369"/>
            <a:ext cx="7976016" cy="4351338"/>
          </a:xfrm>
        </p:spPr>
        <p:txBody>
          <a:bodyPr/>
          <a:lstStyle>
            <a:lvl1pPr marL="0" indent="0">
              <a:buFontTx/>
              <a:buNone/>
              <a:defRPr/>
            </a:lvl1pPr>
            <a:lvl2pPr marL="685800" indent="0">
              <a:buFontTx/>
              <a:buNone/>
              <a:defRPr/>
            </a:lvl2pPr>
            <a:lvl3pPr marL="1143000" indent="-228600">
              <a:buFontTx/>
              <a:buBlip>
                <a:blip r:embed="rId4"/>
              </a:buBlip>
              <a:defRPr/>
            </a:lvl3pPr>
            <a:lvl4pPr marL="1600200" indent="-228600">
              <a:buFontTx/>
              <a:buBlip>
                <a:blip r:embed="rId4"/>
              </a:buBlip>
              <a:defRPr/>
            </a:lvl4pPr>
            <a:lvl5pPr marL="1828800" indent="0">
              <a:buSzPct val="110000"/>
              <a:buFont typeface="Courier New" panose="02070309020205020404" pitchFamily="49" charset="0"/>
              <a:buNone/>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35936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9" name="Picture 8" descr="A colorful liquid in a black background&#10;&#10;AI-generated content may be incorrect.">
            <a:extLst>
              <a:ext uri="{FF2B5EF4-FFF2-40B4-BE49-F238E27FC236}">
                <a16:creationId xmlns:a16="http://schemas.microsoft.com/office/drawing/2014/main" id="{94C964A3-BF2B-625F-1587-5627872E185C}"/>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rot="5400000">
            <a:off x="-6871340" y="-5407035"/>
            <a:ext cx="16545869" cy="9307052"/>
          </a:xfrm>
          <a:prstGeom prst="rect">
            <a:avLst/>
          </a:prstGeom>
        </p:spPr>
      </p:pic>
      <p:pic>
        <p:nvPicPr>
          <p:cNvPr id="4098" name="Picture 2">
            <a:extLst>
              <a:ext uri="{FF2B5EF4-FFF2-40B4-BE49-F238E27FC236}">
                <a16:creationId xmlns:a16="http://schemas.microsoft.com/office/drawing/2014/main" id="{B49E3784-915C-8050-C389-78791CAFFF0F}"/>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43732" y="5543628"/>
            <a:ext cx="1678248" cy="13266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57FC0D-844D-CED3-64AA-9D393E9F7772}"/>
              </a:ext>
            </a:extLst>
          </p:cNvPr>
          <p:cNvSpPr>
            <a:spLocks noGrp="1"/>
          </p:cNvSpPr>
          <p:nvPr>
            <p:ph type="title"/>
          </p:nvPr>
        </p:nvSpPr>
        <p:spPr>
          <a:xfrm>
            <a:off x="4635793" y="681037"/>
            <a:ext cx="6636809" cy="1325563"/>
          </a:xfrm>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C5E418B1-14D9-4033-6048-86740B6D7700}"/>
              </a:ext>
            </a:extLst>
          </p:cNvPr>
          <p:cNvSpPr>
            <a:spLocks noGrp="1"/>
          </p:cNvSpPr>
          <p:nvPr>
            <p:ph sz="half" idx="1"/>
          </p:nvPr>
        </p:nvSpPr>
        <p:spPr>
          <a:xfrm>
            <a:off x="4635795" y="2236634"/>
            <a:ext cx="6636808" cy="4351338"/>
          </a:xfrm>
        </p:spPr>
        <p:txBody>
          <a:bodyPr/>
          <a:lstStyle>
            <a:lvl1pPr marL="0" indent="0">
              <a:buFontTx/>
              <a:buNone/>
              <a:defRPr/>
            </a:lvl1pPr>
            <a:lvl2pPr marL="685800" indent="0">
              <a:buFontTx/>
              <a:buNone/>
              <a:defRPr/>
            </a:lvl2pPr>
            <a:lvl3pPr marL="1143000" indent="-228600">
              <a:buFontTx/>
              <a:buBlip>
                <a:blip r:embed="rId4"/>
              </a:buBlip>
              <a:defRPr/>
            </a:lvl3pPr>
            <a:lvl4pPr marL="1600200" indent="-228600">
              <a:buFontTx/>
              <a:buBlip>
                <a:blip r:embed="rId4"/>
              </a:buBlip>
              <a:defRPr/>
            </a:lvl4pPr>
            <a:lvl5pPr marL="1828800" indent="0">
              <a:buSzPct val="110000"/>
              <a:buFont typeface="Courier New" panose="02070309020205020404" pitchFamily="49" charset="0"/>
              <a:buNone/>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80228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87C5C06-EA58-D7DB-8EB1-8C95A2AF5D53}"/>
              </a:ext>
            </a:extLst>
          </p:cNvPr>
          <p:cNvSpPr>
            <a:spLocks noGrp="1"/>
          </p:cNvSpPr>
          <p:nvPr>
            <p:ph type="title"/>
          </p:nvPr>
        </p:nvSpPr>
        <p:spPr>
          <a:xfrm>
            <a:off x="704538" y="681037"/>
            <a:ext cx="10568065" cy="1325563"/>
          </a:xfrm>
        </p:spPr>
        <p:txBody>
          <a:bodyPr/>
          <a:lstStyle/>
          <a:p>
            <a:r>
              <a:rPr lang="en-US"/>
              <a:t>Click to edit Master title style</a:t>
            </a:r>
            <a:endParaRPr lang="en-EE"/>
          </a:p>
        </p:txBody>
      </p:sp>
      <p:pic>
        <p:nvPicPr>
          <p:cNvPr id="12" name="Picture 11" descr="A colorful liquid in a black background&#10;&#10;AI-generated content may be incorrect.">
            <a:extLst>
              <a:ext uri="{FF2B5EF4-FFF2-40B4-BE49-F238E27FC236}">
                <a16:creationId xmlns:a16="http://schemas.microsoft.com/office/drawing/2014/main" id="{5858CF81-054F-7ADB-2B0F-4916973FA210}"/>
              </a:ext>
            </a:extLst>
          </p:cNvPr>
          <p:cNvPicPr>
            <a:picLocks noGrp="1" noRot="1" noMove="1" noResize="1" noEditPoints="1" noAdjustHandles="1" noChangeArrowheads="1" noChangeShapeType="1" noCrop="1"/>
          </p:cNvPicPr>
          <p:nvPr userDrawn="1"/>
        </p:nvPicPr>
        <p:blipFill rotWithShape="1">
          <a:blip r:embed="rId2"/>
          <a:srcRect l="11185" t="6451" r="6981" b="33109"/>
          <a:stretch/>
        </p:blipFill>
        <p:spPr>
          <a:xfrm rot="811206">
            <a:off x="-78342" y="3221433"/>
            <a:ext cx="12592388" cy="5196067"/>
          </a:xfrm>
          <a:prstGeom prst="rect">
            <a:avLst/>
          </a:prstGeom>
        </p:spPr>
      </p:pic>
      <p:pic>
        <p:nvPicPr>
          <p:cNvPr id="16" name="Picture 2">
            <a:extLst>
              <a:ext uri="{FF2B5EF4-FFF2-40B4-BE49-F238E27FC236}">
                <a16:creationId xmlns:a16="http://schemas.microsoft.com/office/drawing/2014/main" id="{4F93E22B-57E7-432E-0A67-81106ED798DD}"/>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29579" y="5491778"/>
            <a:ext cx="1806786" cy="1260956"/>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51D70851-4C5E-65C4-6219-3306C7D5CA7C}"/>
              </a:ext>
            </a:extLst>
          </p:cNvPr>
          <p:cNvSpPr>
            <a:spLocks noGrp="1"/>
          </p:cNvSpPr>
          <p:nvPr>
            <p:ph sz="half" idx="1"/>
          </p:nvPr>
        </p:nvSpPr>
        <p:spPr>
          <a:xfrm>
            <a:off x="704538" y="2215369"/>
            <a:ext cx="10568065" cy="4351338"/>
          </a:xfrm>
        </p:spPr>
        <p:txBody>
          <a:bodyPr/>
          <a:lstStyle>
            <a:lvl1pPr marL="0" indent="0">
              <a:buFontTx/>
              <a:buNone/>
              <a:defRPr/>
            </a:lvl1pPr>
            <a:lvl2pPr marL="685800" indent="0">
              <a:buFontTx/>
              <a:buNone/>
              <a:defRPr/>
            </a:lvl2pPr>
            <a:lvl3pPr marL="1143000" indent="-228600">
              <a:buFontTx/>
              <a:buBlip>
                <a:blip r:embed="rId4"/>
              </a:buBlip>
              <a:defRPr/>
            </a:lvl3pPr>
            <a:lvl4pPr marL="1600200" indent="-228600">
              <a:buFontTx/>
              <a:buBlip>
                <a:blip r:embed="rId4"/>
              </a:buBlip>
              <a:defRPr/>
            </a:lvl4pPr>
            <a:lvl5pPr marL="1828800" indent="0">
              <a:buSzPct val="110000"/>
              <a:buFont typeface="Courier New" panose="02070309020205020404" pitchFamily="49" charset="0"/>
              <a:buNone/>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12802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pic>
        <p:nvPicPr>
          <p:cNvPr id="8" name="Picture 7" descr="A colorful liquid in a black background&#10;&#10;AI-generated content may be incorrect.">
            <a:extLst>
              <a:ext uri="{FF2B5EF4-FFF2-40B4-BE49-F238E27FC236}">
                <a16:creationId xmlns:a16="http://schemas.microsoft.com/office/drawing/2014/main" id="{87878EA1-A659-02D4-75E9-49ADA5B3C39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rot="11550171">
            <a:off x="-349045" y="-4036817"/>
            <a:ext cx="12890090" cy="7250676"/>
          </a:xfrm>
          <a:prstGeom prst="rect">
            <a:avLst/>
          </a:prstGeom>
        </p:spPr>
      </p:pic>
      <p:pic>
        <p:nvPicPr>
          <p:cNvPr id="10" name="Picture 9" descr="A colorful liquid in a black background&#10;&#10;AI-generated content may be incorrect.">
            <a:extLst>
              <a:ext uri="{FF2B5EF4-FFF2-40B4-BE49-F238E27FC236}">
                <a16:creationId xmlns:a16="http://schemas.microsoft.com/office/drawing/2014/main" id="{F2FDC3A1-0B52-54D6-B00C-1EB96385195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6858000" y="4672012"/>
            <a:ext cx="7772400" cy="4371975"/>
          </a:xfrm>
          <a:prstGeom prst="rect">
            <a:avLst/>
          </a:prstGeom>
        </p:spPr>
      </p:pic>
      <p:pic>
        <p:nvPicPr>
          <p:cNvPr id="14" name="Picture 13" descr="A pink and purple text on a black background&#10;&#10;AI-generated content may be incorrect.">
            <a:extLst>
              <a:ext uri="{FF2B5EF4-FFF2-40B4-BE49-F238E27FC236}">
                <a16:creationId xmlns:a16="http://schemas.microsoft.com/office/drawing/2014/main" id="{E1C39C36-7A52-906E-174A-80F4FD44EA52}"/>
              </a:ext>
            </a:extLst>
          </p:cNvPr>
          <p:cNvPicPr>
            <a:picLocks noChangeAspect="1"/>
          </p:cNvPicPr>
          <p:nvPr userDrawn="1"/>
        </p:nvPicPr>
        <p:blipFill>
          <a:blip r:embed="rId3"/>
          <a:stretch>
            <a:fillRect/>
          </a:stretch>
        </p:blipFill>
        <p:spPr>
          <a:xfrm>
            <a:off x="8620297" y="4672012"/>
            <a:ext cx="5095703" cy="2866333"/>
          </a:xfrm>
          <a:prstGeom prst="rect">
            <a:avLst/>
          </a:prstGeom>
        </p:spPr>
      </p:pic>
      <p:sp>
        <p:nvSpPr>
          <p:cNvPr id="15" name="Title 1">
            <a:extLst>
              <a:ext uri="{FF2B5EF4-FFF2-40B4-BE49-F238E27FC236}">
                <a16:creationId xmlns:a16="http://schemas.microsoft.com/office/drawing/2014/main" id="{90DFE433-8F7F-1090-AC4C-0FB1D0A99DD7}"/>
              </a:ext>
            </a:extLst>
          </p:cNvPr>
          <p:cNvSpPr>
            <a:spLocks noGrp="1"/>
          </p:cNvSpPr>
          <p:nvPr>
            <p:ph type="title"/>
          </p:nvPr>
        </p:nvSpPr>
        <p:spPr>
          <a:xfrm>
            <a:off x="811967" y="1252537"/>
            <a:ext cx="10568065" cy="1325563"/>
          </a:xfrm>
        </p:spPr>
        <p:txBody>
          <a:bodyPr/>
          <a:lstStyle/>
          <a:p>
            <a:r>
              <a:rPr lang="en-US"/>
              <a:t>Click to edit Master title style</a:t>
            </a:r>
            <a:endParaRPr lang="en-EE"/>
          </a:p>
        </p:txBody>
      </p:sp>
      <p:sp>
        <p:nvSpPr>
          <p:cNvPr id="16" name="Content Placeholder 2">
            <a:extLst>
              <a:ext uri="{FF2B5EF4-FFF2-40B4-BE49-F238E27FC236}">
                <a16:creationId xmlns:a16="http://schemas.microsoft.com/office/drawing/2014/main" id="{0EFFA0A2-A6B2-2E47-00C3-6C14BF4F938B}"/>
              </a:ext>
            </a:extLst>
          </p:cNvPr>
          <p:cNvSpPr>
            <a:spLocks noGrp="1"/>
          </p:cNvSpPr>
          <p:nvPr>
            <p:ph sz="half" idx="1"/>
          </p:nvPr>
        </p:nvSpPr>
        <p:spPr>
          <a:xfrm>
            <a:off x="811967" y="2901169"/>
            <a:ext cx="10568065" cy="3545351"/>
          </a:xfrm>
        </p:spPr>
        <p:txBody>
          <a:bodyPr/>
          <a:lstStyle>
            <a:lvl1pPr marL="0" indent="0">
              <a:buFontTx/>
              <a:buNone/>
              <a:defRPr/>
            </a:lvl1pPr>
            <a:lvl2pPr marL="685800" indent="0">
              <a:buFontTx/>
              <a:buNone/>
              <a:defRPr/>
            </a:lvl2pPr>
            <a:lvl3pPr marL="1143000" indent="-228600">
              <a:buFontTx/>
              <a:buBlip>
                <a:blip r:embed="rId4"/>
              </a:buBlip>
              <a:defRPr/>
            </a:lvl3pPr>
            <a:lvl4pPr marL="1600200" indent="-228600">
              <a:buFontTx/>
              <a:buBlip>
                <a:blip r:embed="rId4"/>
              </a:buBlip>
              <a:defRPr/>
            </a:lvl4pPr>
            <a:lvl5pPr marL="1828800" indent="0">
              <a:buSzPct val="110000"/>
              <a:buFont typeface="Courier New" panose="02070309020205020404" pitchFamily="49" charset="0"/>
              <a:buNone/>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9144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230431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descr="A pink and purple text on a black background&#10;&#10;AI-generated content may be incorrect.">
            <a:extLst>
              <a:ext uri="{FF2B5EF4-FFF2-40B4-BE49-F238E27FC236}">
                <a16:creationId xmlns:a16="http://schemas.microsoft.com/office/drawing/2014/main" id="{0D93AAF0-F79F-E5B6-FA9C-2E0D96EECC8A}"/>
              </a:ext>
            </a:extLst>
          </p:cNvPr>
          <p:cNvPicPr>
            <a:picLocks noChangeAspect="1"/>
          </p:cNvPicPr>
          <p:nvPr userDrawn="1"/>
        </p:nvPicPr>
        <p:blipFill>
          <a:blip r:embed="rId2"/>
          <a:stretch>
            <a:fillRect/>
          </a:stretch>
        </p:blipFill>
        <p:spPr>
          <a:xfrm>
            <a:off x="8620297" y="4672012"/>
            <a:ext cx="5095703" cy="2866333"/>
          </a:xfrm>
          <a:prstGeom prst="rect">
            <a:avLst/>
          </a:prstGeom>
        </p:spPr>
      </p:pic>
      <p:pic>
        <p:nvPicPr>
          <p:cNvPr id="13" name="Picture 12" descr="A colorful liquid in a black background&#10;&#10;AI-generated content may be incorrect.">
            <a:extLst>
              <a:ext uri="{FF2B5EF4-FFF2-40B4-BE49-F238E27FC236}">
                <a16:creationId xmlns:a16="http://schemas.microsoft.com/office/drawing/2014/main" id="{A5B1ED67-76EB-B363-8D95-1BDA6BE62B48}"/>
              </a:ext>
            </a:extLst>
          </p:cNvPr>
          <p:cNvPicPr>
            <a:picLocks noGrp="1" noRot="1" noMove="1" noResize="1" noEditPoints="1" noAdjustHandles="1" noChangeArrowheads="1" noChangeShapeType="1" noCrop="1"/>
          </p:cNvPicPr>
          <p:nvPr userDrawn="1"/>
        </p:nvPicPr>
        <p:blipFill>
          <a:blip r:embed="rId3"/>
          <a:stretch>
            <a:fillRect/>
          </a:stretch>
        </p:blipFill>
        <p:spPr>
          <a:xfrm rot="16200000">
            <a:off x="-8458835" y="2453640"/>
            <a:ext cx="13761720" cy="7805420"/>
          </a:xfrm>
          <a:prstGeom prst="rect">
            <a:avLst/>
          </a:prstGeom>
        </p:spPr>
      </p:pic>
      <p:pic>
        <p:nvPicPr>
          <p:cNvPr id="11" name="Picture 10" descr="A colorful liquid in a black background&#10;&#10;AI-generated content may be incorrect.">
            <a:extLst>
              <a:ext uri="{FF2B5EF4-FFF2-40B4-BE49-F238E27FC236}">
                <a16:creationId xmlns:a16="http://schemas.microsoft.com/office/drawing/2014/main" id="{47785E82-2A93-3849-C790-876A08B30593}"/>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rot="16200000">
            <a:off x="8305799" y="1243013"/>
            <a:ext cx="7772400" cy="4371975"/>
          </a:xfrm>
          <a:prstGeom prst="rect">
            <a:avLst/>
          </a:prstGeom>
        </p:spPr>
      </p:pic>
      <p:sp>
        <p:nvSpPr>
          <p:cNvPr id="2" name="Title 1">
            <a:extLst>
              <a:ext uri="{FF2B5EF4-FFF2-40B4-BE49-F238E27FC236}">
                <a16:creationId xmlns:a16="http://schemas.microsoft.com/office/drawing/2014/main" id="{FA6DF42E-44AF-64F1-78AA-3182E08503B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B549FA3-5A32-2C9B-8EE6-9740D87CD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EB040D-4FB0-7227-17E8-62E7476AB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89EF79E8-8F58-5C33-3140-1245F15178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B6298-3EFD-41ED-F755-553492E203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Tree>
    <p:extLst>
      <p:ext uri="{BB962C8B-B14F-4D97-AF65-F5344CB8AC3E}">
        <p14:creationId xmlns:p14="http://schemas.microsoft.com/office/powerpoint/2010/main" val="3824615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7" name="Picture 6" descr="A black and white photo&#10;&#10;AI-generated content may be incorrect.">
            <a:extLst>
              <a:ext uri="{FF2B5EF4-FFF2-40B4-BE49-F238E27FC236}">
                <a16:creationId xmlns:a16="http://schemas.microsoft.com/office/drawing/2014/main" id="{7A05AABE-6D6C-EB31-9CE9-D4475A6CF895}"/>
              </a:ext>
            </a:extLst>
          </p:cNvPr>
          <p:cNvPicPr>
            <a:picLocks noGrp="1" noRot="1" noMove="1" noResize="1" noEditPoints="1" noAdjustHandles="1" noChangeArrowheads="1" noChangeShapeType="1" noCrop="1"/>
          </p:cNvPicPr>
          <p:nvPr userDrawn="1"/>
        </p:nvPicPr>
        <p:blipFill>
          <a:blip r:embed="rId2"/>
          <a:stretch>
            <a:fillRect/>
          </a:stretch>
        </p:blipFill>
        <p:spPr>
          <a:xfrm>
            <a:off x="-259509" y="-65011"/>
            <a:ext cx="12711017" cy="7149947"/>
          </a:xfrm>
          <a:prstGeom prst="rect">
            <a:avLst/>
          </a:prstGeom>
        </p:spPr>
      </p:pic>
      <p:sp>
        <p:nvSpPr>
          <p:cNvPr id="6" name="Picture Placeholder 2">
            <a:extLst>
              <a:ext uri="{FF2B5EF4-FFF2-40B4-BE49-F238E27FC236}">
                <a16:creationId xmlns:a16="http://schemas.microsoft.com/office/drawing/2014/main" id="{4D65E6FA-A1A1-1D26-5A1B-02A69ED1B7BF}"/>
              </a:ext>
            </a:extLst>
          </p:cNvPr>
          <p:cNvSpPr>
            <a:spLocks noGrp="1"/>
          </p:cNvSpPr>
          <p:nvPr>
            <p:ph type="pic" idx="1" hasCustomPrompt="1"/>
          </p:nvPr>
        </p:nvSpPr>
        <p:spPr>
          <a:xfrm>
            <a:off x="708660" y="987425"/>
            <a:ext cx="10646728"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EE"/>
              <a:t>Picture</a:t>
            </a:r>
          </a:p>
        </p:txBody>
      </p:sp>
    </p:spTree>
    <p:extLst>
      <p:ext uri="{BB962C8B-B14F-4D97-AF65-F5344CB8AC3E}">
        <p14:creationId xmlns:p14="http://schemas.microsoft.com/office/powerpoint/2010/main" val="161325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olorful liquid in a black background&#10;&#10;AI-generated content may be incorrect.">
            <a:extLst>
              <a:ext uri="{FF2B5EF4-FFF2-40B4-BE49-F238E27FC236}">
                <a16:creationId xmlns:a16="http://schemas.microsoft.com/office/drawing/2014/main" id="{D8AFDA3B-2389-B553-93EF-09349A7C749E}"/>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rot="17934709">
            <a:off x="2816854" y="-4343939"/>
            <a:ext cx="17070714" cy="9602277"/>
          </a:xfrm>
          <a:prstGeom prst="rect">
            <a:avLst/>
          </a:prstGeom>
        </p:spPr>
      </p:pic>
      <p:sp>
        <p:nvSpPr>
          <p:cNvPr id="2" name="Title 1">
            <a:extLst>
              <a:ext uri="{FF2B5EF4-FFF2-40B4-BE49-F238E27FC236}">
                <a16:creationId xmlns:a16="http://schemas.microsoft.com/office/drawing/2014/main" id="{D53E9DB8-8F92-A008-1BC1-895E3E122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6E9FAE90-D809-C1E8-3118-82F333D89A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4" name="Text Placeholder 3">
            <a:extLst>
              <a:ext uri="{FF2B5EF4-FFF2-40B4-BE49-F238E27FC236}">
                <a16:creationId xmlns:a16="http://schemas.microsoft.com/office/drawing/2014/main" id="{FED552E7-ABB0-3CCB-4044-9CA09B8A6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2">
            <a:extLst>
              <a:ext uri="{FF2B5EF4-FFF2-40B4-BE49-F238E27FC236}">
                <a16:creationId xmlns:a16="http://schemas.microsoft.com/office/drawing/2014/main" id="{B6743BB5-DB69-FF1F-1506-12DE59D94D1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29579" y="5491778"/>
            <a:ext cx="1806786" cy="126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0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BBA06-D63C-A1D8-2F8E-CA4A129793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A974819C-F93A-8C8C-69AA-FBE9A497F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E943832D-883E-C14A-EBAB-750F65FF0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F333AF-B94D-E84E-9C15-9066802D0C86}" type="datetimeFigureOut">
              <a:rPr lang="en-EE" smtClean="0"/>
              <a:t>11.02.2026</a:t>
            </a:fld>
            <a:endParaRPr lang="en-EE"/>
          </a:p>
        </p:txBody>
      </p:sp>
      <p:sp>
        <p:nvSpPr>
          <p:cNvPr id="5" name="Footer Placeholder 4">
            <a:extLst>
              <a:ext uri="{FF2B5EF4-FFF2-40B4-BE49-F238E27FC236}">
                <a16:creationId xmlns:a16="http://schemas.microsoft.com/office/drawing/2014/main" id="{1A0E68CD-9EE5-A26C-5AD5-C4A06C0812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EE"/>
          </a:p>
        </p:txBody>
      </p:sp>
      <p:sp>
        <p:nvSpPr>
          <p:cNvPr id="6" name="Slide Number Placeholder 5">
            <a:extLst>
              <a:ext uri="{FF2B5EF4-FFF2-40B4-BE49-F238E27FC236}">
                <a16:creationId xmlns:a16="http://schemas.microsoft.com/office/drawing/2014/main" id="{06E5E495-F0AD-3376-7E8E-FBF0D1A21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A8B50E-ADA2-D74C-89A6-69CB20AA4255}" type="slidenum">
              <a:rPr lang="en-EE" smtClean="0"/>
              <a:t>‹#›</a:t>
            </a:fld>
            <a:endParaRPr lang="en-EE"/>
          </a:p>
        </p:txBody>
      </p:sp>
    </p:spTree>
    <p:extLst>
      <p:ext uri="{BB962C8B-B14F-4D97-AF65-F5344CB8AC3E}">
        <p14:creationId xmlns:p14="http://schemas.microsoft.com/office/powerpoint/2010/main" val="15412136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661" r:id="rId4"/>
    <p:sldLayoutId id="2147483650" r:id="rId5"/>
    <p:sldLayoutId id="2147483651" r:id="rId6"/>
    <p:sldLayoutId id="2147483653" r:id="rId7"/>
    <p:sldLayoutId id="2147483654" r:id="rId8"/>
    <p:sldLayoutId id="2147483657" r:id="rId9"/>
    <p:sldLayoutId id="2147483655" r:id="rId10"/>
    <p:sldLayoutId id="2147483662" r:id="rId11"/>
  </p:sldLayoutIdLst>
  <p:txStyles>
    <p:titleStyle>
      <a:lvl1pPr algn="l" defTabSz="914400" rtl="0" eaLnBrk="1" latinLnBrk="0" hangingPunct="1">
        <a:lnSpc>
          <a:spcPct val="90000"/>
        </a:lnSpc>
        <a:spcBef>
          <a:spcPct val="0"/>
        </a:spcBef>
        <a:buNone/>
        <a:defRPr sz="4400" b="1" i="0" kern="1200">
          <a:solidFill>
            <a:srgbClr val="342A5F"/>
          </a:solidFill>
          <a:latin typeface="Proxima Nova Rg" panose="0200050603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BEC0-2432-AE01-61E2-34469244DFE6}"/>
              </a:ext>
            </a:extLst>
          </p:cNvPr>
          <p:cNvSpPr>
            <a:spLocks noGrp="1"/>
          </p:cNvSpPr>
          <p:nvPr>
            <p:ph type="ctrTitle"/>
          </p:nvPr>
        </p:nvSpPr>
        <p:spPr>
          <a:xfrm>
            <a:off x="192090" y="2773866"/>
            <a:ext cx="8372819" cy="1314855"/>
          </a:xfrm>
        </p:spPr>
        <p:txBody>
          <a:bodyPr/>
          <a:lstStyle/>
          <a:p>
            <a:r>
              <a:rPr lang="et-EE" b="0" dirty="0">
                <a:latin typeface="Verdana Pro Black"/>
              </a:rPr>
              <a:t>UBICHARGE </a:t>
            </a:r>
            <a:endParaRPr lang="en-US" dirty="0"/>
          </a:p>
        </p:txBody>
      </p:sp>
      <p:sp>
        <p:nvSpPr>
          <p:cNvPr id="3" name="Subtitle 2">
            <a:extLst>
              <a:ext uri="{FF2B5EF4-FFF2-40B4-BE49-F238E27FC236}">
                <a16:creationId xmlns:a16="http://schemas.microsoft.com/office/drawing/2014/main" id="{5E2D155A-2F43-6DF6-814E-7428F520F9A8}"/>
              </a:ext>
            </a:extLst>
          </p:cNvPr>
          <p:cNvSpPr>
            <a:spLocks noGrp="1"/>
          </p:cNvSpPr>
          <p:nvPr>
            <p:ph type="subTitle" idx="1"/>
          </p:nvPr>
        </p:nvSpPr>
        <p:spPr>
          <a:xfrm>
            <a:off x="1935771" y="1822943"/>
            <a:ext cx="8591087" cy="3291273"/>
          </a:xfrm>
        </p:spPr>
        <p:txBody>
          <a:bodyPr vert="horz" lIns="91440" tIns="45720" rIns="91440" bIns="45720" rtlCol="0" anchor="t">
            <a:normAutofit/>
          </a:bodyPr>
          <a:lstStyle/>
          <a:p>
            <a:pPr algn="l">
              <a:spcBef>
                <a:spcPts val="0"/>
              </a:spcBef>
            </a:pPr>
            <a:r>
              <a:rPr lang="et-EE" sz="2000" b="1" dirty="0" err="1">
                <a:solidFill>
                  <a:srgbClr val="332B60"/>
                </a:solidFill>
                <a:latin typeface="Verdana Pro"/>
                <a:cs typeface="Segoe UI Semilight"/>
              </a:rPr>
              <a:t>TalTech</a:t>
            </a:r>
            <a:r>
              <a:rPr lang="et-EE" sz="2000" b="1" dirty="0">
                <a:solidFill>
                  <a:srgbClr val="332B60"/>
                </a:solidFill>
                <a:latin typeface="Verdana Pro"/>
                <a:cs typeface="Segoe UI Semilight"/>
              </a:rPr>
              <a:t> </a:t>
            </a:r>
            <a:r>
              <a:rPr lang="et-EE" sz="2000" b="1" dirty="0" err="1">
                <a:solidFill>
                  <a:srgbClr val="332B60"/>
                </a:solidFill>
                <a:latin typeface="Verdana Pro"/>
                <a:cs typeface="Segoe UI Semilight"/>
              </a:rPr>
              <a:t>is</a:t>
            </a:r>
            <a:r>
              <a:rPr lang="et-EE" sz="2000" b="1" dirty="0">
                <a:solidFill>
                  <a:srgbClr val="332B60"/>
                </a:solidFill>
                <a:latin typeface="Verdana Pro"/>
                <a:cs typeface="Segoe UI Semilight"/>
              </a:rPr>
              <a:t> looking </a:t>
            </a:r>
            <a:r>
              <a:rPr lang="et-EE" sz="2000" b="1" dirty="0" err="1">
                <a:solidFill>
                  <a:srgbClr val="332B60"/>
                </a:solidFill>
                <a:latin typeface="Verdana Pro"/>
                <a:cs typeface="Segoe UI Semilight"/>
              </a:rPr>
              <a:t>for</a:t>
            </a:r>
            <a:r>
              <a:rPr lang="et-EE" sz="2000" b="1" dirty="0">
                <a:solidFill>
                  <a:srgbClr val="332B60"/>
                </a:solidFill>
                <a:latin typeface="Verdana Pro"/>
                <a:cs typeface="Segoe UI Semilight"/>
              </a:rPr>
              <a:t> a CEO and </a:t>
            </a:r>
            <a:r>
              <a:rPr lang="et-EE" sz="2000" b="1" dirty="0" err="1">
                <a:solidFill>
                  <a:srgbClr val="332B60"/>
                </a:solidFill>
                <a:latin typeface="Verdana Pro"/>
                <a:cs typeface="Segoe UI Semilight"/>
              </a:rPr>
              <a:t>co-founder</a:t>
            </a:r>
            <a:r>
              <a:rPr lang="et-EE" sz="2000" b="1" dirty="0">
                <a:solidFill>
                  <a:srgbClr val="332B60"/>
                </a:solidFill>
                <a:latin typeface="Verdana Pro"/>
                <a:cs typeface="Segoe UI Semilight"/>
              </a:rPr>
              <a:t> </a:t>
            </a:r>
            <a:r>
              <a:rPr lang="et-EE" sz="2000" b="1" dirty="0" err="1">
                <a:solidFill>
                  <a:srgbClr val="332B60"/>
                </a:solidFill>
                <a:latin typeface="Verdana Pro"/>
                <a:cs typeface="Segoe UI Semilight"/>
              </a:rPr>
              <a:t>for</a:t>
            </a:r>
            <a:r>
              <a:rPr lang="et-EE" sz="2000" b="1" dirty="0">
                <a:solidFill>
                  <a:srgbClr val="332B60"/>
                </a:solidFill>
                <a:latin typeface="Verdana Pro"/>
                <a:cs typeface="Segoe UI Semilight"/>
              </a:rPr>
              <a:t> a </a:t>
            </a:r>
            <a:r>
              <a:rPr lang="et-EE" sz="2000" b="1" dirty="0" err="1">
                <a:solidFill>
                  <a:srgbClr val="332B60"/>
                </a:solidFill>
                <a:latin typeface="Verdana Pro"/>
                <a:cs typeface="Segoe UI Semilight"/>
              </a:rPr>
              <a:t>new</a:t>
            </a:r>
            <a:r>
              <a:rPr lang="et-EE" sz="2000" b="1" dirty="0">
                <a:solidFill>
                  <a:srgbClr val="332B60"/>
                </a:solidFill>
                <a:latin typeface="Verdana Pro"/>
                <a:cs typeface="Segoe UI Semilight"/>
              </a:rPr>
              <a:t> </a:t>
            </a:r>
            <a:r>
              <a:rPr lang="et-EE" sz="2000" b="1" dirty="0" err="1">
                <a:solidFill>
                  <a:srgbClr val="332B60"/>
                </a:solidFill>
                <a:latin typeface="Verdana Pro"/>
                <a:cs typeface="Segoe UI Semilight"/>
              </a:rPr>
              <a:t>potential</a:t>
            </a:r>
            <a:r>
              <a:rPr lang="et-EE" sz="2000" b="1" dirty="0">
                <a:solidFill>
                  <a:srgbClr val="332B60"/>
                </a:solidFill>
                <a:latin typeface="Verdana Pro"/>
                <a:cs typeface="Segoe UI Semilight"/>
              </a:rPr>
              <a:t> </a:t>
            </a:r>
            <a:r>
              <a:rPr lang="et-EE" sz="2000" b="1" dirty="0" err="1">
                <a:solidFill>
                  <a:srgbClr val="332B60"/>
                </a:solidFill>
                <a:latin typeface="Verdana Pro"/>
                <a:cs typeface="Segoe UI Semilight"/>
              </a:rPr>
              <a:t>startup</a:t>
            </a:r>
            <a:endParaRPr lang="et-EE" sz="2000" b="1" dirty="0">
              <a:solidFill>
                <a:srgbClr val="332B60"/>
              </a:solidFill>
              <a:latin typeface="Verdana Pro"/>
              <a:cs typeface="Segoe UI Semilight"/>
            </a:endParaRPr>
          </a:p>
          <a:p>
            <a:pPr algn="l">
              <a:spcBef>
                <a:spcPts val="0"/>
              </a:spcBef>
            </a:pPr>
            <a:r>
              <a:rPr lang="et-EE" sz="2000" dirty="0" err="1">
                <a:solidFill>
                  <a:srgbClr val="332B60"/>
                </a:solidFill>
                <a:latin typeface="Verdana Pro"/>
                <a:cs typeface="Segoe UI Semilight"/>
              </a:rPr>
              <a:t>Preferred</a:t>
            </a:r>
            <a:r>
              <a:rPr lang="et-EE" sz="2000" dirty="0">
                <a:solidFill>
                  <a:srgbClr val="332B60"/>
                </a:solidFill>
                <a:latin typeface="Verdana Pro"/>
                <a:cs typeface="Segoe UI Semilight"/>
              </a:rPr>
              <a:t> </a:t>
            </a:r>
            <a:r>
              <a:rPr lang="et-EE" sz="2000" dirty="0" err="1">
                <a:solidFill>
                  <a:srgbClr val="332B60"/>
                </a:solidFill>
                <a:latin typeface="Verdana Pro"/>
                <a:cs typeface="Segoe UI Semilight"/>
              </a:rPr>
              <a:t>background</a:t>
            </a:r>
            <a:r>
              <a:rPr lang="et-EE" sz="2000" dirty="0">
                <a:solidFill>
                  <a:srgbClr val="332B60"/>
                </a:solidFill>
                <a:latin typeface="Verdana Pro"/>
                <a:cs typeface="Segoe UI Semilight"/>
              </a:rPr>
              <a:t> of </a:t>
            </a:r>
            <a:r>
              <a:rPr lang="et-EE" sz="2000" dirty="0" err="1">
                <a:solidFill>
                  <a:srgbClr val="332B60"/>
                </a:solidFill>
                <a:latin typeface="Verdana Pro"/>
                <a:cs typeface="Segoe UI Semilight"/>
              </a:rPr>
              <a:t>the</a:t>
            </a:r>
            <a:r>
              <a:rPr lang="et-EE" sz="2000" dirty="0">
                <a:solidFill>
                  <a:srgbClr val="332B60"/>
                </a:solidFill>
                <a:latin typeface="Verdana Pro"/>
                <a:cs typeface="Segoe UI Semilight"/>
              </a:rPr>
              <a:t> CEO: </a:t>
            </a:r>
            <a:r>
              <a:rPr lang="et-EE" sz="2000" dirty="0" err="1">
                <a:solidFill>
                  <a:srgbClr val="332B60"/>
                </a:solidFill>
                <a:latin typeface="Verdana Pro"/>
                <a:cs typeface="Segoe UI Semilight"/>
              </a:rPr>
              <a:t>business</a:t>
            </a:r>
            <a:r>
              <a:rPr lang="et-EE" sz="2000" dirty="0">
                <a:solidFill>
                  <a:srgbClr val="332B60"/>
                </a:solidFill>
                <a:latin typeface="Verdana Pro"/>
                <a:cs typeface="Segoe UI Semilight"/>
              </a:rPr>
              <a:t> </a:t>
            </a:r>
            <a:r>
              <a:rPr lang="et-EE" sz="2000" dirty="0" err="1">
                <a:solidFill>
                  <a:srgbClr val="332B60"/>
                </a:solidFill>
                <a:latin typeface="Verdana Pro"/>
                <a:cs typeface="Segoe UI Semilight"/>
              </a:rPr>
              <a:t>development</a:t>
            </a:r>
            <a:r>
              <a:rPr lang="et-EE" sz="2000" dirty="0">
                <a:solidFill>
                  <a:srgbClr val="332B60"/>
                </a:solidFill>
                <a:latin typeface="Verdana Pro"/>
                <a:cs typeface="Segoe UI Semilight"/>
              </a:rPr>
              <a:t> in </a:t>
            </a:r>
            <a:r>
              <a:rPr lang="et-EE" sz="2000" dirty="0" err="1">
                <a:solidFill>
                  <a:srgbClr val="332B60"/>
                </a:solidFill>
                <a:latin typeface="Verdana Pro"/>
                <a:cs typeface="Segoe UI Semilight"/>
              </a:rPr>
              <a:t>the</a:t>
            </a:r>
            <a:r>
              <a:rPr lang="et-EE" sz="2000" dirty="0">
                <a:solidFill>
                  <a:srgbClr val="332B60"/>
                </a:solidFill>
                <a:latin typeface="Verdana Pro"/>
                <a:cs typeface="Segoe UI Semilight"/>
              </a:rPr>
              <a:t> </a:t>
            </a:r>
            <a:r>
              <a:rPr lang="et-EE" sz="2000" dirty="0" err="1">
                <a:solidFill>
                  <a:srgbClr val="332B60"/>
                </a:solidFill>
                <a:latin typeface="Verdana Pro"/>
                <a:cs typeface="Segoe UI Semilight"/>
              </a:rPr>
              <a:t>field</a:t>
            </a:r>
            <a:r>
              <a:rPr lang="et-EE" sz="2000" dirty="0">
                <a:solidFill>
                  <a:srgbClr val="332B60"/>
                </a:solidFill>
                <a:latin typeface="Verdana Pro"/>
                <a:cs typeface="Segoe UI Semilight"/>
              </a:rPr>
              <a:t> of </a:t>
            </a:r>
            <a:r>
              <a:rPr lang="et-EE" sz="2000" dirty="0" err="1">
                <a:solidFill>
                  <a:srgbClr val="332B60"/>
                </a:solidFill>
                <a:latin typeface="Verdana Pro"/>
                <a:cs typeface="Segoe UI Semilight"/>
              </a:rPr>
              <a:t>power</a:t>
            </a:r>
            <a:r>
              <a:rPr lang="et-EE" sz="2000" dirty="0">
                <a:solidFill>
                  <a:srgbClr val="332B60"/>
                </a:solidFill>
                <a:latin typeface="Verdana Pro"/>
                <a:cs typeface="Segoe UI Semilight"/>
              </a:rPr>
              <a:t> </a:t>
            </a:r>
            <a:r>
              <a:rPr lang="et-EE" sz="2000" dirty="0" err="1">
                <a:solidFill>
                  <a:srgbClr val="332B60"/>
                </a:solidFill>
                <a:latin typeface="Verdana Pro"/>
                <a:cs typeface="Segoe UI Semilight"/>
              </a:rPr>
              <a:t>electronics</a:t>
            </a:r>
            <a:r>
              <a:rPr lang="et-EE" sz="2000" dirty="0">
                <a:solidFill>
                  <a:srgbClr val="332B60"/>
                </a:solidFill>
                <a:latin typeface="Verdana Pro"/>
                <a:cs typeface="Segoe UI Semilight"/>
              </a:rPr>
              <a:t>.</a:t>
            </a:r>
          </a:p>
          <a:p>
            <a:pPr algn="l">
              <a:spcBef>
                <a:spcPts val="0"/>
              </a:spcBef>
            </a:pPr>
            <a:endParaRPr lang="et-EE" sz="2000" dirty="0">
              <a:solidFill>
                <a:srgbClr val="332B60"/>
              </a:solidFill>
              <a:latin typeface="Verdana Pro"/>
              <a:cs typeface="Segoe UI Semilight"/>
            </a:endParaRPr>
          </a:p>
          <a:p>
            <a:pPr algn="l">
              <a:spcBef>
                <a:spcPts val="0"/>
              </a:spcBef>
            </a:pPr>
            <a:endParaRPr lang="et-EE" sz="2000" dirty="0">
              <a:solidFill>
                <a:srgbClr val="332B60"/>
              </a:solidFill>
              <a:latin typeface="Verdana Pro"/>
              <a:cs typeface="Segoe UI Semilight"/>
            </a:endParaRPr>
          </a:p>
          <a:p>
            <a:pPr algn="l">
              <a:spcBef>
                <a:spcPts val="0"/>
              </a:spcBef>
            </a:pPr>
            <a:endParaRPr lang="et-EE" sz="2000" dirty="0">
              <a:solidFill>
                <a:srgbClr val="332B60"/>
              </a:solidFill>
              <a:latin typeface="Verdana Pro"/>
              <a:cs typeface="Segoe UI Semilight"/>
            </a:endParaRPr>
          </a:p>
        </p:txBody>
      </p:sp>
    </p:spTree>
    <p:extLst>
      <p:ext uri="{BB962C8B-B14F-4D97-AF65-F5344CB8AC3E}">
        <p14:creationId xmlns:p14="http://schemas.microsoft.com/office/powerpoint/2010/main" val="1773431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00884-830D-1A8C-1EDF-12B43FE51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C813C-6831-F81B-D5EC-6A877B330BEE}"/>
              </a:ext>
            </a:extLst>
          </p:cNvPr>
          <p:cNvSpPr>
            <a:spLocks noGrp="1"/>
          </p:cNvSpPr>
          <p:nvPr>
            <p:ph type="ctrTitle"/>
          </p:nvPr>
        </p:nvSpPr>
        <p:spPr/>
        <p:txBody>
          <a:bodyPr/>
          <a:lstStyle/>
          <a:p>
            <a:r>
              <a:rPr lang="et-EE" b="0" dirty="0">
                <a:latin typeface="Verdana Pro Black"/>
              </a:rPr>
              <a:t>UBICHARGE</a:t>
            </a:r>
            <a:endParaRPr lang="en-US" dirty="0"/>
          </a:p>
        </p:txBody>
      </p:sp>
      <p:sp>
        <p:nvSpPr>
          <p:cNvPr id="3" name="Subtitle 2">
            <a:extLst>
              <a:ext uri="{FF2B5EF4-FFF2-40B4-BE49-F238E27FC236}">
                <a16:creationId xmlns:a16="http://schemas.microsoft.com/office/drawing/2014/main" id="{2CAB67B2-9737-A317-E229-71D2352408D7}"/>
              </a:ext>
            </a:extLst>
          </p:cNvPr>
          <p:cNvSpPr>
            <a:spLocks noGrp="1"/>
          </p:cNvSpPr>
          <p:nvPr>
            <p:ph type="subTitle" idx="1"/>
          </p:nvPr>
        </p:nvSpPr>
        <p:spPr>
          <a:xfrm>
            <a:off x="1847490" y="3328358"/>
            <a:ext cx="9144000" cy="1655762"/>
          </a:xfrm>
        </p:spPr>
        <p:txBody>
          <a:bodyPr vert="horz" lIns="91440" tIns="45720" rIns="91440" bIns="45720" rtlCol="0" anchor="t">
            <a:normAutofit/>
          </a:bodyPr>
          <a:lstStyle/>
          <a:p>
            <a:pPr algn="l">
              <a:spcBef>
                <a:spcPts val="0"/>
              </a:spcBef>
            </a:pPr>
            <a:r>
              <a:rPr lang="et-EE" sz="2000" dirty="0">
                <a:solidFill>
                  <a:srgbClr val="332B60"/>
                </a:solidFill>
                <a:highlight>
                  <a:srgbClr val="FFFF00"/>
                </a:highlight>
                <a:latin typeface="Verdana Pro"/>
                <a:cs typeface="Segoe UI Semilight"/>
              </a:rPr>
              <a:t>XXXX</a:t>
            </a:r>
            <a:r>
              <a:rPr lang="en-US" sz="2000" dirty="0">
                <a:solidFill>
                  <a:srgbClr val="332B60"/>
                </a:solidFill>
                <a:highlight>
                  <a:srgbClr val="FFFF00"/>
                </a:highlight>
                <a:latin typeface="Verdana Pro"/>
                <a:cs typeface="Segoe UI Semilight"/>
              </a:rPr>
              <a:t> </a:t>
            </a:r>
            <a:r>
              <a:rPr lang="et-EE" sz="2000" dirty="0">
                <a:solidFill>
                  <a:srgbClr val="332B60"/>
                </a:solidFill>
                <a:highlight>
                  <a:srgbClr val="FFFF00"/>
                </a:highlight>
                <a:latin typeface="Verdana Pro"/>
                <a:cs typeface="Segoe UI Semilight"/>
              </a:rPr>
              <a:t>XXXXXXX</a:t>
            </a:r>
            <a:r>
              <a:rPr lang="en-US" sz="2000" dirty="0">
                <a:solidFill>
                  <a:srgbClr val="332B60"/>
                </a:solidFill>
                <a:highlight>
                  <a:srgbClr val="FFFF00"/>
                </a:highlight>
                <a:latin typeface="Verdana Pro"/>
                <a:cs typeface="Segoe UI Semilight"/>
              </a:rPr>
              <a:t>, </a:t>
            </a:r>
            <a:r>
              <a:rPr lang="en-US" sz="2000" dirty="0">
                <a:solidFill>
                  <a:srgbClr val="332B60"/>
                </a:solidFill>
                <a:latin typeface="Verdana Pro"/>
                <a:cs typeface="Segoe UI Semilight"/>
              </a:rPr>
              <a:t>potential </a:t>
            </a:r>
            <a:r>
              <a:rPr lang="et-EE" sz="2000" dirty="0">
                <a:solidFill>
                  <a:srgbClr val="332B60"/>
                </a:solidFill>
                <a:latin typeface="Verdana Pro"/>
                <a:cs typeface="Segoe UI Semilight"/>
              </a:rPr>
              <a:t>CEO and </a:t>
            </a:r>
            <a:r>
              <a:rPr lang="et-EE" sz="2000" dirty="0" err="1">
                <a:solidFill>
                  <a:srgbClr val="332B60"/>
                </a:solidFill>
                <a:latin typeface="Verdana Pro"/>
                <a:cs typeface="Segoe UI Semilight"/>
              </a:rPr>
              <a:t>CoFounder</a:t>
            </a:r>
            <a:endParaRPr lang="et-EE" sz="2000" dirty="0">
              <a:solidFill>
                <a:srgbClr val="000000"/>
              </a:solidFill>
              <a:latin typeface="Verdana Pro"/>
              <a:cs typeface="Segoe UI Semilight"/>
            </a:endParaRPr>
          </a:p>
          <a:p>
            <a:pPr algn="l">
              <a:spcBef>
                <a:spcPts val="0"/>
              </a:spcBef>
            </a:pPr>
            <a:r>
              <a:rPr lang="et-EE" sz="2000" dirty="0">
                <a:solidFill>
                  <a:srgbClr val="332B60"/>
                </a:solidFill>
                <a:latin typeface="Verdana Pro"/>
                <a:cs typeface="Segoe UI Semilight"/>
              </a:rPr>
              <a:t>LinkedIn: </a:t>
            </a:r>
            <a:r>
              <a:rPr lang="et-EE" sz="2000" dirty="0">
                <a:solidFill>
                  <a:srgbClr val="332B60"/>
                </a:solidFill>
                <a:highlight>
                  <a:srgbClr val="FFFF00"/>
                </a:highlight>
                <a:latin typeface="Verdana Pro"/>
                <a:cs typeface="Segoe UI Semilight"/>
              </a:rPr>
              <a:t>link</a:t>
            </a:r>
            <a:endParaRPr lang="et-EE" dirty="0">
              <a:latin typeface="Verdana Pro"/>
            </a:endParaRPr>
          </a:p>
        </p:txBody>
      </p:sp>
    </p:spTree>
    <p:extLst>
      <p:ext uri="{BB962C8B-B14F-4D97-AF65-F5344CB8AC3E}">
        <p14:creationId xmlns:p14="http://schemas.microsoft.com/office/powerpoint/2010/main" val="71487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4D809-9F59-A783-488F-06632B416D2D}"/>
            </a:ext>
          </a:extLst>
        </p:cNvPr>
        <p:cNvGrpSpPr/>
        <p:nvPr/>
      </p:nvGrpSpPr>
      <p:grpSpPr>
        <a:xfrm>
          <a:off x="0" y="0"/>
          <a:ext cx="0" cy="0"/>
          <a:chOff x="0" y="0"/>
          <a:chExt cx="0" cy="0"/>
        </a:xfrm>
      </p:grpSpPr>
      <p:sp>
        <p:nvSpPr>
          <p:cNvPr id="5" name="Pealkiri 1">
            <a:extLst>
              <a:ext uri="{FF2B5EF4-FFF2-40B4-BE49-F238E27FC236}">
                <a16:creationId xmlns:a16="http://schemas.microsoft.com/office/drawing/2014/main" id="{B6377DAF-D76A-E32E-1E86-41EE0B4397AB}"/>
              </a:ext>
            </a:extLst>
          </p:cNvPr>
          <p:cNvSpPr>
            <a:spLocks noGrp="1"/>
          </p:cNvSpPr>
          <p:nvPr>
            <p:ph type="title"/>
          </p:nvPr>
        </p:nvSpPr>
        <p:spPr>
          <a:xfrm>
            <a:off x="279369" y="213343"/>
            <a:ext cx="11823311" cy="1325563"/>
          </a:xfrm>
        </p:spPr>
        <p:txBody>
          <a:bodyPr/>
          <a:lstStyle/>
          <a:p>
            <a:r>
              <a:rPr lang="et-EE">
                <a:latin typeface="Verdana Pro Black"/>
              </a:rPr>
              <a:t>MARKET OPPORTUNITY</a:t>
            </a:r>
            <a:br>
              <a:rPr lang="et-EE">
                <a:latin typeface="Verdana Pro Black"/>
              </a:rPr>
            </a:br>
            <a:r>
              <a:rPr lang="et-EE" sz="3200">
                <a:latin typeface="Verdana Pro Black"/>
              </a:rPr>
              <a:t>(TAM, SAM, SOM)</a:t>
            </a:r>
            <a:endParaRPr lang="et-EE" sz="3200"/>
          </a:p>
        </p:txBody>
      </p:sp>
      <p:sp>
        <p:nvSpPr>
          <p:cNvPr id="7" name="Teksti kohatäide 2">
            <a:extLst>
              <a:ext uri="{FF2B5EF4-FFF2-40B4-BE49-F238E27FC236}">
                <a16:creationId xmlns:a16="http://schemas.microsoft.com/office/drawing/2014/main" id="{EB06ED23-3C99-34C1-16CF-4D9822651B92}"/>
              </a:ext>
            </a:extLst>
          </p:cNvPr>
          <p:cNvSpPr txBox="1">
            <a:spLocks/>
          </p:cNvSpPr>
          <p:nvPr/>
        </p:nvSpPr>
        <p:spPr>
          <a:xfrm>
            <a:off x="280452" y="1534438"/>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a:latin typeface="Verdana Pro"/>
                <a:ea typeface="Calibri"/>
                <a:cs typeface="Calibri"/>
              </a:rPr>
              <a:t>INPUT BY POTENTIAL CEO</a:t>
            </a:r>
          </a:p>
        </p:txBody>
      </p:sp>
      <p:sp>
        <p:nvSpPr>
          <p:cNvPr id="9" name="Sisu kohatäide 3">
            <a:extLst>
              <a:ext uri="{FF2B5EF4-FFF2-40B4-BE49-F238E27FC236}">
                <a16:creationId xmlns:a16="http://schemas.microsoft.com/office/drawing/2014/main" id="{CB5B8120-DB71-23C6-DE4D-EFF420A5E767}"/>
              </a:ext>
            </a:extLst>
          </p:cNvPr>
          <p:cNvSpPr txBox="1">
            <a:spLocks/>
          </p:cNvSpPr>
          <p:nvPr/>
        </p:nvSpPr>
        <p:spPr>
          <a:xfrm>
            <a:off x="379712" y="1944359"/>
            <a:ext cx="11275352" cy="369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600">
                <a:latin typeface="Verdana Pro Semibold"/>
                <a:ea typeface="Calibri"/>
                <a:cs typeface="Calibri"/>
              </a:rPr>
              <a:t>---</a:t>
            </a:r>
          </a:p>
        </p:txBody>
      </p:sp>
    </p:spTree>
    <p:extLst>
      <p:ext uri="{BB962C8B-B14F-4D97-AF65-F5344CB8AC3E}">
        <p14:creationId xmlns:p14="http://schemas.microsoft.com/office/powerpoint/2010/main" val="30644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DAEE2-78BB-7FBE-5739-5CDEFF8D7296}"/>
            </a:ext>
          </a:extLst>
        </p:cNvPr>
        <p:cNvGrpSpPr/>
        <p:nvPr/>
      </p:nvGrpSpPr>
      <p:grpSpPr>
        <a:xfrm>
          <a:off x="0" y="0"/>
          <a:ext cx="0" cy="0"/>
          <a:chOff x="0" y="0"/>
          <a:chExt cx="0" cy="0"/>
        </a:xfrm>
      </p:grpSpPr>
      <p:sp>
        <p:nvSpPr>
          <p:cNvPr id="5" name="Pealkiri 1">
            <a:extLst>
              <a:ext uri="{FF2B5EF4-FFF2-40B4-BE49-F238E27FC236}">
                <a16:creationId xmlns:a16="http://schemas.microsoft.com/office/drawing/2014/main" id="{69938EE0-4A7C-6B32-933B-DD651DBB8DB1}"/>
              </a:ext>
            </a:extLst>
          </p:cNvPr>
          <p:cNvSpPr>
            <a:spLocks noGrp="1"/>
          </p:cNvSpPr>
          <p:nvPr>
            <p:ph type="title"/>
          </p:nvPr>
        </p:nvSpPr>
        <p:spPr>
          <a:xfrm>
            <a:off x="298908" y="278471"/>
            <a:ext cx="11893845" cy="1325563"/>
          </a:xfrm>
        </p:spPr>
        <p:txBody>
          <a:bodyPr>
            <a:normAutofit/>
          </a:bodyPr>
          <a:lstStyle/>
          <a:p>
            <a:r>
              <a:rPr lang="et-EE" sz="3200">
                <a:latin typeface="Verdana Pro Black"/>
              </a:rPr>
              <a:t>COMMERCIALIZATION PLAN</a:t>
            </a:r>
          </a:p>
        </p:txBody>
      </p:sp>
      <p:sp>
        <p:nvSpPr>
          <p:cNvPr id="7" name="Teksti kohatäide 2">
            <a:extLst>
              <a:ext uri="{FF2B5EF4-FFF2-40B4-BE49-F238E27FC236}">
                <a16:creationId xmlns:a16="http://schemas.microsoft.com/office/drawing/2014/main" id="{6B15E792-D349-8EBB-4785-F557008D0E21}"/>
              </a:ext>
            </a:extLst>
          </p:cNvPr>
          <p:cNvSpPr txBox="1">
            <a:spLocks/>
          </p:cNvSpPr>
          <p:nvPr/>
        </p:nvSpPr>
        <p:spPr>
          <a:xfrm>
            <a:off x="286260" y="1652409"/>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a:latin typeface="Verdana Pro"/>
                <a:ea typeface="Calibri"/>
                <a:cs typeface="Calibri"/>
              </a:rPr>
              <a:t>INPUT BY POTENTIAL CEO</a:t>
            </a:r>
          </a:p>
        </p:txBody>
      </p:sp>
      <p:sp>
        <p:nvSpPr>
          <p:cNvPr id="9" name="Sisu kohatäide 3">
            <a:extLst>
              <a:ext uri="{FF2B5EF4-FFF2-40B4-BE49-F238E27FC236}">
                <a16:creationId xmlns:a16="http://schemas.microsoft.com/office/drawing/2014/main" id="{B263240B-8751-162B-96D3-345B65A291EA}"/>
              </a:ext>
            </a:extLst>
          </p:cNvPr>
          <p:cNvSpPr txBox="1">
            <a:spLocks/>
          </p:cNvSpPr>
          <p:nvPr/>
        </p:nvSpPr>
        <p:spPr>
          <a:xfrm>
            <a:off x="394089" y="2239095"/>
            <a:ext cx="11275352" cy="369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600">
                <a:latin typeface="Verdana Pro Semibold"/>
                <a:ea typeface="Calibri"/>
                <a:cs typeface="Calibri"/>
              </a:rPr>
              <a:t>---</a:t>
            </a:r>
          </a:p>
        </p:txBody>
      </p:sp>
      <p:sp>
        <p:nvSpPr>
          <p:cNvPr id="2" name="Teksti kohatäide 2">
            <a:extLst>
              <a:ext uri="{FF2B5EF4-FFF2-40B4-BE49-F238E27FC236}">
                <a16:creationId xmlns:a16="http://schemas.microsoft.com/office/drawing/2014/main" id="{5E4F71F5-2A4F-C5E4-88B8-20E4A2ED0F5C}"/>
              </a:ext>
            </a:extLst>
          </p:cNvPr>
          <p:cNvSpPr txBox="1">
            <a:spLocks/>
          </p:cNvSpPr>
          <p:nvPr/>
        </p:nvSpPr>
        <p:spPr>
          <a:xfrm>
            <a:off x="300637" y="1106069"/>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a:latin typeface="Verdana Pro"/>
                <a:ea typeface="Calibri"/>
                <a:cs typeface="Calibri"/>
              </a:rPr>
              <a:t>FROM LAB TO PRODUCT</a:t>
            </a:r>
            <a:endParaRPr lang="et-EE"/>
          </a:p>
        </p:txBody>
      </p:sp>
    </p:spTree>
    <p:extLst>
      <p:ext uri="{BB962C8B-B14F-4D97-AF65-F5344CB8AC3E}">
        <p14:creationId xmlns:p14="http://schemas.microsoft.com/office/powerpoint/2010/main" val="119993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B3D0A-23D7-A30D-E477-F3FD57A31236}"/>
            </a:ext>
          </a:extLst>
        </p:cNvPr>
        <p:cNvGrpSpPr/>
        <p:nvPr/>
      </p:nvGrpSpPr>
      <p:grpSpPr>
        <a:xfrm>
          <a:off x="0" y="0"/>
          <a:ext cx="0" cy="0"/>
          <a:chOff x="0" y="0"/>
          <a:chExt cx="0" cy="0"/>
        </a:xfrm>
      </p:grpSpPr>
      <p:sp>
        <p:nvSpPr>
          <p:cNvPr id="5" name="Pealkiri 1">
            <a:extLst>
              <a:ext uri="{FF2B5EF4-FFF2-40B4-BE49-F238E27FC236}">
                <a16:creationId xmlns:a16="http://schemas.microsoft.com/office/drawing/2014/main" id="{A0474702-B3E5-8578-E530-49B78A00FACE}"/>
              </a:ext>
            </a:extLst>
          </p:cNvPr>
          <p:cNvSpPr>
            <a:spLocks noGrp="1"/>
          </p:cNvSpPr>
          <p:nvPr>
            <p:ph type="title"/>
          </p:nvPr>
        </p:nvSpPr>
        <p:spPr>
          <a:xfrm>
            <a:off x="298908" y="278471"/>
            <a:ext cx="11893845" cy="1325563"/>
          </a:xfrm>
        </p:spPr>
        <p:txBody>
          <a:bodyPr>
            <a:normAutofit/>
          </a:bodyPr>
          <a:lstStyle/>
          <a:p>
            <a:r>
              <a:rPr lang="et-EE" sz="3200">
                <a:latin typeface="Verdana Pro Black"/>
              </a:rPr>
              <a:t>FINANCIAL PROJECTIONS:</a:t>
            </a:r>
          </a:p>
        </p:txBody>
      </p:sp>
      <p:sp>
        <p:nvSpPr>
          <p:cNvPr id="7" name="Teksti kohatäide 2">
            <a:extLst>
              <a:ext uri="{FF2B5EF4-FFF2-40B4-BE49-F238E27FC236}">
                <a16:creationId xmlns:a16="http://schemas.microsoft.com/office/drawing/2014/main" id="{21D9A1C3-AF40-6E5D-A824-9CAB5B469392}"/>
              </a:ext>
            </a:extLst>
          </p:cNvPr>
          <p:cNvSpPr txBox="1">
            <a:spLocks/>
          </p:cNvSpPr>
          <p:nvPr/>
        </p:nvSpPr>
        <p:spPr>
          <a:xfrm>
            <a:off x="286260" y="1652409"/>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a:latin typeface="Verdana Pro"/>
                <a:ea typeface="Calibri"/>
                <a:cs typeface="Calibri"/>
              </a:rPr>
              <a:t>INPUT BY POTENTIAL CEO</a:t>
            </a:r>
          </a:p>
        </p:txBody>
      </p:sp>
      <p:sp>
        <p:nvSpPr>
          <p:cNvPr id="9" name="Sisu kohatäide 3">
            <a:extLst>
              <a:ext uri="{FF2B5EF4-FFF2-40B4-BE49-F238E27FC236}">
                <a16:creationId xmlns:a16="http://schemas.microsoft.com/office/drawing/2014/main" id="{6B9447CD-25E1-E9A4-E971-53760D2687D8}"/>
              </a:ext>
            </a:extLst>
          </p:cNvPr>
          <p:cNvSpPr txBox="1">
            <a:spLocks/>
          </p:cNvSpPr>
          <p:nvPr/>
        </p:nvSpPr>
        <p:spPr>
          <a:xfrm>
            <a:off x="394089" y="2239095"/>
            <a:ext cx="11275352" cy="369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600">
                <a:latin typeface="Verdana Pro Semibold"/>
                <a:ea typeface="Calibri"/>
                <a:cs typeface="Calibri"/>
              </a:rPr>
              <a:t>---</a:t>
            </a:r>
          </a:p>
        </p:txBody>
      </p:sp>
      <p:sp>
        <p:nvSpPr>
          <p:cNvPr id="2" name="Teksti kohatäide 2">
            <a:extLst>
              <a:ext uri="{FF2B5EF4-FFF2-40B4-BE49-F238E27FC236}">
                <a16:creationId xmlns:a16="http://schemas.microsoft.com/office/drawing/2014/main" id="{45C2BD2F-EE9A-CE33-8133-07C268D61399}"/>
              </a:ext>
            </a:extLst>
          </p:cNvPr>
          <p:cNvSpPr txBox="1">
            <a:spLocks/>
          </p:cNvSpPr>
          <p:nvPr/>
        </p:nvSpPr>
        <p:spPr>
          <a:xfrm>
            <a:off x="300637" y="1106069"/>
            <a:ext cx="9169069"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a:latin typeface="Verdana Pro"/>
                <a:ea typeface="Calibri"/>
                <a:cs typeface="Calibri"/>
              </a:rPr>
              <a:t>PATH TO MAXIMIZE STARTUP VALUE</a:t>
            </a:r>
          </a:p>
        </p:txBody>
      </p:sp>
    </p:spTree>
    <p:extLst>
      <p:ext uri="{BB962C8B-B14F-4D97-AF65-F5344CB8AC3E}">
        <p14:creationId xmlns:p14="http://schemas.microsoft.com/office/powerpoint/2010/main" val="3954377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0AB12-B344-DF05-2344-095B8E666503}"/>
            </a:ext>
          </a:extLst>
        </p:cNvPr>
        <p:cNvGrpSpPr/>
        <p:nvPr/>
      </p:nvGrpSpPr>
      <p:grpSpPr>
        <a:xfrm>
          <a:off x="0" y="0"/>
          <a:ext cx="0" cy="0"/>
          <a:chOff x="0" y="0"/>
          <a:chExt cx="0" cy="0"/>
        </a:xfrm>
      </p:grpSpPr>
      <p:sp>
        <p:nvSpPr>
          <p:cNvPr id="5" name="Pealkiri 1">
            <a:extLst>
              <a:ext uri="{FF2B5EF4-FFF2-40B4-BE49-F238E27FC236}">
                <a16:creationId xmlns:a16="http://schemas.microsoft.com/office/drawing/2014/main" id="{049F1E32-3C8F-BF68-C0EB-46535567EB23}"/>
              </a:ext>
            </a:extLst>
          </p:cNvPr>
          <p:cNvSpPr>
            <a:spLocks noGrp="1"/>
          </p:cNvSpPr>
          <p:nvPr>
            <p:ph type="title"/>
          </p:nvPr>
        </p:nvSpPr>
        <p:spPr>
          <a:xfrm>
            <a:off x="298908" y="278471"/>
            <a:ext cx="11893845" cy="1325563"/>
          </a:xfrm>
        </p:spPr>
        <p:txBody>
          <a:bodyPr>
            <a:normAutofit/>
          </a:bodyPr>
          <a:lstStyle/>
          <a:p>
            <a:r>
              <a:rPr lang="et-EE" sz="3200">
                <a:latin typeface="Verdana Pro Black"/>
              </a:rPr>
              <a:t>VISION FOR FUTURE TEAM</a:t>
            </a:r>
          </a:p>
        </p:txBody>
      </p:sp>
      <p:sp>
        <p:nvSpPr>
          <p:cNvPr id="7" name="Teksti kohatäide 2">
            <a:extLst>
              <a:ext uri="{FF2B5EF4-FFF2-40B4-BE49-F238E27FC236}">
                <a16:creationId xmlns:a16="http://schemas.microsoft.com/office/drawing/2014/main" id="{06A165C6-1B8C-7308-1AB1-CE1E04B2A6C7}"/>
              </a:ext>
            </a:extLst>
          </p:cNvPr>
          <p:cNvSpPr txBox="1">
            <a:spLocks/>
          </p:cNvSpPr>
          <p:nvPr/>
        </p:nvSpPr>
        <p:spPr>
          <a:xfrm>
            <a:off x="286260" y="1192334"/>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a:latin typeface="Verdana Pro"/>
                <a:ea typeface="Calibri"/>
                <a:cs typeface="Calibri"/>
              </a:rPr>
              <a:t>INPUT BY POTENTIAL CEO</a:t>
            </a:r>
          </a:p>
        </p:txBody>
      </p:sp>
      <p:sp>
        <p:nvSpPr>
          <p:cNvPr id="9" name="Sisu kohatäide 3">
            <a:extLst>
              <a:ext uri="{FF2B5EF4-FFF2-40B4-BE49-F238E27FC236}">
                <a16:creationId xmlns:a16="http://schemas.microsoft.com/office/drawing/2014/main" id="{F1482AE1-50C3-0290-5F87-18073CB97EED}"/>
              </a:ext>
            </a:extLst>
          </p:cNvPr>
          <p:cNvSpPr txBox="1">
            <a:spLocks/>
          </p:cNvSpPr>
          <p:nvPr/>
        </p:nvSpPr>
        <p:spPr>
          <a:xfrm>
            <a:off x="394089" y="1714321"/>
            <a:ext cx="11275352" cy="369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600">
                <a:latin typeface="Verdana Pro Semibold"/>
                <a:ea typeface="Calibri"/>
                <a:cs typeface="Calibri"/>
              </a:rPr>
              <a:t>---</a:t>
            </a:r>
          </a:p>
        </p:txBody>
      </p:sp>
    </p:spTree>
    <p:extLst>
      <p:ext uri="{BB962C8B-B14F-4D97-AF65-F5344CB8AC3E}">
        <p14:creationId xmlns:p14="http://schemas.microsoft.com/office/powerpoint/2010/main" val="275300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CC74E-B089-F071-8F58-8638323CA1BD}"/>
            </a:ext>
          </a:extLst>
        </p:cNvPr>
        <p:cNvGrpSpPr/>
        <p:nvPr/>
      </p:nvGrpSpPr>
      <p:grpSpPr>
        <a:xfrm>
          <a:off x="0" y="0"/>
          <a:ext cx="0" cy="0"/>
          <a:chOff x="0" y="0"/>
          <a:chExt cx="0" cy="0"/>
        </a:xfrm>
      </p:grpSpPr>
      <p:sp>
        <p:nvSpPr>
          <p:cNvPr id="5" name="Pealkiri 1">
            <a:extLst>
              <a:ext uri="{FF2B5EF4-FFF2-40B4-BE49-F238E27FC236}">
                <a16:creationId xmlns:a16="http://schemas.microsoft.com/office/drawing/2014/main" id="{9A52C71A-8BBA-F657-6D40-97D3DA98C0DD}"/>
              </a:ext>
            </a:extLst>
          </p:cNvPr>
          <p:cNvSpPr>
            <a:spLocks noGrp="1"/>
          </p:cNvSpPr>
          <p:nvPr>
            <p:ph type="title"/>
          </p:nvPr>
        </p:nvSpPr>
        <p:spPr>
          <a:xfrm>
            <a:off x="298908" y="278471"/>
            <a:ext cx="11893845" cy="1325563"/>
          </a:xfrm>
        </p:spPr>
        <p:txBody>
          <a:bodyPr>
            <a:normAutofit/>
          </a:bodyPr>
          <a:lstStyle/>
          <a:p>
            <a:r>
              <a:rPr lang="et-EE" sz="3200">
                <a:latin typeface="Verdana Pro Black"/>
              </a:rPr>
              <a:t>CONTRIBUTION</a:t>
            </a:r>
          </a:p>
        </p:txBody>
      </p:sp>
      <p:sp>
        <p:nvSpPr>
          <p:cNvPr id="7" name="Teksti kohatäide 2">
            <a:extLst>
              <a:ext uri="{FF2B5EF4-FFF2-40B4-BE49-F238E27FC236}">
                <a16:creationId xmlns:a16="http://schemas.microsoft.com/office/drawing/2014/main" id="{3D876D6F-D155-1436-9C9D-6F9D20E6B4E6}"/>
              </a:ext>
            </a:extLst>
          </p:cNvPr>
          <p:cNvSpPr txBox="1">
            <a:spLocks/>
          </p:cNvSpPr>
          <p:nvPr/>
        </p:nvSpPr>
        <p:spPr>
          <a:xfrm>
            <a:off x="343769" y="1688353"/>
            <a:ext cx="553159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2000">
                <a:latin typeface="Verdana Pro"/>
                <a:ea typeface="Calibri"/>
                <a:cs typeface="Calibri"/>
              </a:rPr>
              <a:t>INPUT BY POTENTIAL CEO</a:t>
            </a:r>
          </a:p>
        </p:txBody>
      </p:sp>
      <p:sp>
        <p:nvSpPr>
          <p:cNvPr id="9" name="Sisu kohatäide 3">
            <a:extLst>
              <a:ext uri="{FF2B5EF4-FFF2-40B4-BE49-F238E27FC236}">
                <a16:creationId xmlns:a16="http://schemas.microsoft.com/office/drawing/2014/main" id="{E5C4B4B5-9B3B-FF2D-4C00-7BF5DDF23391}"/>
              </a:ext>
            </a:extLst>
          </p:cNvPr>
          <p:cNvSpPr txBox="1">
            <a:spLocks/>
          </p:cNvSpPr>
          <p:nvPr/>
        </p:nvSpPr>
        <p:spPr>
          <a:xfrm>
            <a:off x="408466" y="2095322"/>
            <a:ext cx="11275352" cy="369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342A5F"/>
                </a:solidFill>
                <a:latin typeface="Proxima Nova Rg" panose="0200050603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sz="1600">
                <a:latin typeface="Verdana Pro Semibold"/>
                <a:ea typeface="Calibri"/>
                <a:cs typeface="Calibri"/>
              </a:rPr>
              <a:t>I'm suitable to be the founding member ...</a:t>
            </a:r>
          </a:p>
          <a:p>
            <a:endParaRPr lang="et-EE" sz="1600">
              <a:latin typeface="Verdana Pro Semibold"/>
              <a:ea typeface="Calibri"/>
              <a:cs typeface="Calibri"/>
            </a:endParaRPr>
          </a:p>
          <a:p>
            <a:r>
              <a:rPr lang="et-EE" sz="1600">
                <a:latin typeface="Verdana Pro Semibold"/>
                <a:ea typeface="Calibri"/>
                <a:cs typeface="Calibri"/>
              </a:rPr>
              <a:t>My contribution can be (time, money, competencies, contacts etc)</a:t>
            </a:r>
          </a:p>
          <a:p>
            <a:endParaRPr lang="et-EE" sz="1600">
              <a:latin typeface="Verdana Pro Semibold"/>
              <a:ea typeface="Calibri"/>
              <a:cs typeface="Calibri"/>
            </a:endParaRPr>
          </a:p>
          <a:p>
            <a:r>
              <a:rPr lang="et-EE" sz="1600">
                <a:latin typeface="Verdana Pro Semibold"/>
                <a:ea typeface="Calibri"/>
                <a:cs typeface="Calibri"/>
              </a:rPr>
              <a:t>My expectations regarding option shares in startup founding stage is in the range of x-x%</a:t>
            </a:r>
          </a:p>
        </p:txBody>
      </p:sp>
      <p:sp>
        <p:nvSpPr>
          <p:cNvPr id="2" name="Teksti kohatäide 2">
            <a:extLst>
              <a:ext uri="{FF2B5EF4-FFF2-40B4-BE49-F238E27FC236}">
                <a16:creationId xmlns:a16="http://schemas.microsoft.com/office/drawing/2014/main" id="{1C8FE15A-CF65-720A-6F87-0F40B6D4AE5C}"/>
              </a:ext>
            </a:extLst>
          </p:cNvPr>
          <p:cNvSpPr txBox="1">
            <a:spLocks/>
          </p:cNvSpPr>
          <p:nvPr/>
        </p:nvSpPr>
        <p:spPr>
          <a:xfrm>
            <a:off x="300636" y="1113259"/>
            <a:ext cx="1118908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2800" b="1" i="0" kern="1200">
                <a:solidFill>
                  <a:srgbClr val="342A5F"/>
                </a:solidFill>
                <a:latin typeface="Proxima Nova Rg" panose="02000506030000020004" pitchFamily="2" charset="77"/>
                <a:ea typeface="+mn-ea"/>
                <a:cs typeface="+mn-cs"/>
              </a:defRPr>
            </a:lvl1pPr>
            <a:lvl2pPr marL="685800" indent="0" algn="l" defTabSz="914400" rtl="0" eaLnBrk="1" latinLnBrk="0" hangingPunct="1">
              <a:lnSpc>
                <a:spcPct val="90000"/>
              </a:lnSpc>
              <a:spcBef>
                <a:spcPts val="500"/>
              </a:spcBef>
              <a:buFontTx/>
              <a:buNone/>
              <a:defRPr sz="2400" b="0" i="0" kern="1200">
                <a:solidFill>
                  <a:srgbClr val="342A5F"/>
                </a:solidFill>
                <a:latin typeface="Proxima Nova Rg" panose="02000506030000020004" pitchFamily="2"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a:solidFill>
                  <a:srgbClr val="342A5F"/>
                </a:solidFill>
                <a:latin typeface="Proxima Nova Rg" panose="02000506030000020004" pitchFamily="2"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a:solidFill>
                  <a:srgbClr val="342A5F"/>
                </a:solidFill>
                <a:latin typeface="Proxima Nova Rg" panose="02000506030000020004" pitchFamily="2" charset="77"/>
                <a:ea typeface="+mn-ea"/>
                <a:cs typeface="+mn-cs"/>
              </a:defRPr>
            </a:lvl4pPr>
            <a:lvl5pPr marL="1828800" indent="0" algn="l" defTabSz="914400" rtl="0" eaLnBrk="1" latinLnBrk="0" hangingPunct="1">
              <a:lnSpc>
                <a:spcPct val="90000"/>
              </a:lnSpc>
              <a:spcBef>
                <a:spcPts val="500"/>
              </a:spcBef>
              <a:buSzPct val="110000"/>
              <a:buFont typeface="Courier New" panose="02070309020205020404" pitchFamily="49" charset="0"/>
              <a:buNone/>
              <a:defRPr sz="1800" b="0" i="0" kern="1200">
                <a:solidFill>
                  <a:srgbClr val="342A5F"/>
                </a:solidFill>
                <a:latin typeface="Proxima Nova Rg" panose="02000506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a:latin typeface="Verdana Pro"/>
                <a:ea typeface="Calibri"/>
                <a:cs typeface="Calibri"/>
              </a:rPr>
              <a:t>(</a:t>
            </a:r>
            <a:r>
              <a:rPr lang="en-US" sz="1400" b="0" err="1">
                <a:latin typeface="Verdana Pro"/>
                <a:ea typeface="Calibri"/>
                <a:cs typeface="Calibri"/>
              </a:rPr>
              <a:t>TalTech</a:t>
            </a:r>
            <a:r>
              <a:rPr lang="en-US" sz="1400" b="0">
                <a:latin typeface="Verdana Pro"/>
                <a:ea typeface="Calibri"/>
                <a:cs typeface="Calibri"/>
              </a:rPr>
              <a:t> will give options shares for the new co-founder, what is that you are willing to invest in terms of money, time and competencies and what are your expectations regarding option shares)</a:t>
            </a:r>
            <a:endParaRPr lang="et-EE">
              <a:latin typeface="Verdana Pro"/>
            </a:endParaRPr>
          </a:p>
        </p:txBody>
      </p:sp>
    </p:spTree>
    <p:extLst>
      <p:ext uri="{BB962C8B-B14F-4D97-AF65-F5344CB8AC3E}">
        <p14:creationId xmlns:p14="http://schemas.microsoft.com/office/powerpoint/2010/main" val="382898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102DF-6727-7853-B86B-9F62B185FE07}"/>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CD476FAF-1C6C-5662-630D-BDDCB0D2B4A7}"/>
              </a:ext>
            </a:extLst>
          </p:cNvPr>
          <p:cNvSpPr>
            <a:spLocks noGrp="1"/>
          </p:cNvSpPr>
          <p:nvPr>
            <p:ph type="title"/>
          </p:nvPr>
        </p:nvSpPr>
        <p:spPr/>
        <p:txBody>
          <a:bodyPr/>
          <a:lstStyle/>
          <a:p>
            <a:r>
              <a:rPr lang="et-EE">
                <a:latin typeface="Verdana Pro Black"/>
              </a:rPr>
              <a:t>Opportunity and conditions</a:t>
            </a:r>
          </a:p>
        </p:txBody>
      </p:sp>
      <p:sp>
        <p:nvSpPr>
          <p:cNvPr id="4" name="Sisu kohatäide 3">
            <a:extLst>
              <a:ext uri="{FF2B5EF4-FFF2-40B4-BE49-F238E27FC236}">
                <a16:creationId xmlns:a16="http://schemas.microsoft.com/office/drawing/2014/main" id="{1E8BF9FC-97B3-277D-6CDB-523377FE5049}"/>
              </a:ext>
            </a:extLst>
          </p:cNvPr>
          <p:cNvSpPr>
            <a:spLocks noGrp="1"/>
          </p:cNvSpPr>
          <p:nvPr>
            <p:ph sz="half" idx="2"/>
          </p:nvPr>
        </p:nvSpPr>
        <p:spPr>
          <a:xfrm>
            <a:off x="839788" y="1900967"/>
            <a:ext cx="10086759" cy="4254371"/>
          </a:xfrm>
        </p:spPr>
        <p:txBody>
          <a:bodyPr vert="horz" lIns="91440" tIns="45720" rIns="91440" bIns="45720" rtlCol="0" anchor="t">
            <a:normAutofit fontScale="77500" lnSpcReduction="20000"/>
          </a:bodyPr>
          <a:lstStyle/>
          <a:p>
            <a:pPr marL="0" indent="0">
              <a:buNone/>
            </a:pPr>
            <a:r>
              <a:rPr lang="et-EE" sz="1600" err="1">
                <a:latin typeface="Verdana Pro Semibold"/>
                <a:ea typeface="Calibri"/>
                <a:cs typeface="Calibri"/>
              </a:rPr>
              <a:t>TalTech</a:t>
            </a:r>
            <a:r>
              <a:rPr lang="et-EE" sz="1600">
                <a:latin typeface="Verdana Pro Semibold"/>
                <a:ea typeface="Calibri"/>
                <a:cs typeface="Calibri"/>
              </a:rPr>
              <a:t> </a:t>
            </a:r>
            <a:r>
              <a:rPr lang="et-EE" sz="1600" err="1">
                <a:latin typeface="Verdana Pro Semibold"/>
                <a:ea typeface="Calibri"/>
                <a:cs typeface="Calibri"/>
              </a:rPr>
              <a:t>annual</a:t>
            </a:r>
            <a:r>
              <a:rPr lang="et-EE" sz="1600">
                <a:latin typeface="Verdana Pro Semibold"/>
                <a:ea typeface="Calibri"/>
                <a:cs typeface="Calibri"/>
              </a:rPr>
              <a:t> </a:t>
            </a:r>
            <a:r>
              <a:rPr lang="et-EE" sz="1600" err="1">
                <a:latin typeface="Verdana Pro Semibold"/>
                <a:ea typeface="Calibri"/>
                <a:cs typeface="Calibri"/>
              </a:rPr>
              <a:t>budget</a:t>
            </a:r>
            <a:r>
              <a:rPr lang="et-EE" sz="1600">
                <a:latin typeface="Verdana Pro Semibold"/>
                <a:ea typeface="Calibri"/>
                <a:cs typeface="Calibri"/>
              </a:rPr>
              <a:t> </a:t>
            </a:r>
            <a:r>
              <a:rPr lang="et-EE" sz="1600" err="1">
                <a:latin typeface="Verdana Pro Semibold"/>
                <a:ea typeface="Calibri"/>
                <a:cs typeface="Calibri"/>
              </a:rPr>
              <a:t>for</a:t>
            </a:r>
            <a:r>
              <a:rPr lang="et-EE" sz="1600">
                <a:latin typeface="Verdana Pro Semibold"/>
                <a:ea typeface="Calibri"/>
                <a:cs typeface="Calibri"/>
              </a:rPr>
              <a:t> RD </a:t>
            </a:r>
            <a:r>
              <a:rPr lang="et-EE" sz="1600" err="1">
                <a:latin typeface="Verdana Pro Semibold"/>
                <a:ea typeface="Calibri"/>
                <a:cs typeface="Calibri"/>
              </a:rPr>
              <a:t>activites</a:t>
            </a:r>
            <a:r>
              <a:rPr lang="et-EE" sz="1600">
                <a:latin typeface="Verdana Pro Semibold"/>
                <a:ea typeface="Calibri"/>
                <a:cs typeface="Calibri"/>
              </a:rPr>
              <a:t> </a:t>
            </a:r>
            <a:r>
              <a:rPr lang="et-EE" sz="1600" err="1">
                <a:latin typeface="Verdana Pro Semibold"/>
                <a:ea typeface="Calibri"/>
                <a:cs typeface="Calibri"/>
              </a:rPr>
              <a:t>is</a:t>
            </a:r>
            <a:r>
              <a:rPr lang="et-EE" sz="1600">
                <a:latin typeface="Verdana Pro Semibold"/>
                <a:ea typeface="Calibri"/>
                <a:cs typeface="Calibri"/>
              </a:rPr>
              <a:t> 50M euros.</a:t>
            </a:r>
          </a:p>
          <a:p>
            <a:pPr marL="0" indent="0">
              <a:buNone/>
            </a:pPr>
            <a:endParaRPr lang="et-EE" sz="1600">
              <a:latin typeface="Verdana Pro Semibold"/>
              <a:ea typeface="Calibri"/>
              <a:cs typeface="Calibri"/>
            </a:endParaRPr>
          </a:p>
          <a:p>
            <a:pPr marL="0" indent="0">
              <a:buNone/>
            </a:pPr>
            <a:r>
              <a:rPr lang="et-EE" sz="1600">
                <a:latin typeface="Verdana Pro Semibold"/>
                <a:ea typeface="Calibri"/>
                <a:cs typeface="Calibri"/>
              </a:rPr>
              <a:t>In order </a:t>
            </a:r>
            <a:r>
              <a:rPr lang="et-EE" sz="1600" err="1">
                <a:latin typeface="Verdana Pro Semibold"/>
                <a:ea typeface="Calibri"/>
                <a:cs typeface="Calibri"/>
              </a:rPr>
              <a:t>to</a:t>
            </a:r>
            <a:r>
              <a:rPr lang="et-EE" sz="1600">
                <a:latin typeface="Verdana Pro Semibold"/>
                <a:ea typeface="Calibri"/>
                <a:cs typeface="Calibri"/>
              </a:rPr>
              <a:t> take </a:t>
            </a:r>
            <a:r>
              <a:rPr lang="et-EE" sz="1600" err="1">
                <a:latin typeface="Verdana Pro Semibold"/>
                <a:ea typeface="Calibri"/>
                <a:cs typeface="Calibri"/>
              </a:rPr>
              <a:t>research</a:t>
            </a:r>
            <a:r>
              <a:rPr lang="et-EE" sz="1600">
                <a:latin typeface="Verdana Pro Semibold"/>
                <a:ea typeface="Calibri"/>
                <a:cs typeface="Calibri"/>
              </a:rPr>
              <a:t> </a:t>
            </a:r>
            <a:r>
              <a:rPr lang="et-EE" sz="1600" err="1">
                <a:latin typeface="Verdana Pro Semibold"/>
                <a:ea typeface="Calibri"/>
                <a:cs typeface="Calibri"/>
              </a:rPr>
              <a:t>to</a:t>
            </a:r>
            <a:r>
              <a:rPr lang="et-EE" sz="1600">
                <a:latin typeface="Verdana Pro Semibold"/>
                <a:ea typeface="Calibri"/>
                <a:cs typeface="Calibri"/>
              </a:rPr>
              <a:t> </a:t>
            </a:r>
            <a:r>
              <a:rPr lang="et-EE" sz="1600" err="1">
                <a:latin typeface="Verdana Pro Semibold"/>
                <a:ea typeface="Calibri"/>
                <a:cs typeface="Calibri"/>
              </a:rPr>
              <a:t>the</a:t>
            </a:r>
            <a:r>
              <a:rPr lang="et-EE" sz="1600">
                <a:latin typeface="Verdana Pro Semibold"/>
                <a:ea typeface="Calibri"/>
                <a:cs typeface="Calibri"/>
              </a:rPr>
              <a:t> market </a:t>
            </a:r>
            <a:r>
              <a:rPr lang="et-EE" sz="1600" err="1">
                <a:latin typeface="Verdana Pro Semibold"/>
                <a:ea typeface="Calibri"/>
                <a:cs typeface="Calibri"/>
              </a:rPr>
              <a:t>we</a:t>
            </a:r>
            <a:r>
              <a:rPr lang="et-EE" sz="1600">
                <a:latin typeface="Verdana Pro Semibold"/>
                <a:ea typeface="Calibri"/>
                <a:cs typeface="Calibri"/>
              </a:rPr>
              <a:t> need </a:t>
            </a:r>
            <a:r>
              <a:rPr lang="et-EE" sz="1600" err="1">
                <a:latin typeface="Verdana Pro Semibold"/>
                <a:ea typeface="Calibri"/>
                <a:cs typeface="Calibri"/>
              </a:rPr>
              <a:t>multifaceted</a:t>
            </a:r>
            <a:r>
              <a:rPr lang="et-EE" sz="1600">
                <a:latin typeface="Verdana Pro Semibold"/>
                <a:ea typeface="Calibri"/>
                <a:cs typeface="Calibri"/>
              </a:rPr>
              <a:t> </a:t>
            </a:r>
            <a:r>
              <a:rPr lang="et-EE" sz="1600" err="1">
                <a:latin typeface="Verdana Pro Semibold"/>
                <a:ea typeface="Calibri"/>
                <a:cs typeface="Calibri"/>
              </a:rPr>
              <a:t>great</a:t>
            </a:r>
            <a:r>
              <a:rPr lang="et-EE" sz="1600">
                <a:latin typeface="Verdana Pro Semibold"/>
                <a:ea typeface="Calibri"/>
                <a:cs typeface="Calibri"/>
              </a:rPr>
              <a:t> </a:t>
            </a:r>
            <a:r>
              <a:rPr lang="et-EE" sz="1600" err="1">
                <a:latin typeface="Verdana Pro Semibold"/>
                <a:ea typeface="Calibri"/>
                <a:cs typeface="Calibri"/>
              </a:rPr>
              <a:t>teams</a:t>
            </a:r>
            <a:r>
              <a:rPr lang="et-EE" sz="1600">
                <a:latin typeface="Verdana Pro Semibold"/>
                <a:ea typeface="Calibri"/>
                <a:cs typeface="Calibri"/>
              </a:rPr>
              <a:t> and </a:t>
            </a:r>
            <a:r>
              <a:rPr lang="et-EE" sz="1600" err="1">
                <a:latin typeface="Verdana Pro Semibold"/>
                <a:ea typeface="Calibri"/>
                <a:cs typeface="Calibri"/>
              </a:rPr>
              <a:t>therefore</a:t>
            </a:r>
            <a:r>
              <a:rPr lang="et-EE" sz="1600">
                <a:latin typeface="Verdana Pro Semibold"/>
                <a:ea typeface="Calibri"/>
                <a:cs typeface="Calibri"/>
              </a:rPr>
              <a:t> </a:t>
            </a:r>
            <a:r>
              <a:rPr lang="et-EE" sz="1600" err="1">
                <a:latin typeface="Verdana Pro Semibold"/>
                <a:ea typeface="Calibri"/>
                <a:cs typeface="Calibri"/>
              </a:rPr>
              <a:t>we</a:t>
            </a:r>
            <a:r>
              <a:rPr lang="et-EE" sz="1600">
                <a:latin typeface="Verdana Pro Semibold"/>
                <a:ea typeface="Calibri"/>
                <a:cs typeface="Calibri"/>
              </a:rPr>
              <a:t> are looking </a:t>
            </a:r>
            <a:r>
              <a:rPr lang="et-EE" sz="1600" err="1">
                <a:latin typeface="Verdana Pro Semibold"/>
                <a:ea typeface="Calibri"/>
                <a:cs typeface="Calibri"/>
              </a:rPr>
              <a:t>for</a:t>
            </a:r>
            <a:r>
              <a:rPr lang="et-EE" sz="1600">
                <a:latin typeface="Verdana Pro Semibold"/>
                <a:ea typeface="Calibri"/>
                <a:cs typeface="Calibri"/>
              </a:rPr>
              <a:t> a </a:t>
            </a:r>
            <a:r>
              <a:rPr lang="et-EE" sz="1600" err="1">
                <a:latin typeface="Verdana Pro Semibold"/>
                <a:ea typeface="Calibri"/>
                <a:cs typeface="Calibri"/>
              </a:rPr>
              <a:t>CEOs</a:t>
            </a:r>
            <a:r>
              <a:rPr lang="et-EE" sz="1600">
                <a:latin typeface="Verdana Pro Semibold"/>
                <a:ea typeface="Calibri"/>
                <a:cs typeface="Calibri"/>
              </a:rPr>
              <a:t> </a:t>
            </a:r>
            <a:r>
              <a:rPr lang="et-EE" sz="1600" err="1">
                <a:latin typeface="Verdana Pro Semibold"/>
                <a:ea typeface="Calibri"/>
                <a:cs typeface="Calibri"/>
              </a:rPr>
              <a:t>for</a:t>
            </a:r>
            <a:r>
              <a:rPr lang="et-EE" sz="1600">
                <a:latin typeface="Verdana Pro Semibold"/>
                <a:ea typeface="Calibri"/>
                <a:cs typeface="Calibri"/>
              </a:rPr>
              <a:t> </a:t>
            </a:r>
            <a:r>
              <a:rPr lang="et-EE" sz="1600" err="1">
                <a:latin typeface="Verdana Pro Semibold"/>
                <a:ea typeface="Calibri"/>
                <a:cs typeface="Calibri"/>
              </a:rPr>
              <a:t>science</a:t>
            </a:r>
            <a:r>
              <a:rPr lang="et-EE" sz="1600">
                <a:latin typeface="Verdana Pro Semibold"/>
                <a:ea typeface="Calibri"/>
                <a:cs typeface="Calibri"/>
              </a:rPr>
              <a:t> </a:t>
            </a:r>
            <a:r>
              <a:rPr lang="et-EE" sz="1600" err="1">
                <a:latin typeface="Verdana Pro Semibold"/>
                <a:ea typeface="Calibri"/>
                <a:cs typeface="Calibri"/>
              </a:rPr>
              <a:t>based</a:t>
            </a:r>
            <a:r>
              <a:rPr lang="et-EE" sz="1600">
                <a:latin typeface="Verdana Pro Semibold"/>
                <a:ea typeface="Calibri"/>
                <a:cs typeface="Calibri"/>
              </a:rPr>
              <a:t> </a:t>
            </a:r>
            <a:r>
              <a:rPr lang="et-EE" sz="1600" err="1">
                <a:latin typeface="Verdana Pro Semibold"/>
                <a:ea typeface="Calibri"/>
                <a:cs typeface="Calibri"/>
              </a:rPr>
              <a:t>tech</a:t>
            </a:r>
            <a:r>
              <a:rPr lang="et-EE" sz="1600">
                <a:latin typeface="Verdana Pro Semibold"/>
                <a:ea typeface="Calibri"/>
                <a:cs typeface="Calibri"/>
              </a:rPr>
              <a:t> </a:t>
            </a:r>
            <a:r>
              <a:rPr lang="et-EE" sz="1600" err="1">
                <a:latin typeface="Verdana Pro Semibold"/>
                <a:ea typeface="Calibri"/>
                <a:cs typeface="Calibri"/>
              </a:rPr>
              <a:t>startups</a:t>
            </a:r>
            <a:r>
              <a:rPr lang="et-EE" sz="1600">
                <a:latin typeface="Verdana Pro Semibold"/>
                <a:ea typeface="Calibri"/>
                <a:cs typeface="Calibri"/>
              </a:rPr>
              <a:t>. </a:t>
            </a:r>
          </a:p>
          <a:p>
            <a:pPr marL="0" indent="0">
              <a:buNone/>
            </a:pPr>
            <a:endParaRPr lang="et-EE" sz="1600">
              <a:latin typeface="Verdana Pro Semibold"/>
              <a:ea typeface="Calibri"/>
              <a:cs typeface="Calibri"/>
            </a:endParaRPr>
          </a:p>
          <a:p>
            <a:pPr marL="0" indent="0">
              <a:buNone/>
            </a:pPr>
            <a:r>
              <a:rPr lang="et-EE" sz="1600" b="0">
                <a:latin typeface="Verdana Pro Semibold"/>
                <a:ea typeface="Calibri"/>
                <a:cs typeface="Calibri"/>
              </a:rPr>
              <a:t>What you get:</a:t>
            </a:r>
            <a:r>
              <a:rPr lang="et-EE" sz="1600">
                <a:latin typeface="Verdana Pro Semibold"/>
                <a:ea typeface="Calibri"/>
                <a:cs typeface="Calibri"/>
              </a:rPr>
              <a:t> equity in the company which is based on years of research. Cap Table will be decided together with research partners. TalTech will get equity in the founding stage in the range of 5-10% for exchange of IP.</a:t>
            </a:r>
          </a:p>
          <a:p>
            <a:pPr marL="0" indent="0">
              <a:buNone/>
            </a:pPr>
            <a:endParaRPr lang="et-EE" sz="1600">
              <a:latin typeface="Verdana Pro Semibold"/>
              <a:ea typeface="Calibri"/>
              <a:cs typeface="Calibri"/>
            </a:endParaRPr>
          </a:p>
          <a:p>
            <a:pPr marL="0" indent="0">
              <a:buNone/>
            </a:pPr>
            <a:r>
              <a:rPr lang="et-EE" sz="1600">
                <a:latin typeface="Verdana Pro Semibold"/>
                <a:ea typeface="Calibri"/>
                <a:cs typeface="Calibri"/>
              </a:rPr>
              <a:t>What we expect from the cofounder: </a:t>
            </a:r>
          </a:p>
          <a:p>
            <a:pPr marL="0" indent="0">
              <a:buNone/>
            </a:pPr>
            <a:r>
              <a:rPr lang="et-EE" sz="1600">
                <a:latin typeface="Verdana Pro Semibold"/>
                <a:ea typeface="Calibri"/>
                <a:cs typeface="Calibri"/>
              </a:rPr>
              <a:t> - describe the best possible product market fit</a:t>
            </a:r>
          </a:p>
          <a:p>
            <a:pPr marL="0" indent="0">
              <a:buNone/>
            </a:pPr>
            <a:r>
              <a:rPr lang="et-EE" sz="1600">
                <a:latin typeface="Verdana Pro Semibold"/>
                <a:ea typeface="Calibri"/>
                <a:cs typeface="Calibri"/>
              </a:rPr>
              <a:t> - personal contribution (time and/or money)</a:t>
            </a:r>
            <a:endParaRPr lang="et-EE"/>
          </a:p>
          <a:p>
            <a:pPr marL="0" indent="0">
              <a:buNone/>
            </a:pPr>
            <a:r>
              <a:rPr lang="et-EE" sz="1600">
                <a:latin typeface="Verdana Pro Semibold"/>
                <a:ea typeface="Calibri"/>
                <a:cs typeface="Calibri"/>
              </a:rPr>
              <a:t> - capability to attract funding (personal and/or investors/grants)</a:t>
            </a:r>
            <a:endParaRPr lang="et-EE"/>
          </a:p>
          <a:p>
            <a:pPr marL="0" indent="0">
              <a:buNone/>
            </a:pPr>
            <a:endParaRPr lang="et-EE" sz="1600">
              <a:latin typeface="Verdana Pro Semibold"/>
              <a:ea typeface="Calibri"/>
              <a:cs typeface="Calibri"/>
            </a:endParaRPr>
          </a:p>
          <a:p>
            <a:pPr marL="0" indent="0">
              <a:buNone/>
            </a:pPr>
            <a:r>
              <a:rPr lang="et-EE" sz="1600">
                <a:solidFill>
                  <a:srgbClr val="FF0000"/>
                </a:solidFill>
                <a:latin typeface="Verdana Pro Semibold"/>
                <a:ea typeface="Calibri"/>
                <a:cs typeface="Calibri"/>
              </a:rPr>
              <a:t>In order to apply for the cofounder position, finish the slides (feel free to add/modify slides) and return them to </a:t>
            </a:r>
            <a:r>
              <a:rPr lang="et-EE" sz="1600" u="sng">
                <a:solidFill>
                  <a:srgbClr val="FF0000"/>
                </a:solidFill>
                <a:latin typeface="Verdana Pro Semibold"/>
                <a:ea typeface="Calibri"/>
                <a:cs typeface="Calibri"/>
              </a:rPr>
              <a:t>mirjam.kert@taltech.ee</a:t>
            </a:r>
            <a:r>
              <a:rPr lang="et-EE" sz="1600">
                <a:solidFill>
                  <a:srgbClr val="FF0000"/>
                </a:solidFill>
                <a:latin typeface="Verdana Pro Semibold"/>
                <a:ea typeface="Calibri"/>
                <a:cs typeface="Calibri"/>
              </a:rPr>
              <a:t> </a:t>
            </a:r>
            <a:r>
              <a:rPr lang="et-EE" sz="1600" b="0">
                <a:solidFill>
                  <a:srgbClr val="FF0000"/>
                </a:solidFill>
                <a:latin typeface="Verdana Pro Semibold"/>
                <a:ea typeface="Calibri"/>
                <a:cs typeface="Calibri"/>
              </a:rPr>
              <a:t>by 12.Feb 2026</a:t>
            </a:r>
          </a:p>
          <a:p>
            <a:pPr marL="0" indent="0">
              <a:buNone/>
            </a:pPr>
            <a:r>
              <a:rPr lang="et-EE" sz="1600">
                <a:latin typeface="Verdana Pro Semibold"/>
                <a:ea typeface="Calibri"/>
                <a:cs typeface="Calibri"/>
              </a:rPr>
              <a:t>In case current team members see you fit to be the potential CEO we will arrange a meeting and discuss potential co-founding possibility.</a:t>
            </a:r>
          </a:p>
          <a:p>
            <a:pPr marL="0" indent="0">
              <a:buNone/>
            </a:pPr>
            <a:r>
              <a:rPr lang="et-EE" sz="1600">
                <a:latin typeface="Verdana Pro Semibold"/>
                <a:ea typeface="Calibri"/>
                <a:cs typeface="Calibri"/>
              </a:rPr>
              <a:t>Questions: </a:t>
            </a:r>
            <a:r>
              <a:rPr lang="et-EE" sz="1600" u="sng">
                <a:latin typeface="Verdana Pro Semibold"/>
                <a:ea typeface="Calibri"/>
                <a:cs typeface="Calibri"/>
              </a:rPr>
              <a:t>mirjam.kert@taltech.ee</a:t>
            </a:r>
          </a:p>
          <a:p>
            <a:pPr marL="0" indent="0">
              <a:buNone/>
            </a:pPr>
            <a:endParaRPr lang="et-EE" sz="1600">
              <a:latin typeface="Verdana Pro Semibold"/>
              <a:ea typeface="Calibri"/>
              <a:cs typeface="Calibri"/>
            </a:endParaRPr>
          </a:p>
          <a:p>
            <a:pPr marL="0" indent="0">
              <a:buNone/>
            </a:pPr>
            <a:endParaRPr lang="et-EE" sz="1600">
              <a:latin typeface="Verdana Pro Semibold"/>
              <a:ea typeface="Calibri"/>
              <a:cs typeface="Calibri"/>
            </a:endParaRPr>
          </a:p>
        </p:txBody>
      </p:sp>
    </p:spTree>
    <p:extLst>
      <p:ext uri="{BB962C8B-B14F-4D97-AF65-F5344CB8AC3E}">
        <p14:creationId xmlns:p14="http://schemas.microsoft.com/office/powerpoint/2010/main" val="97737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73334DD-1760-1E80-B310-A015CF9B6F0E}"/>
              </a:ext>
            </a:extLst>
          </p:cNvPr>
          <p:cNvSpPr>
            <a:spLocks noGrp="1"/>
          </p:cNvSpPr>
          <p:nvPr>
            <p:ph type="title"/>
          </p:nvPr>
        </p:nvSpPr>
        <p:spPr>
          <a:xfrm>
            <a:off x="811967" y="1252537"/>
            <a:ext cx="10568065" cy="1325563"/>
          </a:xfrm>
        </p:spPr>
        <p:txBody>
          <a:bodyPr anchor="ctr">
            <a:normAutofit/>
          </a:bodyPr>
          <a:lstStyle/>
          <a:p>
            <a:r>
              <a:rPr lang="et-EE" dirty="0">
                <a:latin typeface="Verdana Pro Black"/>
              </a:rPr>
              <a:t>PROBLEM</a:t>
            </a:r>
          </a:p>
        </p:txBody>
      </p:sp>
      <p:pic>
        <p:nvPicPr>
          <p:cNvPr id="7" name="Picture 6" descr="A white and black text with black text&#10;&#10;AI-generated content may be incorrect.">
            <a:extLst>
              <a:ext uri="{FF2B5EF4-FFF2-40B4-BE49-F238E27FC236}">
                <a16:creationId xmlns:a16="http://schemas.microsoft.com/office/drawing/2014/main" id="{5AA52D0E-585D-D617-00B7-F9BC9B108C6B}"/>
              </a:ext>
            </a:extLst>
          </p:cNvPr>
          <p:cNvPicPr>
            <a:picLocks noChangeAspect="1"/>
          </p:cNvPicPr>
          <p:nvPr/>
        </p:nvPicPr>
        <p:blipFill>
          <a:blip r:embed="rId2"/>
          <a:stretch>
            <a:fillRect/>
          </a:stretch>
        </p:blipFill>
        <p:spPr>
          <a:xfrm>
            <a:off x="310055" y="2090140"/>
            <a:ext cx="8761324" cy="4599695"/>
          </a:xfrm>
          <a:prstGeom prst="rect">
            <a:avLst/>
          </a:prstGeom>
          <a:noFill/>
        </p:spPr>
      </p:pic>
    </p:spTree>
    <p:extLst>
      <p:ext uri="{BB962C8B-B14F-4D97-AF65-F5344CB8AC3E}">
        <p14:creationId xmlns:p14="http://schemas.microsoft.com/office/powerpoint/2010/main" val="150858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4EE64-2C9F-7D18-33B0-749888522C34}"/>
            </a:ext>
          </a:extLst>
        </p:cNvPr>
        <p:cNvGrpSpPr/>
        <p:nvPr/>
      </p:nvGrpSpPr>
      <p:grpSpPr>
        <a:xfrm>
          <a:off x="0" y="0"/>
          <a:ext cx="0" cy="0"/>
          <a:chOff x="0" y="0"/>
          <a:chExt cx="0" cy="0"/>
        </a:xfrm>
      </p:grpSpPr>
      <p:pic>
        <p:nvPicPr>
          <p:cNvPr id="8" name="Picture 7" descr="A red car on a road">
            <a:extLst>
              <a:ext uri="{FF2B5EF4-FFF2-40B4-BE49-F238E27FC236}">
                <a16:creationId xmlns:a16="http://schemas.microsoft.com/office/drawing/2014/main" id="{E89989BA-23F4-EEBF-1120-03D3BA28C8F8}"/>
              </a:ext>
            </a:extLst>
          </p:cNvPr>
          <p:cNvPicPr>
            <a:picLocks noChangeAspect="1"/>
          </p:cNvPicPr>
          <p:nvPr/>
        </p:nvPicPr>
        <p:blipFill>
          <a:blip r:embed="rId2"/>
          <a:stretch>
            <a:fillRect/>
          </a:stretch>
        </p:blipFill>
        <p:spPr>
          <a:xfrm>
            <a:off x="0" y="0"/>
            <a:ext cx="12412669" cy="6858000"/>
          </a:xfrm>
          <a:prstGeom prst="rect">
            <a:avLst/>
          </a:prstGeom>
          <a:noFill/>
        </p:spPr>
      </p:pic>
      <p:sp>
        <p:nvSpPr>
          <p:cNvPr id="4" name="Pealkiri 1">
            <a:extLst>
              <a:ext uri="{FF2B5EF4-FFF2-40B4-BE49-F238E27FC236}">
                <a16:creationId xmlns:a16="http://schemas.microsoft.com/office/drawing/2014/main" id="{882BD883-2987-9E73-6296-62E50DC2B13D}"/>
              </a:ext>
            </a:extLst>
          </p:cNvPr>
          <p:cNvSpPr>
            <a:spLocks noGrp="1"/>
          </p:cNvSpPr>
          <p:nvPr>
            <p:ph type="title"/>
          </p:nvPr>
        </p:nvSpPr>
        <p:spPr>
          <a:xfrm>
            <a:off x="694028" y="145009"/>
            <a:ext cx="10568065" cy="1325563"/>
          </a:xfrm>
        </p:spPr>
        <p:txBody>
          <a:bodyPr anchor="ctr">
            <a:normAutofit/>
          </a:bodyPr>
          <a:lstStyle/>
          <a:p>
            <a:r>
              <a:rPr lang="et-EE" dirty="0">
                <a:latin typeface="Verdana Pro Black"/>
              </a:rPr>
              <a:t>SOLUTION</a:t>
            </a:r>
          </a:p>
        </p:txBody>
      </p:sp>
    </p:spTree>
    <p:extLst>
      <p:ext uri="{BB962C8B-B14F-4D97-AF65-F5344CB8AC3E}">
        <p14:creationId xmlns:p14="http://schemas.microsoft.com/office/powerpoint/2010/main" val="392180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655A-1BA8-CB4B-D3B5-FD2B693B3CB3}"/>
              </a:ext>
            </a:extLst>
          </p:cNvPr>
          <p:cNvSpPr>
            <a:spLocks noGrp="1"/>
          </p:cNvSpPr>
          <p:nvPr>
            <p:ph type="title"/>
          </p:nvPr>
        </p:nvSpPr>
        <p:spPr>
          <a:xfrm>
            <a:off x="543700" y="291553"/>
            <a:ext cx="10515600" cy="1325563"/>
          </a:xfrm>
        </p:spPr>
        <p:txBody>
          <a:bodyPr/>
          <a:lstStyle/>
          <a:p>
            <a:pPr algn="ctr"/>
            <a:r>
              <a:rPr lang="en-US" dirty="0">
                <a:latin typeface="Verdana Pro Black"/>
              </a:rPr>
              <a:t>USECASE</a:t>
            </a:r>
          </a:p>
        </p:txBody>
      </p:sp>
      <p:pic>
        <p:nvPicPr>
          <p:cNvPr id="4" name="Picture 3" descr="A screenshot of a computer&#10;&#10;AI-generated content may be incorrect.">
            <a:extLst>
              <a:ext uri="{FF2B5EF4-FFF2-40B4-BE49-F238E27FC236}">
                <a16:creationId xmlns:a16="http://schemas.microsoft.com/office/drawing/2014/main" id="{1A28712D-2654-79C9-6181-377A1855108C}"/>
              </a:ext>
            </a:extLst>
          </p:cNvPr>
          <p:cNvPicPr>
            <a:picLocks noChangeAspect="1"/>
          </p:cNvPicPr>
          <p:nvPr/>
        </p:nvPicPr>
        <p:blipFill>
          <a:blip r:embed="rId2"/>
          <a:stretch>
            <a:fillRect/>
          </a:stretch>
        </p:blipFill>
        <p:spPr>
          <a:xfrm>
            <a:off x="1448187" y="1350609"/>
            <a:ext cx="8706625" cy="4816272"/>
          </a:xfrm>
          <a:prstGeom prst="rect">
            <a:avLst/>
          </a:prstGeom>
        </p:spPr>
      </p:pic>
    </p:spTree>
    <p:extLst>
      <p:ext uri="{BB962C8B-B14F-4D97-AF65-F5344CB8AC3E}">
        <p14:creationId xmlns:p14="http://schemas.microsoft.com/office/powerpoint/2010/main" val="272077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62F9B-8E78-F4B0-40C8-F24B53D37C9D}"/>
            </a:ext>
          </a:extLst>
        </p:cNvPr>
        <p:cNvGrpSpPr/>
        <p:nvPr/>
      </p:nvGrpSpPr>
      <p:grpSpPr>
        <a:xfrm>
          <a:off x="0" y="0"/>
          <a:ext cx="0" cy="0"/>
          <a:chOff x="0" y="0"/>
          <a:chExt cx="0" cy="0"/>
        </a:xfrm>
      </p:grpSpPr>
      <p:sp>
        <p:nvSpPr>
          <p:cNvPr id="15" name="Pealkiri 1">
            <a:extLst>
              <a:ext uri="{FF2B5EF4-FFF2-40B4-BE49-F238E27FC236}">
                <a16:creationId xmlns:a16="http://schemas.microsoft.com/office/drawing/2014/main" id="{9111613F-6AC9-E753-0785-9FB5FBAE476D}"/>
              </a:ext>
            </a:extLst>
          </p:cNvPr>
          <p:cNvSpPr>
            <a:spLocks noGrp="1"/>
          </p:cNvSpPr>
          <p:nvPr>
            <p:ph type="title"/>
          </p:nvPr>
        </p:nvSpPr>
        <p:spPr>
          <a:xfrm>
            <a:off x="2082832" y="288981"/>
            <a:ext cx="8026336" cy="1325563"/>
          </a:xfrm>
        </p:spPr>
        <p:txBody>
          <a:bodyPr/>
          <a:lstStyle/>
          <a:p>
            <a:r>
              <a:rPr lang="et-EE" dirty="0">
                <a:latin typeface="Verdana Pro Black"/>
              </a:rPr>
              <a:t>MARKET OPPORTUNITY</a:t>
            </a:r>
            <a:endParaRPr lang="et-EE" dirty="0"/>
          </a:p>
        </p:txBody>
      </p:sp>
      <p:pic>
        <p:nvPicPr>
          <p:cNvPr id="5" name="Picture 4" descr="A blue circle with white text&#10;&#10;AI-generated content may be incorrect.">
            <a:extLst>
              <a:ext uri="{FF2B5EF4-FFF2-40B4-BE49-F238E27FC236}">
                <a16:creationId xmlns:a16="http://schemas.microsoft.com/office/drawing/2014/main" id="{062ED20C-B875-6D4B-FB0E-BE974C3DCD9E}"/>
              </a:ext>
            </a:extLst>
          </p:cNvPr>
          <p:cNvPicPr>
            <a:picLocks noChangeAspect="1"/>
          </p:cNvPicPr>
          <p:nvPr/>
        </p:nvPicPr>
        <p:blipFill>
          <a:blip r:embed="rId2"/>
          <a:stretch>
            <a:fillRect/>
          </a:stretch>
        </p:blipFill>
        <p:spPr>
          <a:xfrm>
            <a:off x="1137999" y="1124277"/>
            <a:ext cx="9171504" cy="5065054"/>
          </a:xfrm>
          <a:prstGeom prst="rect">
            <a:avLst/>
          </a:prstGeom>
        </p:spPr>
      </p:pic>
    </p:spTree>
    <p:extLst>
      <p:ext uri="{BB962C8B-B14F-4D97-AF65-F5344CB8AC3E}">
        <p14:creationId xmlns:p14="http://schemas.microsoft.com/office/powerpoint/2010/main" val="201989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4650-84D4-9320-AEC1-360EDD938660}"/>
            </a:ext>
          </a:extLst>
        </p:cNvPr>
        <p:cNvGrpSpPr/>
        <p:nvPr/>
      </p:nvGrpSpPr>
      <p:grpSpPr>
        <a:xfrm>
          <a:off x="0" y="0"/>
          <a:ext cx="0" cy="0"/>
          <a:chOff x="0" y="0"/>
          <a:chExt cx="0" cy="0"/>
        </a:xfrm>
      </p:grpSpPr>
      <p:sp>
        <p:nvSpPr>
          <p:cNvPr id="5" name="Pealkiri 1">
            <a:extLst>
              <a:ext uri="{FF2B5EF4-FFF2-40B4-BE49-F238E27FC236}">
                <a16:creationId xmlns:a16="http://schemas.microsoft.com/office/drawing/2014/main" id="{F9CBAFDE-8247-700E-3148-BBBB318452B2}"/>
              </a:ext>
            </a:extLst>
          </p:cNvPr>
          <p:cNvSpPr>
            <a:spLocks noGrp="1"/>
          </p:cNvSpPr>
          <p:nvPr>
            <p:ph type="title"/>
          </p:nvPr>
        </p:nvSpPr>
        <p:spPr>
          <a:xfrm>
            <a:off x="1947084" y="1115902"/>
            <a:ext cx="10568065" cy="1325563"/>
          </a:xfrm>
        </p:spPr>
        <p:txBody>
          <a:bodyPr anchor="ctr">
            <a:normAutofit/>
          </a:bodyPr>
          <a:lstStyle/>
          <a:p>
            <a:r>
              <a:rPr lang="et-EE" dirty="0">
                <a:latin typeface="Verdana Pro Black"/>
              </a:rPr>
              <a:t>MARKET</a:t>
            </a:r>
            <a:r>
              <a:rPr lang="et-EE" dirty="0"/>
              <a:t> </a:t>
            </a:r>
            <a:r>
              <a:rPr lang="et-EE" dirty="0">
                <a:latin typeface="Verdana Pro Black"/>
              </a:rPr>
              <a:t>OPPORTUNITY</a:t>
            </a:r>
          </a:p>
        </p:txBody>
      </p:sp>
      <p:pic>
        <p:nvPicPr>
          <p:cNvPr id="4" name="Picture 3" descr="A screenshot of a website">
            <a:extLst>
              <a:ext uri="{FF2B5EF4-FFF2-40B4-BE49-F238E27FC236}">
                <a16:creationId xmlns:a16="http://schemas.microsoft.com/office/drawing/2014/main" id="{59F0175E-F492-82ED-9887-E11CCFAAEABC}"/>
              </a:ext>
            </a:extLst>
          </p:cNvPr>
          <p:cNvPicPr>
            <a:picLocks noChangeAspect="1"/>
          </p:cNvPicPr>
          <p:nvPr/>
        </p:nvPicPr>
        <p:blipFill>
          <a:blip r:embed="rId2"/>
          <a:srcRect r="1947" b="4314"/>
          <a:stretch/>
        </p:blipFill>
        <p:spPr>
          <a:xfrm>
            <a:off x="1707932" y="2028759"/>
            <a:ext cx="8245365" cy="4445614"/>
          </a:xfrm>
          <a:prstGeom prst="rect">
            <a:avLst/>
          </a:prstGeom>
          <a:noFill/>
        </p:spPr>
      </p:pic>
    </p:spTree>
    <p:extLst>
      <p:ext uri="{BB962C8B-B14F-4D97-AF65-F5344CB8AC3E}">
        <p14:creationId xmlns:p14="http://schemas.microsoft.com/office/powerpoint/2010/main" val="282890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5A643-9889-7DC9-117E-31A141FCE5A7}"/>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9FB665E2-7E8D-280C-365E-137EA99C381D}"/>
              </a:ext>
            </a:extLst>
          </p:cNvPr>
          <p:cNvSpPr>
            <a:spLocks noGrp="1"/>
          </p:cNvSpPr>
          <p:nvPr>
            <p:ph type="title"/>
          </p:nvPr>
        </p:nvSpPr>
        <p:spPr>
          <a:xfrm>
            <a:off x="3352280" y="278447"/>
            <a:ext cx="5487440" cy="1325563"/>
          </a:xfrm>
        </p:spPr>
        <p:txBody>
          <a:bodyPr/>
          <a:lstStyle/>
          <a:p>
            <a:r>
              <a:rPr lang="et-EE" dirty="0">
                <a:latin typeface="Verdana Pro Black"/>
              </a:rPr>
              <a:t>CURRENT STATE</a:t>
            </a:r>
            <a:endParaRPr lang="et-EE" dirty="0"/>
          </a:p>
        </p:txBody>
      </p:sp>
      <p:pic>
        <p:nvPicPr>
          <p:cNvPr id="7" name="Picture 6" descr="A screenshot of a computer screen&#10;&#10;AI-generated content may be incorrect.">
            <a:extLst>
              <a:ext uri="{FF2B5EF4-FFF2-40B4-BE49-F238E27FC236}">
                <a16:creationId xmlns:a16="http://schemas.microsoft.com/office/drawing/2014/main" id="{76D4F46F-E5CB-4456-1780-528CD0C46468}"/>
              </a:ext>
            </a:extLst>
          </p:cNvPr>
          <p:cNvPicPr>
            <a:picLocks noChangeAspect="1"/>
          </p:cNvPicPr>
          <p:nvPr/>
        </p:nvPicPr>
        <p:blipFill>
          <a:blip r:embed="rId2"/>
          <a:stretch>
            <a:fillRect/>
          </a:stretch>
        </p:blipFill>
        <p:spPr>
          <a:xfrm>
            <a:off x="1086507" y="1275300"/>
            <a:ext cx="9239250" cy="5020474"/>
          </a:xfrm>
          <a:prstGeom prst="rect">
            <a:avLst/>
          </a:prstGeom>
        </p:spPr>
      </p:pic>
    </p:spTree>
    <p:extLst>
      <p:ext uri="{BB962C8B-B14F-4D97-AF65-F5344CB8AC3E}">
        <p14:creationId xmlns:p14="http://schemas.microsoft.com/office/powerpoint/2010/main" val="149424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057BD-1B94-5493-FC4F-40C39D899936}"/>
            </a:ext>
          </a:extLst>
        </p:cNvPr>
        <p:cNvGrpSpPr/>
        <p:nvPr/>
      </p:nvGrpSpPr>
      <p:grpSpPr>
        <a:xfrm>
          <a:off x="0" y="0"/>
          <a:ext cx="0" cy="0"/>
          <a:chOff x="0" y="0"/>
          <a:chExt cx="0" cy="0"/>
        </a:xfrm>
      </p:grpSpPr>
      <p:sp>
        <p:nvSpPr>
          <p:cNvPr id="2" name="Pealkiri 1">
            <a:extLst>
              <a:ext uri="{FF2B5EF4-FFF2-40B4-BE49-F238E27FC236}">
                <a16:creationId xmlns:a16="http://schemas.microsoft.com/office/drawing/2014/main" id="{877304EE-62BB-D69C-9E12-51CAB7E5DDE0}"/>
              </a:ext>
            </a:extLst>
          </p:cNvPr>
          <p:cNvSpPr>
            <a:spLocks noGrp="1"/>
          </p:cNvSpPr>
          <p:nvPr>
            <p:ph type="title"/>
          </p:nvPr>
        </p:nvSpPr>
        <p:spPr/>
        <p:txBody>
          <a:bodyPr/>
          <a:lstStyle/>
          <a:p>
            <a:pPr algn="ctr"/>
            <a:r>
              <a:rPr lang="et-EE" dirty="0">
                <a:latin typeface="Verdana Pro Black"/>
              </a:rPr>
              <a:t>TEAM</a:t>
            </a:r>
          </a:p>
        </p:txBody>
      </p:sp>
      <p:pic>
        <p:nvPicPr>
          <p:cNvPr id="10" name="Picture 9" descr="A group of men in suits&#10;&#10;AI-generated content may be incorrect.">
            <a:extLst>
              <a:ext uri="{FF2B5EF4-FFF2-40B4-BE49-F238E27FC236}">
                <a16:creationId xmlns:a16="http://schemas.microsoft.com/office/drawing/2014/main" id="{636629DF-80AD-B88B-BFF9-B1CEA747F914}"/>
              </a:ext>
            </a:extLst>
          </p:cNvPr>
          <p:cNvPicPr>
            <a:picLocks noChangeAspect="1"/>
          </p:cNvPicPr>
          <p:nvPr/>
        </p:nvPicPr>
        <p:blipFill>
          <a:blip r:embed="rId2"/>
          <a:stretch>
            <a:fillRect/>
          </a:stretch>
        </p:blipFill>
        <p:spPr>
          <a:xfrm>
            <a:off x="1538286" y="1465633"/>
            <a:ext cx="8786813" cy="4793954"/>
          </a:xfrm>
          <a:prstGeom prst="rect">
            <a:avLst/>
          </a:prstGeom>
        </p:spPr>
      </p:pic>
    </p:spTree>
    <p:extLst>
      <p:ext uri="{BB962C8B-B14F-4D97-AF65-F5344CB8AC3E}">
        <p14:creationId xmlns:p14="http://schemas.microsoft.com/office/powerpoint/2010/main" val="3242774576"/>
      </p:ext>
    </p:extLst>
  </p:cSld>
  <p:clrMapOvr>
    <a:masterClrMapping/>
  </p:clrMapOvr>
</p:sld>
</file>

<file path=ppt/theme/theme1.xml><?xml version="1.0" encoding="utf-8"?>
<a:theme xmlns:a="http://schemas.openxmlformats.org/drawingml/2006/main" name="Office Theme">
  <a:themeElements>
    <a:clrScheme name="EVO slaidid 1">
      <a:dk1>
        <a:srgbClr val="000000"/>
      </a:dk1>
      <a:lt1>
        <a:srgbClr val="FFFFFF"/>
      </a:lt1>
      <a:dk2>
        <a:srgbClr val="2E2A64"/>
      </a:dk2>
      <a:lt2>
        <a:srgbClr val="8A91AA"/>
      </a:lt2>
      <a:accent1>
        <a:srgbClr val="44C2D2"/>
      </a:accent1>
      <a:accent2>
        <a:srgbClr val="8A084A"/>
      </a:accent2>
      <a:accent3>
        <a:srgbClr val="ED008C"/>
      </a:accent3>
      <a:accent4>
        <a:srgbClr val="CED3E9"/>
      </a:accent4>
      <a:accent5>
        <a:srgbClr val="8A91AA"/>
      </a:accent5>
      <a:accent6>
        <a:srgbClr val="5FBB46"/>
      </a:accent6>
      <a:hlink>
        <a:srgbClr val="ED008C"/>
      </a:hlink>
      <a:folHlink>
        <a:srgbClr val="44C2D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4bbb01-29a9-42bb-bf33-2b7b511fe98f" xsi:nil="true"/>
    <lcf76f155ced4ddcb4097134ff3c332f xmlns="b9a78a39-dce5-4801-8ead-bdc85960b63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B27DF903782544EB84AF88599BB76DF" ma:contentTypeVersion="19" ma:contentTypeDescription="Loo uus dokument" ma:contentTypeScope="" ma:versionID="65e270c577979f039e2177beedf90ae3">
  <xsd:schema xmlns:xsd="http://www.w3.org/2001/XMLSchema" xmlns:xs="http://www.w3.org/2001/XMLSchema" xmlns:p="http://schemas.microsoft.com/office/2006/metadata/properties" xmlns:ns2="b9a78a39-dce5-4801-8ead-bdc85960b635" xmlns:ns3="944bbb01-29a9-42bb-bf33-2b7b511fe98f" targetNamespace="http://schemas.microsoft.com/office/2006/metadata/properties" ma:root="true" ma:fieldsID="b8875614d3c61ca9e9d2b22bb455fd4e" ns2:_="" ns3:_="">
    <xsd:import namespace="b9a78a39-dce5-4801-8ead-bdc85960b635"/>
    <xsd:import namespace="944bbb01-29a9-42bb-bf33-2b7b511fe9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78a39-dce5-4801-8ead-bdc85960b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Pildisildid" ma:readOnly="false" ma:fieldId="{5cf76f15-5ced-4ddc-b409-7134ff3c332f}" ma:taxonomyMulti="true" ma:sspId="ee5263c0-7114-47d3-8603-0e3ef132c9e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4bbb01-29a9-42bb-bf33-2b7b511fe98f" elementFormDefault="qualified">
    <xsd:import namespace="http://schemas.microsoft.com/office/2006/documentManagement/types"/>
    <xsd:import namespace="http://schemas.microsoft.com/office/infopath/2007/PartnerControls"/>
    <xsd:element name="SharedWithUsers" ma:index="12"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Ühiskasutusse andmise üksikasjad" ma:internalName="SharedWithDetails" ma:readOnly="true">
      <xsd:simpleType>
        <xsd:restriction base="dms:Note">
          <xsd:maxLength value="255"/>
        </xsd:restriction>
      </xsd:simpleType>
    </xsd:element>
    <xsd:element name="TaxCatchAll" ma:index="22" nillable="true" ma:displayName="Taxonomy Catch All Column" ma:hidden="true" ma:list="{f7d0d6b3-7800-4206-a9d6-9c83b1a28307}" ma:internalName="TaxCatchAll" ma:showField="CatchAllData" ma:web="944bbb01-29a9-42bb-bf33-2b7b511fe9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3F31E7-9845-4C32-BB09-B9AE647A1E03}">
  <ds:schemaRefs>
    <ds:schemaRef ds:uri="944bbb01-29a9-42bb-bf33-2b7b511fe98f"/>
    <ds:schemaRef ds:uri="b9a78a39-dce5-4801-8ead-bdc85960b6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CC1884-7B88-4A4A-A316-197833BE7F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a78a39-dce5-4801-8ead-bdc85960b635"/>
    <ds:schemaRef ds:uri="944bbb01-29a9-42bb-bf33-2b7b511fe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5EA24C-E307-46C9-94EF-62D2E8396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427</TotalTime>
  <Words>374</Words>
  <Application>Microsoft Macintosh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Courier New</vt:lpstr>
      <vt:lpstr>Proxima Nova Rg</vt:lpstr>
      <vt:lpstr>Proxima Nova Th</vt:lpstr>
      <vt:lpstr>Verdana Pro</vt:lpstr>
      <vt:lpstr>Verdana Pro Black</vt:lpstr>
      <vt:lpstr>Verdana Pro Semibold</vt:lpstr>
      <vt:lpstr>Office Theme</vt:lpstr>
      <vt:lpstr>UBICHARGE </vt:lpstr>
      <vt:lpstr>Opportunity and conditions</vt:lpstr>
      <vt:lpstr>PROBLEM</vt:lpstr>
      <vt:lpstr>SOLUTION</vt:lpstr>
      <vt:lpstr>USECASE</vt:lpstr>
      <vt:lpstr>MARKET OPPORTUNITY</vt:lpstr>
      <vt:lpstr>MARKET OPPORTUNITY</vt:lpstr>
      <vt:lpstr>CURRENT STATE</vt:lpstr>
      <vt:lpstr>TEAM</vt:lpstr>
      <vt:lpstr>UBICHARGE</vt:lpstr>
      <vt:lpstr>MARKET OPPORTUNITY (TAM, SAM, SOM)</vt:lpstr>
      <vt:lpstr>COMMERCIALIZATION PLAN</vt:lpstr>
      <vt:lpstr>FINANCIAL PROJECTIONS:</vt:lpstr>
      <vt:lpstr>VISION FOR FUTURE TEAM</vt:lpstr>
      <vt:lpstr>CONTRIBUTION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Kätliin Gertrud Vilbo</dc:creator>
  <cp:lastModifiedBy>Kätliin Gertrud Vilbo</cp:lastModifiedBy>
  <cp:revision>8</cp:revision>
  <dcterms:created xsi:type="dcterms:W3CDTF">2025-10-22T16:12:48Z</dcterms:created>
  <dcterms:modified xsi:type="dcterms:W3CDTF">2026-02-11T12:30:48Z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0x0101009B27DF903782544EB84AF88599BB76DF</vt:lpwstr>
  </property>
  <property fmtid="{D5CDD505-2E9C-101B-9397-08002B2CF9AE}" pid="3" name="MediaServiceImageTags">
    <vt:lpwstr/>
  </property>
</Properties>
</file>