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81" r:id="rId6"/>
    <p:sldId id="262" r:id="rId7"/>
    <p:sldId id="265" r:id="rId8"/>
    <p:sldId id="282" r:id="rId9"/>
    <p:sldId id="266" r:id="rId10"/>
    <p:sldId id="278" r:id="rId11"/>
    <p:sldId id="277" r:id="rId12"/>
    <p:sldId id="280" r:id="rId13"/>
    <p:sldId id="279" r:id="rId14"/>
    <p:sldId id="264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9C477-C03E-6F58-E727-50F04D98716C}" v="5" dt="2026-02-06T11:01:31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é Jõeleht" userId="S::rene.joeleht@taltech.ee::96c1d2c5-9223-458b-8276-e9fd91580f60" providerId="AD" clId="Web-{1F40232F-2E5F-21DF-248C-CF3B3060CA81}"/>
    <pc:docChg chg="modSld">
      <pc:chgData name="René Jõeleht" userId="S::rene.joeleht@taltech.ee::96c1d2c5-9223-458b-8276-e9fd91580f60" providerId="AD" clId="Web-{1F40232F-2E5F-21DF-248C-CF3B3060CA81}" dt="2025-12-22T11:49:30.043" v="33"/>
      <pc:docMkLst>
        <pc:docMk/>
      </pc:docMkLst>
      <pc:sldChg chg="modSp">
        <pc:chgData name="René Jõeleht" userId="S::rene.joeleht@taltech.ee::96c1d2c5-9223-458b-8276-e9fd91580f60" providerId="AD" clId="Web-{1F40232F-2E5F-21DF-248C-CF3B3060CA81}" dt="2025-12-22T11:46:31.667" v="25" actId="20577"/>
        <pc:sldMkLst>
          <pc:docMk/>
          <pc:sldMk cId="1508586368" sldId="262"/>
        </pc:sldMkLst>
        <pc:spChg chg="mod">
          <ac:chgData name="René Jõeleht" userId="S::rene.joeleht@taltech.ee::96c1d2c5-9223-458b-8276-e9fd91580f60" providerId="AD" clId="Web-{1F40232F-2E5F-21DF-248C-CF3B3060CA81}" dt="2025-12-22T11:46:31.667" v="25" actId="20577"/>
          <ac:spMkLst>
            <pc:docMk/>
            <pc:sldMk cId="1508586368" sldId="262"/>
            <ac:spMk id="4" creationId="{80AFAFEE-32FB-502C-F8CF-D8391886B593}"/>
          </ac:spMkLst>
        </pc:spChg>
      </pc:sldChg>
      <pc:sldChg chg="modSp">
        <pc:chgData name="René Jõeleht" userId="S::rene.joeleht@taltech.ee::96c1d2c5-9223-458b-8276-e9fd91580f60" providerId="AD" clId="Web-{1F40232F-2E5F-21DF-248C-CF3B3060CA81}" dt="2025-12-22T11:47:21.417" v="31" actId="20577"/>
        <pc:sldMkLst>
          <pc:docMk/>
          <pc:sldMk cId="1494243578" sldId="277"/>
        </pc:sldMkLst>
        <pc:spChg chg="mod">
          <ac:chgData name="René Jõeleht" userId="S::rene.joeleht@taltech.ee::96c1d2c5-9223-458b-8276-e9fd91580f60" providerId="AD" clId="Web-{1F40232F-2E5F-21DF-248C-CF3B3060CA81}" dt="2025-12-22T11:47:21.417" v="31" actId="20577"/>
          <ac:spMkLst>
            <pc:docMk/>
            <pc:sldMk cId="1494243578" sldId="277"/>
            <ac:spMk id="4" creationId="{A4E42B0C-6233-3390-461B-EC153E4866C1}"/>
          </ac:spMkLst>
        </pc:spChg>
      </pc:sldChg>
      <pc:sldChg chg="delSp">
        <pc:chgData name="René Jõeleht" userId="S::rene.joeleht@taltech.ee::96c1d2c5-9223-458b-8276-e9fd91580f60" providerId="AD" clId="Web-{1F40232F-2E5F-21DF-248C-CF3B3060CA81}" dt="2025-12-22T11:49:30.043" v="33"/>
        <pc:sldMkLst>
          <pc:docMk/>
          <pc:sldMk cId="2720773917" sldId="282"/>
        </pc:sldMkLst>
      </pc:sldChg>
    </pc:docChg>
  </pc:docChgLst>
  <pc:docChgLst>
    <pc:chgData name="Mirjam Kert" userId="S::mirjak@taltech.ee::63da087b-8c85-47b9-963a-b062b2afe82a" providerId="AD" clId="Web-{5268773D-3E31-E3B4-F11A-E38D81C6D847}"/>
    <pc:docChg chg="modSld">
      <pc:chgData name="Mirjam Kert" userId="S::mirjak@taltech.ee::63da087b-8c85-47b9-963a-b062b2afe82a" providerId="AD" clId="Web-{5268773D-3E31-E3B4-F11A-E38D81C6D847}" dt="2026-01-20T08:16:32.900" v="1" actId="20577"/>
      <pc:docMkLst>
        <pc:docMk/>
      </pc:docMkLst>
      <pc:sldChg chg="modSp">
        <pc:chgData name="Mirjam Kert" userId="S::mirjak@taltech.ee::63da087b-8c85-47b9-963a-b062b2afe82a" providerId="AD" clId="Web-{5268773D-3E31-E3B4-F11A-E38D81C6D847}" dt="2026-01-20T08:16:32.900" v="1" actId="20577"/>
        <pc:sldMkLst>
          <pc:docMk/>
          <pc:sldMk cId="1773431452" sldId="256"/>
        </pc:sldMkLst>
        <pc:spChg chg="mod">
          <ac:chgData name="Mirjam Kert" userId="S::mirjak@taltech.ee::63da087b-8c85-47b9-963a-b062b2afe82a" providerId="AD" clId="Web-{5268773D-3E31-E3B4-F11A-E38D81C6D847}" dt="2026-01-20T08:16:32.900" v="1" actId="20577"/>
          <ac:spMkLst>
            <pc:docMk/>
            <pc:sldMk cId="1773431452" sldId="256"/>
            <ac:spMk id="3" creationId="{5E2D155A-2F43-6DF6-814E-7428F520F9A8}"/>
          </ac:spMkLst>
        </pc:spChg>
      </pc:sldChg>
    </pc:docChg>
  </pc:docChgLst>
  <pc:docChgLst>
    <pc:chgData name="René Jõeleht" userId="S::rene.joeleht@taltech.ee::96c1d2c5-9223-458b-8276-e9fd91580f60" providerId="AD" clId="Web-{89A52CC8-094E-A3A9-CBE7-C680060CAC6A}"/>
    <pc:docChg chg="addSld modSld">
      <pc:chgData name="René Jõeleht" userId="S::rene.joeleht@taltech.ee::96c1d2c5-9223-458b-8276-e9fd91580f60" providerId="AD" clId="Web-{89A52CC8-094E-A3A9-CBE7-C680060CAC6A}" dt="2025-12-22T11:32:03.137" v="303" actId="20577"/>
      <pc:docMkLst>
        <pc:docMk/>
      </pc:docMkLst>
      <pc:sldChg chg="modSp">
        <pc:chgData name="René Jõeleht" userId="S::rene.joeleht@taltech.ee::96c1d2c5-9223-458b-8276-e9fd91580f60" providerId="AD" clId="Web-{89A52CC8-094E-A3A9-CBE7-C680060CAC6A}" dt="2025-12-22T11:19:05.382" v="280" actId="20577"/>
        <pc:sldMkLst>
          <pc:docMk/>
          <pc:sldMk cId="306448941" sldId="264"/>
        </pc:sldMkLst>
        <pc:spChg chg="mod">
          <ac:chgData name="René Jõeleht" userId="S::rene.joeleht@taltech.ee::96c1d2c5-9223-458b-8276-e9fd91580f60" providerId="AD" clId="Web-{89A52CC8-094E-A3A9-CBE7-C680060CAC6A}" dt="2025-12-22T11:19:05.382" v="280" actId="20577"/>
          <ac:spMkLst>
            <pc:docMk/>
            <pc:sldMk cId="306448941" sldId="264"/>
            <ac:spMk id="5" creationId="{B6377DAF-D76A-E32E-1E86-41EE0B4397AB}"/>
          </ac:spMkLst>
        </pc:spChg>
        <pc:spChg chg="mod">
          <ac:chgData name="René Jõeleht" userId="S::rene.joeleht@taltech.ee::96c1d2c5-9223-458b-8276-e9fd91580f60" providerId="AD" clId="Web-{89A52CC8-094E-A3A9-CBE7-C680060CAC6A}" dt="2025-12-22T11:19:02.601" v="279" actId="1076"/>
          <ac:spMkLst>
            <pc:docMk/>
            <pc:sldMk cId="306448941" sldId="264"/>
            <ac:spMk id="7" creationId="{EB06ED23-3C99-34C1-16CF-4D9822651B92}"/>
          </ac:spMkLst>
        </pc:spChg>
      </pc:sldChg>
      <pc:sldChg chg="modSp">
        <pc:chgData name="René Jõeleht" userId="S::rene.joeleht@taltech.ee::96c1d2c5-9223-458b-8276-e9fd91580f60" providerId="AD" clId="Web-{89A52CC8-094E-A3A9-CBE7-C680060CAC6A}" dt="2025-12-22T11:19:11.007" v="281" actId="20577"/>
        <pc:sldMkLst>
          <pc:docMk/>
          <pc:sldMk cId="1199931897" sldId="267"/>
        </pc:sldMkLst>
        <pc:spChg chg="mod">
          <ac:chgData name="René Jõeleht" userId="S::rene.joeleht@taltech.ee::96c1d2c5-9223-458b-8276-e9fd91580f60" providerId="AD" clId="Web-{89A52CC8-094E-A3A9-CBE7-C680060CAC6A}" dt="2025-12-22T11:19:11.007" v="281" actId="20577"/>
          <ac:spMkLst>
            <pc:docMk/>
            <pc:sldMk cId="1199931897" sldId="267"/>
            <ac:spMk id="5" creationId="{69938EE0-4A7C-6B32-933B-DD651DBB8DB1}"/>
          </ac:spMkLst>
        </pc:spChg>
      </pc:sldChg>
      <pc:sldChg chg="modSp">
        <pc:chgData name="René Jõeleht" userId="S::rene.joeleht@taltech.ee::96c1d2c5-9223-458b-8276-e9fd91580f60" providerId="AD" clId="Web-{89A52CC8-094E-A3A9-CBE7-C680060CAC6A}" dt="2025-12-22T11:19:19.257" v="282" actId="20577"/>
        <pc:sldMkLst>
          <pc:docMk/>
          <pc:sldMk cId="3954377986" sldId="268"/>
        </pc:sldMkLst>
        <pc:spChg chg="mod">
          <ac:chgData name="René Jõeleht" userId="S::rene.joeleht@taltech.ee::96c1d2c5-9223-458b-8276-e9fd91580f60" providerId="AD" clId="Web-{89A52CC8-094E-A3A9-CBE7-C680060CAC6A}" dt="2025-12-22T11:19:19.257" v="282" actId="20577"/>
          <ac:spMkLst>
            <pc:docMk/>
            <pc:sldMk cId="3954377986" sldId="268"/>
            <ac:spMk id="5" creationId="{A0474702-B3E5-8578-E530-49B78A00FACE}"/>
          </ac:spMkLst>
        </pc:spChg>
      </pc:sldChg>
      <pc:sldChg chg="modSp">
        <pc:chgData name="René Jõeleht" userId="S::rene.joeleht@taltech.ee::96c1d2c5-9223-458b-8276-e9fd91580f60" providerId="AD" clId="Web-{89A52CC8-094E-A3A9-CBE7-C680060CAC6A}" dt="2025-12-22T11:23:17.789" v="302" actId="20577"/>
        <pc:sldMkLst>
          <pc:docMk/>
          <pc:sldMk cId="2753003382" sldId="269"/>
        </pc:sldMkLst>
        <pc:spChg chg="mod">
          <ac:chgData name="René Jõeleht" userId="S::rene.joeleht@taltech.ee::96c1d2c5-9223-458b-8276-e9fd91580f60" providerId="AD" clId="Web-{89A52CC8-094E-A3A9-CBE7-C680060CAC6A}" dt="2025-12-22T11:23:17.789" v="302" actId="20577"/>
          <ac:spMkLst>
            <pc:docMk/>
            <pc:sldMk cId="2753003382" sldId="269"/>
            <ac:spMk id="5" creationId="{049F1E32-3C8F-BF68-C0EB-46535567EB23}"/>
          </ac:spMkLst>
        </pc:spChg>
      </pc:sldChg>
      <pc:sldChg chg="modSp">
        <pc:chgData name="René Jõeleht" userId="S::rene.joeleht@taltech.ee::96c1d2c5-9223-458b-8276-e9fd91580f60" providerId="AD" clId="Web-{89A52CC8-094E-A3A9-CBE7-C680060CAC6A}" dt="2025-12-22T11:32:03.137" v="303" actId="20577"/>
        <pc:sldMkLst>
          <pc:docMk/>
          <pc:sldMk cId="977376647" sldId="281"/>
        </pc:sldMkLst>
        <pc:spChg chg="mod">
          <ac:chgData name="René Jõeleht" userId="S::rene.joeleht@taltech.ee::96c1d2c5-9223-458b-8276-e9fd91580f60" providerId="AD" clId="Web-{89A52CC8-094E-A3A9-CBE7-C680060CAC6A}" dt="2025-12-22T11:32:03.137" v="303" actId="20577"/>
          <ac:spMkLst>
            <pc:docMk/>
            <pc:sldMk cId="977376647" sldId="281"/>
            <ac:spMk id="4" creationId="{1E8BF9FC-97B3-277D-6CDB-523377FE5049}"/>
          </ac:spMkLst>
        </pc:spChg>
      </pc:sldChg>
      <pc:sldChg chg="delSp modSp new">
        <pc:chgData name="René Jõeleht" userId="S::rene.joeleht@taltech.ee::96c1d2c5-9223-458b-8276-e9fd91580f60" providerId="AD" clId="Web-{89A52CC8-094E-A3A9-CBE7-C680060CAC6A}" dt="2025-12-22T10:46:09.043" v="7"/>
        <pc:sldMkLst>
          <pc:docMk/>
          <pc:sldMk cId="2720773917" sldId="282"/>
        </pc:sldMkLst>
        <pc:spChg chg="mod">
          <ac:chgData name="René Jõeleht" userId="S::rene.joeleht@taltech.ee::96c1d2c5-9223-458b-8276-e9fd91580f60" providerId="AD" clId="Web-{89A52CC8-094E-A3A9-CBE7-C680060CAC6A}" dt="2025-12-22T10:45:52.293" v="5" actId="20577"/>
          <ac:spMkLst>
            <pc:docMk/>
            <pc:sldMk cId="2720773917" sldId="282"/>
            <ac:spMk id="2" creationId="{B159655A-1BA8-CB4B-D3B5-FD2B693B3CB3}"/>
          </ac:spMkLst>
        </pc:spChg>
      </pc:sldChg>
    </pc:docChg>
  </pc:docChgLst>
  <pc:docChgLst>
    <pc:chgData name="René Jõeleht" userId="S::rene.joeleht@taltech.ee::96c1d2c5-9223-458b-8276-e9fd91580f60" providerId="AD" clId="Web-{1D59C477-C03E-6F58-E727-50F04D98716C}"/>
    <pc:docChg chg="modSld">
      <pc:chgData name="René Jõeleht" userId="S::rene.joeleht@taltech.ee::96c1d2c5-9223-458b-8276-e9fd91580f60" providerId="AD" clId="Web-{1D59C477-C03E-6F58-E727-50F04D98716C}" dt="2026-02-06T11:01:31.164" v="3" actId="1076"/>
      <pc:docMkLst>
        <pc:docMk/>
      </pc:docMkLst>
      <pc:sldChg chg="addSp modSp">
        <pc:chgData name="René Jõeleht" userId="S::rene.joeleht@taltech.ee::96c1d2c5-9223-458b-8276-e9fd91580f60" providerId="AD" clId="Web-{1D59C477-C03E-6F58-E727-50F04D98716C}" dt="2026-02-06T11:01:31.164" v="3" actId="1076"/>
        <pc:sldMkLst>
          <pc:docMk/>
          <pc:sldMk cId="2720773917" sldId="282"/>
        </pc:sldMkLst>
        <pc:spChg chg="mod">
          <ac:chgData name="René Jõeleht" userId="S::rene.joeleht@taltech.ee::96c1d2c5-9223-458b-8276-e9fd91580f60" providerId="AD" clId="Web-{1D59C477-C03E-6F58-E727-50F04D98716C}" dt="2026-02-06T11:01:25.007" v="2" actId="1076"/>
          <ac:spMkLst>
            <pc:docMk/>
            <pc:sldMk cId="2720773917" sldId="282"/>
            <ac:spMk id="2" creationId="{B159655A-1BA8-CB4B-D3B5-FD2B693B3CB3}"/>
          </ac:spMkLst>
        </pc:spChg>
        <pc:picChg chg="add mod">
          <ac:chgData name="René Jõeleht" userId="S::rene.joeleht@taltech.ee::96c1d2c5-9223-458b-8276-e9fd91580f60" providerId="AD" clId="Web-{1D59C477-C03E-6F58-E727-50F04D98716C}" dt="2026-02-06T11:01:31.164" v="3" actId="1076"/>
          <ac:picMkLst>
            <pc:docMk/>
            <pc:sldMk cId="2720773917" sldId="282"/>
            <ac:picMk id="3" creationId="{593C30AC-FB0A-552E-5754-FD2A30B663B4}"/>
          </ac:picMkLst>
        </pc:picChg>
      </pc:sldChg>
    </pc:docChg>
  </pc:docChgLst>
  <pc:docChgLst>
    <pc:chgData name="Kätliin Gertrud Vilbo" userId="S::kavilb@taltech.ee::01348144-b83a-47e2-83ff-7014c4054879" providerId="AD" clId="Web-{0948F3F0-52A8-C26B-4A38-185A7FC208E9}"/>
    <pc:docChg chg="modSld">
      <pc:chgData name="Kätliin Gertrud Vilbo" userId="S::kavilb@taltech.ee::01348144-b83a-47e2-83ff-7014c4054879" providerId="AD" clId="Web-{0948F3F0-52A8-C26B-4A38-185A7FC208E9}" dt="2025-12-22T11:34:15.133" v="25" actId="20577"/>
      <pc:docMkLst>
        <pc:docMk/>
      </pc:docMkLst>
      <pc:sldChg chg="modSp">
        <pc:chgData name="Kätliin Gertrud Vilbo" userId="S::kavilb@taltech.ee::01348144-b83a-47e2-83ff-7014c4054879" providerId="AD" clId="Web-{0948F3F0-52A8-C26B-4A38-185A7FC208E9}" dt="2025-12-22T11:19:27.736" v="9" actId="1076"/>
        <pc:sldMkLst>
          <pc:docMk/>
          <pc:sldMk cId="306448941" sldId="264"/>
        </pc:sldMkLst>
        <pc:spChg chg="mod">
          <ac:chgData name="Kätliin Gertrud Vilbo" userId="S::kavilb@taltech.ee::01348144-b83a-47e2-83ff-7014c4054879" providerId="AD" clId="Web-{0948F3F0-52A8-C26B-4A38-185A7FC208E9}" dt="2025-12-22T11:19:27.736" v="9" actId="1076"/>
          <ac:spMkLst>
            <pc:docMk/>
            <pc:sldMk cId="306448941" sldId="264"/>
            <ac:spMk id="5" creationId="{B6377DAF-D76A-E32E-1E86-41EE0B4397AB}"/>
          </ac:spMkLst>
        </pc:spChg>
      </pc:sldChg>
      <pc:sldChg chg="modSp">
        <pc:chgData name="Kätliin Gertrud Vilbo" userId="S::kavilb@taltech.ee::01348144-b83a-47e2-83ff-7014c4054879" providerId="AD" clId="Web-{0948F3F0-52A8-C26B-4A38-185A7FC208E9}" dt="2025-12-22T11:08:17.572" v="2" actId="20577"/>
        <pc:sldMkLst>
          <pc:docMk/>
          <pc:sldMk cId="3242774576" sldId="280"/>
        </pc:sldMkLst>
        <pc:spChg chg="mod">
          <ac:chgData name="Kätliin Gertrud Vilbo" userId="S::kavilb@taltech.ee::01348144-b83a-47e2-83ff-7014c4054879" providerId="AD" clId="Web-{0948F3F0-52A8-C26B-4A38-185A7FC208E9}" dt="2025-12-22T11:08:17.572" v="2" actId="20577"/>
          <ac:spMkLst>
            <pc:docMk/>
            <pc:sldMk cId="3242774576" sldId="280"/>
            <ac:spMk id="4" creationId="{982022FA-55F6-0957-041F-EEEA17FAFDE1}"/>
          </ac:spMkLst>
        </pc:spChg>
      </pc:sldChg>
      <pc:sldChg chg="modSp">
        <pc:chgData name="Kätliin Gertrud Vilbo" userId="S::kavilb@taltech.ee::01348144-b83a-47e2-83ff-7014c4054879" providerId="AD" clId="Web-{0948F3F0-52A8-C26B-4A38-185A7FC208E9}" dt="2025-12-22T11:34:15.133" v="25" actId="20577"/>
        <pc:sldMkLst>
          <pc:docMk/>
          <pc:sldMk cId="977376647" sldId="281"/>
        </pc:sldMkLst>
        <pc:spChg chg="mod">
          <ac:chgData name="Kätliin Gertrud Vilbo" userId="S::kavilb@taltech.ee::01348144-b83a-47e2-83ff-7014c4054879" providerId="AD" clId="Web-{0948F3F0-52A8-C26B-4A38-185A7FC208E9}" dt="2025-12-22T11:34:15.133" v="25" actId="20577"/>
          <ac:spMkLst>
            <pc:docMk/>
            <pc:sldMk cId="977376647" sldId="281"/>
            <ac:spMk id="4" creationId="{1E8BF9FC-97B3-277D-6CDB-523377FE50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hoto&#10;&#10;AI-generated content may be incorrect.">
            <a:extLst>
              <a:ext uri="{FF2B5EF4-FFF2-40B4-BE49-F238E27FC236}">
                <a16:creationId xmlns:a16="http://schemas.microsoft.com/office/drawing/2014/main" id="{BF1601C0-714D-B805-D4E7-4CBA5A8044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4162FB-EA6D-E45B-2DB4-314F711D7D9C}"/>
              </a:ext>
            </a:extLst>
          </p:cNvPr>
          <p:cNvSpPr>
            <a:spLocks/>
          </p:cNvSpPr>
          <p:nvPr userDrawn="1"/>
        </p:nvSpPr>
        <p:spPr>
          <a:xfrm>
            <a:off x="1673771" y="1655379"/>
            <a:ext cx="8844456" cy="36024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pic>
        <p:nvPicPr>
          <p:cNvPr id="12" name="Picture 11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5FA37EBA-4962-F449-140A-0B5C20AD19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t="6295" r="4951" b="36605"/>
          <a:stretch/>
        </p:blipFill>
        <p:spPr>
          <a:xfrm>
            <a:off x="-259509" y="2789709"/>
            <a:ext cx="12711017" cy="4295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0D3F8-ED6C-61D7-9A0A-5D63D99B55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50834" y="1774901"/>
            <a:ext cx="8372819" cy="1314855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rgbClr val="342A5F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/>
              <a:t>LISA NIMI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112D6-E2FA-6D14-F053-FE7F42FEDB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429000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2200" b="0" i="0">
                <a:solidFill>
                  <a:srgbClr val="342A5F"/>
                </a:solidFill>
                <a:latin typeface="Proxima Nova Rg" panose="02000506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Keskuse</a:t>
            </a:r>
            <a:r>
              <a:rPr lang="en-US"/>
              <a:t>/</a:t>
            </a:r>
            <a:r>
              <a:rPr lang="en-US" err="1"/>
              <a:t>esitaja</a:t>
            </a:r>
            <a:r>
              <a:rPr lang="en-US"/>
              <a:t> </a:t>
            </a:r>
            <a:r>
              <a:rPr lang="en-US" err="1"/>
              <a:t>nimi</a:t>
            </a:r>
            <a:endParaRPr lang="en-US"/>
          </a:p>
          <a:p>
            <a:r>
              <a:rPr lang="en-US" err="1"/>
              <a:t>Osakonnanimi</a:t>
            </a:r>
            <a:endParaRPr lang="en-US"/>
          </a:p>
          <a:p>
            <a:r>
              <a:rPr lang="en-US" err="1"/>
              <a:t>Kuupäev</a:t>
            </a:r>
            <a:endParaRPr lang="en-E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57DB59-B9EE-E69C-93F6-55D72A6E43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40" y="69449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3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hoto&#10;&#10;AI-generated content may be incorrect.">
            <a:extLst>
              <a:ext uri="{FF2B5EF4-FFF2-40B4-BE49-F238E27FC236}">
                <a16:creationId xmlns:a16="http://schemas.microsoft.com/office/drawing/2014/main" id="{444673D0-6933-4244-A1CD-A127930321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7AFD27-3A75-A3B6-39DD-7F9F978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7321" y="723567"/>
            <a:ext cx="3388242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/>
              <a:t>KONTAKTID</a:t>
            </a:r>
            <a:endParaRPr lang="en-EE"/>
          </a:p>
        </p:txBody>
      </p:sp>
      <p:pic>
        <p:nvPicPr>
          <p:cNvPr id="7" name="Picture 6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207D7D28-2A51-0454-119F-8E92E16B58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280043">
            <a:off x="-1712616" y="-292381"/>
            <a:ext cx="17070714" cy="9602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EF2CA-F9ED-442C-DEA7-93A1E2CE1FBB}"/>
              </a:ext>
            </a:extLst>
          </p:cNvPr>
          <p:cNvSpPr/>
          <p:nvPr userDrawn="1"/>
        </p:nvSpPr>
        <p:spPr>
          <a:xfrm>
            <a:off x="452992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E962B-2409-ED50-70DC-43EF7AB4A4DC}"/>
              </a:ext>
            </a:extLst>
          </p:cNvPr>
          <p:cNvSpPr/>
          <p:nvPr userDrawn="1"/>
        </p:nvSpPr>
        <p:spPr>
          <a:xfrm>
            <a:off x="3444172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F6259-1149-2EDC-69B4-AAF5470C3C5A}"/>
              </a:ext>
            </a:extLst>
          </p:cNvPr>
          <p:cNvSpPr/>
          <p:nvPr userDrawn="1"/>
        </p:nvSpPr>
        <p:spPr>
          <a:xfrm>
            <a:off x="6497491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20CA97-A36B-4C8D-1FFA-6D3051E1FB71}"/>
              </a:ext>
            </a:extLst>
          </p:cNvPr>
          <p:cNvSpPr/>
          <p:nvPr userDrawn="1"/>
        </p:nvSpPr>
        <p:spPr>
          <a:xfrm>
            <a:off x="9460328" y="2490973"/>
            <a:ext cx="2402958" cy="23178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983FE-6CB0-02CB-5BBD-217E40969457}"/>
              </a:ext>
            </a:extLst>
          </p:cNvPr>
          <p:cNvSpPr txBox="1"/>
          <p:nvPr userDrawn="1"/>
        </p:nvSpPr>
        <p:spPr>
          <a:xfrm>
            <a:off x="452992" y="480887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1B1DB-2E59-A51C-1BEF-8068912CAB23}"/>
              </a:ext>
            </a:extLst>
          </p:cNvPr>
          <p:cNvSpPr txBox="1"/>
          <p:nvPr userDrawn="1"/>
        </p:nvSpPr>
        <p:spPr>
          <a:xfrm>
            <a:off x="3444172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645AA-3910-82F1-F86C-6B4C2173B3BE}"/>
              </a:ext>
            </a:extLst>
          </p:cNvPr>
          <p:cNvSpPr txBox="1"/>
          <p:nvPr userDrawn="1"/>
        </p:nvSpPr>
        <p:spPr>
          <a:xfrm>
            <a:off x="6497491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1133B-33EB-7C6D-86C7-B86E396A424F}"/>
              </a:ext>
            </a:extLst>
          </p:cNvPr>
          <p:cNvSpPr txBox="1"/>
          <p:nvPr userDrawn="1"/>
        </p:nvSpPr>
        <p:spPr>
          <a:xfrm>
            <a:off x="9460328" y="4875661"/>
            <a:ext cx="240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Nimi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Ametikoht</a:t>
            </a:r>
          </a:p>
          <a:p>
            <a:pPr algn="ctr"/>
            <a:r>
              <a:rPr lang="en-EE" b="0" i="0">
                <a:solidFill>
                  <a:schemeClr val="bg1"/>
                </a:solidFill>
                <a:latin typeface="Proxima Nova Rg" panose="02000506030000020004" pitchFamily="2" charset="77"/>
              </a:rPr>
              <a:t>Email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A4BC9D4-44DB-2C22-5A7B-1B60146C209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11" y="573220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3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is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hoto&#10;&#10;AI-generated content may be incorrect.">
            <a:extLst>
              <a:ext uri="{FF2B5EF4-FFF2-40B4-BE49-F238E27FC236}">
                <a16:creationId xmlns:a16="http://schemas.microsoft.com/office/drawing/2014/main" id="{444673D0-6933-4244-A1CD-A127930321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pic>
        <p:nvPicPr>
          <p:cNvPr id="7" name="Picture 6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207D7D28-2A51-0454-119F-8E92E16B58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280043">
            <a:off x="-1712616" y="-292381"/>
            <a:ext cx="17070714" cy="96022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7AFD27-3A75-A3B6-39DD-7F9F978D3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1632" y="2391153"/>
            <a:ext cx="5948733" cy="2237617"/>
          </a:xfrm>
        </p:spPr>
        <p:txBody>
          <a:bodyPr>
            <a:noAutofit/>
          </a:bodyPr>
          <a:lstStyle>
            <a:lvl1pPr>
              <a:defRPr sz="13800" b="1" i="0">
                <a:solidFill>
                  <a:schemeClr val="bg1"/>
                </a:solidFill>
                <a:latin typeface="Proxima Nova Th" panose="02000506030000020004" pitchFamily="2" charset="77"/>
              </a:defRPr>
            </a:lvl1pPr>
          </a:lstStyle>
          <a:p>
            <a:r>
              <a:rPr lang="en-US"/>
              <a:t>AITÄH!</a:t>
            </a:r>
            <a:endParaRPr lang="en-EE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A4BC9D4-44DB-2C22-5A7B-1B60146C209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11" y="5732201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7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D4F17E7-A475-D636-B385-7E0627E28D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93785" y="-123093"/>
            <a:ext cx="12379569" cy="71041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43D8F5-10B8-866F-BD95-7C629D4163F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1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49E3784-915C-8050-C389-78791CAFFF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732" y="5543628"/>
            <a:ext cx="1678248" cy="1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94C964A3-BF2B-625F-1587-5627872E1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5519916">
            <a:off x="-4729618" y="2571084"/>
            <a:ext cx="13348682" cy="7508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7FC0D-844D-CED3-64AA-9D393E9F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587" y="681037"/>
            <a:ext cx="797601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18B1-14D9-4033-6048-86740B6D7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6587" y="2215369"/>
            <a:ext cx="7976016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6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94C964A3-BF2B-625F-1587-5627872E1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6871340" y="-5407035"/>
            <a:ext cx="16545869" cy="930705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49E3784-915C-8050-C389-78791CAFFF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732" y="5543628"/>
            <a:ext cx="1678248" cy="1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7FC0D-844D-CED3-64AA-9D393E9F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793" y="681037"/>
            <a:ext cx="663680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18B1-14D9-4033-6048-86740B6D7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5795" y="2236634"/>
            <a:ext cx="6636808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8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87C5C06-EA58-D7DB-8EB1-8C95A2AF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681037"/>
            <a:ext cx="1056806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pic>
        <p:nvPicPr>
          <p:cNvPr id="12" name="Picture 11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5858CF81-054F-7ADB-2B0F-4916973FA2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11185" t="6451" r="6981" b="33109"/>
          <a:stretch/>
        </p:blipFill>
        <p:spPr>
          <a:xfrm rot="811206">
            <a:off x="-78342" y="3221433"/>
            <a:ext cx="12592388" cy="519606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F93E22B-57E7-432E-0A67-81106ED798D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D70851-4C5E-65C4-6219-3306C7D5C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538" y="2215369"/>
            <a:ext cx="10568065" cy="435133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2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87878EA1-A659-02D4-75E9-49ADA5B3C3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1550171">
            <a:off x="-349045" y="-4036817"/>
            <a:ext cx="12890090" cy="7250676"/>
          </a:xfrm>
          <a:prstGeom prst="rect">
            <a:avLst/>
          </a:prstGeom>
        </p:spPr>
      </p:pic>
      <p:pic>
        <p:nvPicPr>
          <p:cNvPr id="10" name="Picture 9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F2FDC3A1-0B52-54D6-B00C-1EB963851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0" y="4672012"/>
            <a:ext cx="7772400" cy="4371975"/>
          </a:xfrm>
          <a:prstGeom prst="rect">
            <a:avLst/>
          </a:prstGeom>
        </p:spPr>
      </p:pic>
      <p:pic>
        <p:nvPicPr>
          <p:cNvPr id="14" name="Picture 13" descr="A pink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E1C39C36-7A52-906E-174A-80F4FD44EA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0297" y="4672012"/>
            <a:ext cx="5095703" cy="286633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0DFE433-8F7F-1090-AC4C-0FB1D0A9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67" y="1252537"/>
            <a:ext cx="1056806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FFA0A2-A6B2-2E47-00C3-6C14BF4F9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967" y="2901169"/>
            <a:ext cx="10568065" cy="354535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1828800" indent="0">
              <a:buSzPct val="110000"/>
              <a:buFont typeface="Courier New" panose="02070309020205020404" pitchFamily="49" charset="0"/>
              <a:buNone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9144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1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nk and purple text on a black background&#10;&#10;AI-generated content may be incorrect.">
            <a:extLst>
              <a:ext uri="{FF2B5EF4-FFF2-40B4-BE49-F238E27FC236}">
                <a16:creationId xmlns:a16="http://schemas.microsoft.com/office/drawing/2014/main" id="{0D93AAF0-F79F-E5B6-FA9C-2E0D96EEC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0297" y="4672012"/>
            <a:ext cx="5095703" cy="2866333"/>
          </a:xfrm>
          <a:prstGeom prst="rect">
            <a:avLst/>
          </a:prstGeom>
        </p:spPr>
      </p:pic>
      <p:pic>
        <p:nvPicPr>
          <p:cNvPr id="13" name="Picture 12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A5B1ED67-76EB-B363-8D95-1BDA6BE62B4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8458835" y="2453640"/>
            <a:ext cx="13761720" cy="7805420"/>
          </a:xfrm>
          <a:prstGeom prst="rect">
            <a:avLst/>
          </a:prstGeom>
        </p:spPr>
      </p:pic>
      <p:pic>
        <p:nvPicPr>
          <p:cNvPr id="11" name="Picture 10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47785E82-2A93-3849-C790-876A08B305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8305799" y="1243013"/>
            <a:ext cx="7772400" cy="437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DF42E-44AF-64F1-78AA-3182E085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49FA3-5A32-2C9B-8EE6-9740D87CD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B040D-4FB0-7227-17E8-62E7476AB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F79E8-8F58-5C33-3140-1245F1517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B6298-3EFD-41ED-F755-553492E20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82461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hoto&#10;&#10;AI-generated content may be incorrect.">
            <a:extLst>
              <a:ext uri="{FF2B5EF4-FFF2-40B4-BE49-F238E27FC236}">
                <a16:creationId xmlns:a16="http://schemas.microsoft.com/office/drawing/2014/main" id="{7A05AABE-6D6C-EB31-9CE9-D4475A6CF8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9509" y="-65011"/>
            <a:ext cx="12711017" cy="7149947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D65E6FA-A1A1-1D26-5A1B-02A69ED1B7B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8660" y="987425"/>
            <a:ext cx="10646728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E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61325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liquid in a black background&#10;&#10;AI-generated content may be incorrect.">
            <a:extLst>
              <a:ext uri="{FF2B5EF4-FFF2-40B4-BE49-F238E27FC236}">
                <a16:creationId xmlns:a16="http://schemas.microsoft.com/office/drawing/2014/main" id="{D8AFDA3B-2389-B553-93EF-09349A7C74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7934709">
            <a:off x="2816854" y="-4343939"/>
            <a:ext cx="17070714" cy="9602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3E9DB8-8F92-A008-1BC1-895E3E12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FAE90-D809-C1E8-3118-82F333D89A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552E7-ABB0-3CCB-4044-9CA09B8A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6743BB5-DB69-FF1F-1506-12DE59D94D13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579" y="5491778"/>
            <a:ext cx="1806786" cy="12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0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BBBA06-D63C-A1D8-2F8E-CA4A1297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4819C-F93A-8C8C-69AA-FBE9A497F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3832D-883E-C14A-EBAB-750F65FF0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F333AF-B94D-E84E-9C15-9066802D0C86}" type="datetimeFigureOut">
              <a:rPr lang="en-EE" smtClean="0"/>
              <a:t>11.02.2026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68CD-9EE5-A26C-5AD5-C4A06C081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E495-F0AD-3376-7E8E-FBF0D1A21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A8B50E-ADA2-D74C-89A6-69CB20AA4255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4121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2" r:id="rId3"/>
    <p:sldLayoutId id="2147483661" r:id="rId4"/>
    <p:sldLayoutId id="2147483650" r:id="rId5"/>
    <p:sldLayoutId id="2147483651" r:id="rId6"/>
    <p:sldLayoutId id="2147483653" r:id="rId7"/>
    <p:sldLayoutId id="2147483654" r:id="rId8"/>
    <p:sldLayoutId id="2147483657" r:id="rId9"/>
    <p:sldLayoutId id="2147483655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42A5F"/>
          </a:solidFill>
          <a:latin typeface="Proxima Nova Rg" panose="0200050603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42A5F"/>
          </a:solidFill>
          <a:latin typeface="Proxima Nova Rg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etis.ee/CV/Martin_Laasmaa/en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BEC0-2432-AE01-61E2-34469244D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90" y="2773866"/>
            <a:ext cx="8372819" cy="1314855"/>
          </a:xfrm>
        </p:spPr>
        <p:txBody>
          <a:bodyPr/>
          <a:lstStyle/>
          <a:p>
            <a:r>
              <a:rPr lang="et-EE" b="0">
                <a:latin typeface="Verdana Pro Black"/>
              </a:rPr>
              <a:t>IOCBIO </a:t>
            </a:r>
            <a:r>
              <a:rPr lang="et-EE" b="0" err="1">
                <a:latin typeface="Verdana Pro Black"/>
              </a:rPr>
              <a:t>Gel</a:t>
            </a:r>
            <a:r>
              <a:rPr lang="et-EE" b="0">
                <a:latin typeface="Verdana Pro Black"/>
              </a:rPr>
              <a:t> 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D155A-2F43-6DF6-814E-7428F520F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5771" y="1822943"/>
            <a:ext cx="8591087" cy="32912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TalTech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is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looking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for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a CEO and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co-founder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for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a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new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potential</a:t>
            </a:r>
            <a:r>
              <a:rPr lang="et-EE" sz="2000" b="1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b="1" dirty="0" err="1">
                <a:solidFill>
                  <a:srgbClr val="332B60"/>
                </a:solidFill>
                <a:latin typeface="Verdana Pro"/>
                <a:cs typeface="Segoe UI Semilight"/>
              </a:rPr>
              <a:t>startup</a:t>
            </a:r>
            <a:endParaRPr lang="et-EE" sz="2000" b="1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Preferred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background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of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the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CEO: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business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development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in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the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field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of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biotechnology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.</a:t>
            </a:r>
          </a:p>
          <a:p>
            <a:pPr algn="l">
              <a:spcBef>
                <a:spcPts val="0"/>
              </a:spcBef>
            </a:pP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Software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for</a:t>
            </a:r>
            <a:r>
              <a:rPr lang="et-EE" sz="2000" dirty="0">
                <a:solidFill>
                  <a:srgbClr val="332B60"/>
                </a:solidFill>
                <a:latin typeface="Verdana Pro"/>
                <a:cs typeface="Segoe UI Semilight"/>
              </a:rPr>
              <a:t> </a:t>
            </a:r>
            <a:r>
              <a:rPr lang="et-EE" sz="2000" dirty="0" err="1">
                <a:solidFill>
                  <a:srgbClr val="332B60"/>
                </a:solidFill>
                <a:latin typeface="Verdana Pro"/>
                <a:cs typeface="Segoe UI Semilight"/>
              </a:rPr>
              <a:t>biolaboratories</a:t>
            </a:r>
            <a:endParaRPr lang="et-EE" sz="2000" dirty="0">
              <a:solidFill>
                <a:srgbClr val="332B60"/>
              </a:solidFill>
              <a:latin typeface="Verdana Pro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773431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00884-830D-1A8C-1EDF-12B43FE51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813C-6831-F81B-D5EC-6A877B330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b="0">
                <a:latin typeface="Verdana Pro Black"/>
              </a:rPr>
              <a:t>IOCBIO </a:t>
            </a:r>
            <a:r>
              <a:rPr lang="et-EE" b="0" err="1">
                <a:latin typeface="Verdana Pro Black"/>
              </a:rPr>
              <a:t>Gel</a:t>
            </a:r>
            <a:r>
              <a:rPr lang="et-EE" b="0">
                <a:latin typeface="Verdana Pro Black"/>
              </a:rPr>
              <a:t> 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B67B2-9737-A317-E229-71D235240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7490" y="332835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Bef>
                <a:spcPts val="0"/>
              </a:spcBef>
            </a:pPr>
            <a:r>
              <a:rPr lang="et-EE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XXXX</a:t>
            </a:r>
            <a:r>
              <a:rPr lang="en-US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 </a:t>
            </a:r>
            <a:r>
              <a:rPr lang="et-EE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XXXXXXX</a:t>
            </a:r>
            <a:r>
              <a:rPr lang="en-US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, </a:t>
            </a:r>
            <a:r>
              <a:rPr lang="en-US" sz="2000">
                <a:solidFill>
                  <a:srgbClr val="332B60"/>
                </a:solidFill>
                <a:latin typeface="Verdana Pro"/>
                <a:cs typeface="Segoe UI Semilight"/>
              </a:rPr>
              <a:t>potential </a:t>
            </a:r>
            <a:r>
              <a:rPr lang="et-EE" sz="2000">
                <a:solidFill>
                  <a:srgbClr val="332B60"/>
                </a:solidFill>
                <a:latin typeface="Verdana Pro"/>
                <a:cs typeface="Segoe UI Semilight"/>
              </a:rPr>
              <a:t>CEO and </a:t>
            </a:r>
            <a:r>
              <a:rPr lang="et-EE" sz="2000" err="1">
                <a:solidFill>
                  <a:srgbClr val="332B60"/>
                </a:solidFill>
                <a:latin typeface="Verdana Pro"/>
                <a:cs typeface="Segoe UI Semilight"/>
              </a:rPr>
              <a:t>CoFounder</a:t>
            </a:r>
            <a:endParaRPr lang="et-EE" sz="2000">
              <a:solidFill>
                <a:srgbClr val="000000"/>
              </a:solidFill>
              <a:latin typeface="Verdana Pro"/>
              <a:cs typeface="Segoe UI Semilight"/>
            </a:endParaRPr>
          </a:p>
          <a:p>
            <a:pPr algn="l">
              <a:spcBef>
                <a:spcPts val="0"/>
              </a:spcBef>
            </a:pPr>
            <a:r>
              <a:rPr lang="et-EE" sz="2000">
                <a:solidFill>
                  <a:srgbClr val="332B60"/>
                </a:solidFill>
                <a:latin typeface="Verdana Pro"/>
                <a:cs typeface="Segoe UI Semilight"/>
              </a:rPr>
              <a:t>LinkedIn: </a:t>
            </a:r>
            <a:r>
              <a:rPr lang="et-EE" sz="2000">
                <a:solidFill>
                  <a:srgbClr val="332B60"/>
                </a:solidFill>
                <a:highlight>
                  <a:srgbClr val="FFFF00"/>
                </a:highlight>
                <a:latin typeface="Verdana Pro"/>
                <a:cs typeface="Segoe UI Semilight"/>
              </a:rPr>
              <a:t>link</a:t>
            </a:r>
            <a:endParaRPr lang="et-EE">
              <a:latin typeface="Verdana Pro"/>
            </a:endParaRPr>
          </a:p>
        </p:txBody>
      </p:sp>
    </p:spTree>
    <p:extLst>
      <p:ext uri="{BB962C8B-B14F-4D97-AF65-F5344CB8AC3E}">
        <p14:creationId xmlns:p14="http://schemas.microsoft.com/office/powerpoint/2010/main" val="714874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D809-9F59-A783-488F-06632B416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B6377DAF-D76A-E32E-1E86-41EE0B43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69" y="213343"/>
            <a:ext cx="11823311" cy="1325563"/>
          </a:xfrm>
        </p:spPr>
        <p:txBody>
          <a:bodyPr/>
          <a:lstStyle/>
          <a:p>
            <a:r>
              <a:rPr lang="et-EE">
                <a:latin typeface="Verdana Pro Black"/>
              </a:rPr>
              <a:t>MARKET OPPORTUNITY</a:t>
            </a:r>
            <a:br>
              <a:rPr lang="et-EE">
                <a:latin typeface="Verdana Pro Black"/>
              </a:rPr>
            </a:br>
            <a:r>
              <a:rPr lang="et-EE" sz="3200">
                <a:latin typeface="Verdana Pro Black"/>
              </a:rPr>
              <a:t>(TAM, SAM, SOM)</a:t>
            </a:r>
            <a:endParaRPr lang="et-EE" sz="3200"/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EB06ED23-3C99-34C1-16CF-4D9822651B92}"/>
              </a:ext>
            </a:extLst>
          </p:cNvPr>
          <p:cNvSpPr txBox="1">
            <a:spLocks/>
          </p:cNvSpPr>
          <p:nvPr/>
        </p:nvSpPr>
        <p:spPr>
          <a:xfrm>
            <a:off x="280452" y="1534438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CB5B8120-DB71-23C6-DE4D-EFF420A5E767}"/>
              </a:ext>
            </a:extLst>
          </p:cNvPr>
          <p:cNvSpPr txBox="1">
            <a:spLocks/>
          </p:cNvSpPr>
          <p:nvPr/>
        </p:nvSpPr>
        <p:spPr>
          <a:xfrm>
            <a:off x="379712" y="1944359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---</a:t>
            </a:r>
          </a:p>
        </p:txBody>
      </p:sp>
    </p:spTree>
    <p:extLst>
      <p:ext uri="{BB962C8B-B14F-4D97-AF65-F5344CB8AC3E}">
        <p14:creationId xmlns:p14="http://schemas.microsoft.com/office/powerpoint/2010/main" val="30644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DAEE2-78BB-7FBE-5739-5CDEFF8D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69938EE0-4A7C-6B32-933B-DD651DBB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11893845" cy="1325563"/>
          </a:xfrm>
        </p:spPr>
        <p:txBody>
          <a:bodyPr>
            <a:normAutofit/>
          </a:bodyPr>
          <a:lstStyle/>
          <a:p>
            <a:r>
              <a:rPr lang="et-EE" sz="3200">
                <a:latin typeface="Verdana Pro Black"/>
              </a:rPr>
              <a:t>COMMERCIALIZATION PLAN</a:t>
            </a:r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6B15E792-D349-8EBB-4785-F557008D0E21}"/>
              </a:ext>
            </a:extLst>
          </p:cNvPr>
          <p:cNvSpPr txBox="1">
            <a:spLocks/>
          </p:cNvSpPr>
          <p:nvPr/>
        </p:nvSpPr>
        <p:spPr>
          <a:xfrm>
            <a:off x="286260" y="1652409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B263240B-8751-162B-96D3-345B65A291EA}"/>
              </a:ext>
            </a:extLst>
          </p:cNvPr>
          <p:cNvSpPr txBox="1">
            <a:spLocks/>
          </p:cNvSpPr>
          <p:nvPr/>
        </p:nvSpPr>
        <p:spPr>
          <a:xfrm>
            <a:off x="394089" y="2239095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---</a:t>
            </a:r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5E4F71F5-2A4F-C5E4-88B8-20E4A2ED0F5C}"/>
              </a:ext>
            </a:extLst>
          </p:cNvPr>
          <p:cNvSpPr txBox="1">
            <a:spLocks/>
          </p:cNvSpPr>
          <p:nvPr/>
        </p:nvSpPr>
        <p:spPr>
          <a:xfrm>
            <a:off x="300637" y="1106069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>
                <a:latin typeface="Verdana Pro"/>
                <a:ea typeface="Calibri"/>
                <a:cs typeface="Calibri"/>
              </a:rPr>
              <a:t>FROM LAB TO PRODUCT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99931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B3D0A-23D7-A30D-E477-F3FD57A3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A0474702-B3E5-8578-E530-49B78A00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11893845" cy="1325563"/>
          </a:xfrm>
        </p:spPr>
        <p:txBody>
          <a:bodyPr>
            <a:normAutofit/>
          </a:bodyPr>
          <a:lstStyle/>
          <a:p>
            <a:r>
              <a:rPr lang="et-EE" sz="3200">
                <a:latin typeface="Verdana Pro Black"/>
              </a:rPr>
              <a:t>FINANCIAL PROJECTIONS:</a:t>
            </a:r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21D9A1C3-AF40-6E5D-A824-9CAB5B469392}"/>
              </a:ext>
            </a:extLst>
          </p:cNvPr>
          <p:cNvSpPr txBox="1">
            <a:spLocks/>
          </p:cNvSpPr>
          <p:nvPr/>
        </p:nvSpPr>
        <p:spPr>
          <a:xfrm>
            <a:off x="286260" y="1652409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6B9447CD-25E1-E9A4-E971-53760D2687D8}"/>
              </a:ext>
            </a:extLst>
          </p:cNvPr>
          <p:cNvSpPr txBox="1">
            <a:spLocks/>
          </p:cNvSpPr>
          <p:nvPr/>
        </p:nvSpPr>
        <p:spPr>
          <a:xfrm>
            <a:off x="394089" y="2239095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---</a:t>
            </a:r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45C2BD2F-EE9A-CE33-8133-07C268D61399}"/>
              </a:ext>
            </a:extLst>
          </p:cNvPr>
          <p:cNvSpPr txBox="1">
            <a:spLocks/>
          </p:cNvSpPr>
          <p:nvPr/>
        </p:nvSpPr>
        <p:spPr>
          <a:xfrm>
            <a:off x="300637" y="1106069"/>
            <a:ext cx="9169069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>
                <a:latin typeface="Verdana Pro"/>
                <a:ea typeface="Calibri"/>
                <a:cs typeface="Calibri"/>
              </a:rPr>
              <a:t>PATH TO MAXIMIZE STARTUP VALUE</a:t>
            </a:r>
          </a:p>
        </p:txBody>
      </p:sp>
    </p:spTree>
    <p:extLst>
      <p:ext uri="{BB962C8B-B14F-4D97-AF65-F5344CB8AC3E}">
        <p14:creationId xmlns:p14="http://schemas.microsoft.com/office/powerpoint/2010/main" val="395437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0AB12-B344-DF05-2344-095B8E66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049F1E32-3C8F-BF68-C0EB-46535567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11893845" cy="1325563"/>
          </a:xfrm>
        </p:spPr>
        <p:txBody>
          <a:bodyPr>
            <a:normAutofit/>
          </a:bodyPr>
          <a:lstStyle/>
          <a:p>
            <a:r>
              <a:rPr lang="et-EE" sz="3200">
                <a:latin typeface="Verdana Pro Black"/>
              </a:rPr>
              <a:t>VISION FOR FUTURE TEAM</a:t>
            </a:r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06A165C6-1B8C-7308-1AB1-CE1E04B2A6C7}"/>
              </a:ext>
            </a:extLst>
          </p:cNvPr>
          <p:cNvSpPr txBox="1">
            <a:spLocks/>
          </p:cNvSpPr>
          <p:nvPr/>
        </p:nvSpPr>
        <p:spPr>
          <a:xfrm>
            <a:off x="286260" y="1192334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F1482AE1-50C3-0290-5F87-18073CB97EED}"/>
              </a:ext>
            </a:extLst>
          </p:cNvPr>
          <p:cNvSpPr txBox="1">
            <a:spLocks/>
          </p:cNvSpPr>
          <p:nvPr/>
        </p:nvSpPr>
        <p:spPr>
          <a:xfrm>
            <a:off x="394089" y="1714321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---</a:t>
            </a:r>
          </a:p>
        </p:txBody>
      </p:sp>
    </p:spTree>
    <p:extLst>
      <p:ext uri="{BB962C8B-B14F-4D97-AF65-F5344CB8AC3E}">
        <p14:creationId xmlns:p14="http://schemas.microsoft.com/office/powerpoint/2010/main" val="2753003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CC74E-B089-F071-8F58-8638323CA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9A52C71A-8BBA-F657-6D40-97D3DA98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11893845" cy="1325563"/>
          </a:xfrm>
        </p:spPr>
        <p:txBody>
          <a:bodyPr>
            <a:normAutofit/>
          </a:bodyPr>
          <a:lstStyle/>
          <a:p>
            <a:r>
              <a:rPr lang="et-EE" sz="3200">
                <a:latin typeface="Verdana Pro Black"/>
              </a:rPr>
              <a:t>CONTRIBUTION</a:t>
            </a:r>
          </a:p>
        </p:txBody>
      </p:sp>
      <p:sp>
        <p:nvSpPr>
          <p:cNvPr id="7" name="Teksti kohatäide 2">
            <a:extLst>
              <a:ext uri="{FF2B5EF4-FFF2-40B4-BE49-F238E27FC236}">
                <a16:creationId xmlns:a16="http://schemas.microsoft.com/office/drawing/2014/main" id="{3D876D6F-D155-1436-9C9D-6F9D20E6B4E6}"/>
              </a:ext>
            </a:extLst>
          </p:cNvPr>
          <p:cNvSpPr txBox="1">
            <a:spLocks/>
          </p:cNvSpPr>
          <p:nvPr/>
        </p:nvSpPr>
        <p:spPr>
          <a:xfrm>
            <a:off x="343769" y="1688353"/>
            <a:ext cx="553159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>
                <a:latin typeface="Verdana Pro"/>
                <a:ea typeface="Calibri"/>
                <a:cs typeface="Calibri"/>
              </a:rPr>
              <a:t>INPUT BY POTENTIAL CEO</a:t>
            </a:r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E5C4B4B5-9B3B-FF2D-4C00-7BF5DDF23391}"/>
              </a:ext>
            </a:extLst>
          </p:cNvPr>
          <p:cNvSpPr txBox="1">
            <a:spLocks/>
          </p:cNvSpPr>
          <p:nvPr/>
        </p:nvSpPr>
        <p:spPr>
          <a:xfrm>
            <a:off x="408466" y="2095322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>
                <a:latin typeface="Verdana Pro Semibold"/>
                <a:ea typeface="Calibri"/>
                <a:cs typeface="Calibri"/>
              </a:rPr>
              <a:t>I'm suitable to be the founding member ...</a:t>
            </a:r>
          </a:p>
          <a:p>
            <a:endParaRPr lang="et-EE" sz="1600">
              <a:latin typeface="Verdana Pro Semibold"/>
              <a:ea typeface="Calibri"/>
              <a:cs typeface="Calibri"/>
            </a:endParaRPr>
          </a:p>
          <a:p>
            <a:r>
              <a:rPr lang="et-EE" sz="1600">
                <a:latin typeface="Verdana Pro Semibold"/>
                <a:ea typeface="Calibri"/>
                <a:cs typeface="Calibri"/>
              </a:rPr>
              <a:t>My contribution can be (time, money, competencies, contacts etc)</a:t>
            </a:r>
          </a:p>
          <a:p>
            <a:endParaRPr lang="et-EE" sz="1600">
              <a:latin typeface="Verdana Pro Semibold"/>
              <a:ea typeface="Calibri"/>
              <a:cs typeface="Calibri"/>
            </a:endParaRPr>
          </a:p>
          <a:p>
            <a:r>
              <a:rPr lang="et-EE" sz="1600">
                <a:latin typeface="Verdana Pro Semibold"/>
                <a:ea typeface="Calibri"/>
                <a:cs typeface="Calibri"/>
              </a:rPr>
              <a:t>My expectations regarding option shares in startup founding stage is in the range of x-x%</a:t>
            </a:r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1C8FE15A-CF65-720A-6F87-0F40B6D4AE5C}"/>
              </a:ext>
            </a:extLst>
          </p:cNvPr>
          <p:cNvSpPr txBox="1">
            <a:spLocks/>
          </p:cNvSpPr>
          <p:nvPr/>
        </p:nvSpPr>
        <p:spPr>
          <a:xfrm>
            <a:off x="300636" y="1113259"/>
            <a:ext cx="11189088" cy="823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 typeface="Courier New" panose="02070309020205020404" pitchFamily="49" charset="0"/>
              <a:buNone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>
                <a:latin typeface="Verdana Pro"/>
                <a:ea typeface="Calibri"/>
                <a:cs typeface="Calibri"/>
              </a:rPr>
              <a:t>(</a:t>
            </a:r>
            <a:r>
              <a:rPr lang="en-US" sz="1400" b="0" err="1">
                <a:latin typeface="Verdana Pro"/>
                <a:ea typeface="Calibri"/>
                <a:cs typeface="Calibri"/>
              </a:rPr>
              <a:t>TalTech</a:t>
            </a:r>
            <a:r>
              <a:rPr lang="en-US" sz="1400" b="0">
                <a:latin typeface="Verdana Pro"/>
                <a:ea typeface="Calibri"/>
                <a:cs typeface="Calibri"/>
              </a:rPr>
              <a:t> will give options shares for the new co-founder, what is that you are willing to invest in terms of money, time and competencies and what are your expectations regarding option shares)</a:t>
            </a:r>
            <a:endParaRPr lang="et-EE">
              <a:latin typeface="Verdana Pro"/>
            </a:endParaRPr>
          </a:p>
        </p:txBody>
      </p:sp>
    </p:spTree>
    <p:extLst>
      <p:ext uri="{BB962C8B-B14F-4D97-AF65-F5344CB8AC3E}">
        <p14:creationId xmlns:p14="http://schemas.microsoft.com/office/powerpoint/2010/main" val="3828989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02DF-6727-7853-B86B-9F62B185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D476FAF-1C6C-5662-630D-BDDCB0D2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>
                <a:latin typeface="Verdana Pro Black"/>
              </a:rPr>
              <a:t>Opportunity and conditions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1E8BF9FC-97B3-277D-6CDB-523377FE5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00967"/>
            <a:ext cx="10086759" cy="425437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t-EE" sz="1600" dirty="0" err="1">
                <a:latin typeface="Verdana Pro Semibold"/>
                <a:ea typeface="Calibri"/>
                <a:cs typeface="Calibri"/>
              </a:rPr>
              <a:t>TalTech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annual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budget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for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RD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activites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is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50M euros.</a:t>
            </a:r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sz="1600" dirty="0">
                <a:latin typeface="Verdana Pro Semibold"/>
                <a:ea typeface="Calibri"/>
                <a:cs typeface="Calibri"/>
              </a:rPr>
              <a:t>In order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to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take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research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to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market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need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multifaceted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great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teams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and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therefore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are looking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for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a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CEOs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for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science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based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tech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startups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. </a:t>
            </a:r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sz="1600" b="0" dirty="0" err="1">
                <a:latin typeface="Verdana Pro Semibold"/>
                <a:ea typeface="Calibri"/>
                <a:cs typeface="Calibri"/>
              </a:rPr>
              <a:t>What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you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get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: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equity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in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company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which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is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based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on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years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of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research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.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Cap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Table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will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be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decided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together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with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research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partners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.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TalTech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will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get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equity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in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founding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stage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in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range of 5-10%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for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exchange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of IP.</a:t>
            </a:r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sz="1600" dirty="0" err="1">
                <a:latin typeface="Verdana Pro Semibold"/>
                <a:ea typeface="Calibri"/>
                <a:cs typeface="Calibri"/>
              </a:rPr>
              <a:t>What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expect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from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cofounder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: </a:t>
            </a:r>
          </a:p>
          <a:p>
            <a:pPr marL="0" indent="0">
              <a:buNone/>
            </a:pPr>
            <a:r>
              <a:rPr lang="et-EE" sz="1600" dirty="0">
                <a:latin typeface="Verdana Pro Semibold"/>
                <a:ea typeface="Calibri"/>
                <a:cs typeface="Calibri"/>
              </a:rPr>
              <a:t> -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describe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best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possible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product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market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fit</a:t>
            </a: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sz="1600" dirty="0">
                <a:latin typeface="Verdana Pro Semibold"/>
                <a:ea typeface="Calibri"/>
                <a:cs typeface="Calibri"/>
              </a:rPr>
              <a:t> - personal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contribution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(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time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and/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or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money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)</a:t>
            </a:r>
            <a:endParaRPr lang="et-EE" dirty="0"/>
          </a:p>
          <a:p>
            <a:pPr marL="0" indent="0">
              <a:buNone/>
            </a:pPr>
            <a:r>
              <a:rPr lang="et-EE" sz="1600" dirty="0">
                <a:latin typeface="Verdana Pro Semibold"/>
                <a:ea typeface="Calibri"/>
                <a:cs typeface="Calibri"/>
              </a:rPr>
              <a:t> -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capability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to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attract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 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funding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(personal and/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or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investors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/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grants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)</a:t>
            </a:r>
            <a:endParaRPr lang="et-EE" dirty="0"/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In order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to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apply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for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cofounder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position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,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finish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slides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(feel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free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to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add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/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modify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slides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) and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return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them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to</a:t>
            </a:r>
            <a:r>
              <a:rPr lang="et-EE" sz="1600" dirty="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  <a:r>
              <a:rPr lang="et-EE" sz="1600" u="sng" dirty="0" err="1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mirjam.kert@taltech.ee</a:t>
            </a:r>
            <a:r>
              <a:rPr lang="et-EE" sz="1600">
                <a:solidFill>
                  <a:srgbClr val="FF0000"/>
                </a:solidFill>
                <a:latin typeface="Verdana Pro Semibold"/>
                <a:ea typeface="Calibri"/>
                <a:cs typeface="Calibri"/>
              </a:rPr>
              <a:t> </a:t>
            </a:r>
          </a:p>
          <a:p>
            <a:pPr marL="0" indent="0">
              <a:buNone/>
            </a:pPr>
            <a:r>
              <a:rPr lang="et-EE" sz="1600">
                <a:latin typeface="Verdana Pro Semibold"/>
                <a:ea typeface="Calibri"/>
                <a:cs typeface="Calibri"/>
              </a:rPr>
              <a:t>In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case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current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team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members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see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you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fit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to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be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the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potential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CEO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will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arrange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a meeting and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discuss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potential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co-founding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dirty="0" err="1">
                <a:latin typeface="Verdana Pro Semibold"/>
                <a:ea typeface="Calibri"/>
                <a:cs typeface="Calibri"/>
              </a:rPr>
              <a:t>possibility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r>
              <a:rPr lang="et-EE" sz="1600" dirty="0" err="1">
                <a:latin typeface="Verdana Pro Semibold"/>
                <a:ea typeface="Calibri"/>
                <a:cs typeface="Calibri"/>
              </a:rPr>
              <a:t>Questions</a:t>
            </a:r>
            <a:r>
              <a:rPr lang="et-EE" sz="1600" dirty="0">
                <a:latin typeface="Verdana Pro Semibold"/>
                <a:ea typeface="Calibri"/>
                <a:cs typeface="Calibri"/>
              </a:rPr>
              <a:t>: </a:t>
            </a:r>
            <a:r>
              <a:rPr lang="et-EE" sz="1600" u="sng" dirty="0" err="1">
                <a:latin typeface="Verdana Pro Semibold"/>
                <a:ea typeface="Calibri"/>
                <a:cs typeface="Calibri"/>
              </a:rPr>
              <a:t>mirjam.kert@taltech.ee</a:t>
            </a:r>
            <a:endParaRPr lang="et-EE" sz="1600" u="sng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endParaRPr lang="et-EE" sz="1600" dirty="0">
              <a:latin typeface="Verdana Pro Semibol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37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73334DD-1760-1E80-B310-A015CF9B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>
                <a:latin typeface="Verdana Pro Black"/>
              </a:rPr>
              <a:t>PROBLEM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80AFAFEE-32FB-502C-F8CF-D8391886B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00967"/>
            <a:ext cx="10086759" cy="42543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sz="1600" err="1">
                <a:latin typeface="Verdana Pro Semibold"/>
                <a:ea typeface="Calibri"/>
                <a:cs typeface="Calibri"/>
              </a:rPr>
              <a:t>There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is</a:t>
            </a:r>
            <a:r>
              <a:rPr lang="et-EE" sz="1600">
                <a:latin typeface="Verdana Pro Semibold"/>
                <a:ea typeface="Calibri"/>
                <a:cs typeface="Calibri"/>
              </a:rPr>
              <a:t> no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software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available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for</a:t>
            </a:r>
            <a:r>
              <a:rPr lang="et-EE" sz="1600">
                <a:latin typeface="Verdana Pro Semibold"/>
                <a:ea typeface="Calibri"/>
                <a:cs typeface="Calibri"/>
              </a:rPr>
              <a:t> 100+K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biolabs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for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efficient</a:t>
            </a:r>
            <a:r>
              <a:rPr lang="et-EE" sz="1600">
                <a:latin typeface="Verdana Pro Semibold"/>
                <a:ea typeface="Calibri"/>
                <a:cs typeface="Calibri"/>
              </a:rPr>
              <a:t>,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metadata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based</a:t>
            </a:r>
            <a:r>
              <a:rPr lang="et-EE" sz="1600">
                <a:latin typeface="Verdana Pro Semibold"/>
                <a:ea typeface="Calibri"/>
                <a:cs typeface="Calibri"/>
              </a:rPr>
              <a:t> and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backtraceable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lab</a:t>
            </a:r>
            <a:r>
              <a:rPr lang="et-EE" sz="1600">
                <a:latin typeface="Verdana Pro Semibold"/>
                <a:ea typeface="Calibri"/>
                <a:cs typeface="Calibri"/>
              </a:rPr>
              <a:t> work involving Western Blot and similar analysis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t-EE" sz="1200" b="1" err="1">
                <a:latin typeface="Verdana Pro Semibold"/>
                <a:ea typeface="Calibri"/>
                <a:cs typeface="Calibri"/>
              </a:rPr>
              <a:t>Lack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of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efficiency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is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lost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time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and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cost</a:t>
            </a:r>
            <a:endParaRPr lang="et-EE" sz="1200" b="1">
              <a:latin typeface="Verdana Pro Semibold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t-EE" sz="1200" b="1" err="1">
                <a:latin typeface="Verdana Pro Semibold"/>
                <a:ea typeface="Calibri"/>
                <a:cs typeface="Calibri"/>
              </a:rPr>
              <a:t>Metadata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and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backtracing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reduces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labs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credibility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and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scientific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</a:t>
            </a:r>
            <a:r>
              <a:rPr lang="et-EE" sz="1200" b="1" err="1">
                <a:latin typeface="Verdana Pro Semibold"/>
                <a:ea typeface="Calibri"/>
                <a:cs typeface="Calibri"/>
              </a:rPr>
              <a:t>output</a:t>
            </a:r>
            <a:endParaRPr lang="et-EE" sz="1200" b="1">
              <a:latin typeface="Verdana Pro Semibold"/>
              <a:ea typeface="Calibri"/>
              <a:cs typeface="Calibri"/>
            </a:endParaRPr>
          </a:p>
          <a:p>
            <a:endParaRPr lang="et-EE" sz="1600">
              <a:latin typeface="Verdana Pro Semibold"/>
              <a:ea typeface="Calibri"/>
              <a:cs typeface="Calibri"/>
            </a:endParaRPr>
          </a:p>
          <a:p>
            <a:r>
              <a:rPr lang="et-EE" sz="1600" err="1">
                <a:latin typeface="Verdana Pro Semibold"/>
                <a:ea typeface="Calibri"/>
                <a:cs typeface="Calibri"/>
              </a:rPr>
              <a:t>There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is</a:t>
            </a:r>
            <a:r>
              <a:rPr lang="et-EE" sz="1600">
                <a:latin typeface="Verdana Pro Semibold"/>
                <a:ea typeface="Calibri"/>
                <a:cs typeface="Calibri"/>
              </a:rPr>
              <a:t> no user friendly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software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for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biologists</a:t>
            </a:r>
            <a:endParaRPr lang="et-EE" sz="1600">
              <a:latin typeface="Verdana Pro Semibold"/>
              <a:ea typeface="Calibri"/>
              <a:cs typeface="Calibri"/>
            </a:endParaRPr>
          </a:p>
          <a:p>
            <a:r>
              <a:rPr lang="et-EE" sz="1600" err="1">
                <a:latin typeface="Verdana Pro Semibold"/>
                <a:ea typeface="Calibri"/>
                <a:cs typeface="Calibri"/>
              </a:rPr>
              <a:t>There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is</a:t>
            </a:r>
            <a:r>
              <a:rPr lang="et-EE" sz="1600">
                <a:latin typeface="Verdana Pro Semibold"/>
                <a:ea typeface="Calibri"/>
                <a:cs typeface="Calibri"/>
              </a:rPr>
              <a:t> no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hosted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service</a:t>
            </a:r>
            <a:r>
              <a:rPr lang="et-EE" sz="160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for</a:t>
            </a:r>
            <a:r>
              <a:rPr lang="et-EE" sz="1600">
                <a:latin typeface="Verdana Pro Semibold"/>
                <a:ea typeface="Calibri"/>
                <a:cs typeface="Calibri"/>
              </a:rPr>
              <a:t> biology </a:t>
            </a:r>
            <a:r>
              <a:rPr lang="et-EE" sz="1600" err="1">
                <a:latin typeface="Verdana Pro Semibold"/>
                <a:ea typeface="Calibri"/>
                <a:cs typeface="Calibri"/>
              </a:rPr>
              <a:t>labs</a:t>
            </a:r>
            <a:endParaRPr lang="et-EE" sz="1600">
              <a:latin typeface="Verdana Pro Semibold"/>
              <a:ea typeface="Calibri"/>
              <a:cs typeface="Calibri"/>
            </a:endParaRPr>
          </a:p>
          <a:p>
            <a:endParaRPr lang="en-US" sz="2000" b="0">
              <a:solidFill>
                <a:srgbClr val="000000"/>
              </a:solidFill>
              <a:latin typeface="Proxima Nova Rg"/>
              <a:ea typeface="Calibri"/>
              <a:cs typeface="Calibri"/>
            </a:endParaRPr>
          </a:p>
          <a:p>
            <a:r>
              <a:rPr lang="en-US" sz="1600" err="1">
                <a:latin typeface="Verdana Pro Semibold"/>
                <a:ea typeface="Calibri"/>
                <a:cs typeface="Calibri"/>
              </a:rPr>
              <a:t>Open-source</a:t>
            </a:r>
            <a:r>
              <a:rPr lang="en-US" sz="1600">
                <a:latin typeface="Verdana Pro Semibold"/>
                <a:ea typeface="Calibri"/>
                <a:cs typeface="Calibri"/>
              </a:rPr>
              <a:t>/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free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landscape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offers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basic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tools</a:t>
            </a:r>
            <a:r>
              <a:rPr lang="en-US" sz="1600">
                <a:latin typeface="Verdana Pro Semibold"/>
                <a:ea typeface="Calibri"/>
                <a:cs typeface="Calibri"/>
              </a:rPr>
              <a:t> (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ImageJ</a:t>
            </a:r>
            <a:r>
              <a:rPr lang="en-US" sz="1600">
                <a:latin typeface="Verdana Pro Semibold"/>
                <a:ea typeface="Calibri"/>
                <a:cs typeface="Calibri"/>
              </a:rPr>
              <a:t>,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GelAnalyzer,LabImage</a:t>
            </a:r>
            <a:r>
              <a:rPr lang="en-US" sz="1600">
                <a:latin typeface="Verdana Pro Semibold"/>
                <a:ea typeface="Calibri"/>
                <a:cs typeface="Calibri"/>
              </a:rPr>
              <a:t>), whereas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commercial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vendors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offer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more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polished</a:t>
            </a:r>
            <a:r>
              <a:rPr lang="en-US" sz="1600">
                <a:latin typeface="Verdana Pro Semibold"/>
                <a:ea typeface="Calibri"/>
                <a:cs typeface="Calibri"/>
              </a:rPr>
              <a:t>,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often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hardware-tied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solutions</a:t>
            </a:r>
            <a:r>
              <a:rPr lang="en-US" sz="1600">
                <a:latin typeface="Verdana Pro Semibold"/>
                <a:ea typeface="Calibri"/>
                <a:cs typeface="Calibri"/>
              </a:rPr>
              <a:t>.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Most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free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tools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lack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integrated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metadata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management</a:t>
            </a:r>
            <a:r>
              <a:rPr lang="en-US" sz="1600">
                <a:latin typeface="Verdana Pro Semibold"/>
                <a:ea typeface="Calibri"/>
                <a:cs typeface="Calibri"/>
              </a:rPr>
              <a:t>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or</a:t>
            </a:r>
            <a:r>
              <a:rPr lang="en-US" sz="1600">
                <a:latin typeface="Verdana Pro Semibold"/>
                <a:ea typeface="Calibri"/>
                <a:cs typeface="Calibri"/>
              </a:rPr>
              <a:t> audit </a:t>
            </a:r>
            <a:r>
              <a:rPr lang="en-US" sz="1600" err="1">
                <a:latin typeface="Verdana Pro Semibold"/>
                <a:ea typeface="Calibri"/>
                <a:cs typeface="Calibri"/>
              </a:rPr>
              <a:t>trails</a:t>
            </a:r>
            <a:r>
              <a:rPr lang="en-US" sz="1600">
                <a:latin typeface="Verdana Pro Semibold"/>
                <a:ea typeface="Calibri"/>
                <a:cs typeface="Calibri"/>
              </a:rPr>
              <a:t>. </a:t>
            </a:r>
            <a:endParaRPr lang="et-EE" sz="1600">
              <a:latin typeface="Verdana Pro Semibol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586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4EE64-2C9F-7D18-33B0-749888522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ealkiri 1">
            <a:extLst>
              <a:ext uri="{FF2B5EF4-FFF2-40B4-BE49-F238E27FC236}">
                <a16:creationId xmlns:a16="http://schemas.microsoft.com/office/drawing/2014/main" id="{C4B580CE-43EF-3F70-149B-44BBDBED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06" y="206584"/>
            <a:ext cx="7976016" cy="1325563"/>
          </a:xfrm>
        </p:spPr>
        <p:txBody>
          <a:bodyPr/>
          <a:lstStyle/>
          <a:p>
            <a:r>
              <a:rPr lang="et-EE" dirty="0">
                <a:latin typeface="Verdana Pro Black"/>
              </a:rPr>
              <a:t>SOLUTION</a:t>
            </a:r>
          </a:p>
        </p:txBody>
      </p:sp>
      <p:sp>
        <p:nvSpPr>
          <p:cNvPr id="25" name="Sisu kohatäide 3">
            <a:extLst>
              <a:ext uri="{FF2B5EF4-FFF2-40B4-BE49-F238E27FC236}">
                <a16:creationId xmlns:a16="http://schemas.microsoft.com/office/drawing/2014/main" id="{AC9C5CF5-AB37-2E78-DC01-A670BC5FAAF8}"/>
              </a:ext>
            </a:extLst>
          </p:cNvPr>
          <p:cNvSpPr txBox="1">
            <a:spLocks/>
          </p:cNvSpPr>
          <p:nvPr/>
        </p:nvSpPr>
        <p:spPr>
          <a:xfrm>
            <a:off x="786334" y="1836529"/>
            <a:ext cx="9979054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 b="0" dirty="0" err="1">
                <a:latin typeface="Verdana Pro Semibold"/>
                <a:ea typeface="Calibri"/>
                <a:cs typeface="Calibri"/>
              </a:rPr>
              <a:t>User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friendly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time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and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cost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saving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metadata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based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backtraceable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software</a:t>
            </a:r>
            <a:endParaRPr lang="et-EE" sz="1600" b="0" dirty="0">
              <a:latin typeface="Verdana Pro Semibold"/>
              <a:ea typeface="Calibri"/>
              <a:cs typeface="Calibri"/>
            </a:endParaRPr>
          </a:p>
          <a:p>
            <a:r>
              <a:rPr lang="et-EE" sz="1600" b="0" dirty="0">
                <a:latin typeface="Verdana Pro Semibold"/>
                <a:ea typeface="Calibri"/>
                <a:cs typeface="Calibri"/>
              </a:rPr>
              <a:t>IOCBIO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Gel’s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unique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aspect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is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its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central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database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(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PostgreSQL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)and image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repository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(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using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OMERO). </a:t>
            </a:r>
            <a:endParaRPr lang="et-EE" dirty="0"/>
          </a:p>
          <a:p>
            <a:r>
              <a:rPr lang="et-EE" sz="1600" b="0" dirty="0" err="1">
                <a:latin typeface="Verdana Pro Semibold"/>
                <a:ea typeface="Calibri"/>
                <a:cs typeface="Calibri"/>
              </a:rPr>
              <a:t>We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 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provide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labs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with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a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hosted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service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: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secure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servers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storing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raw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images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and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metadata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,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accessible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by all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researchers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.</a:t>
            </a:r>
            <a:endParaRPr lang="et-EE" dirty="0"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71B8F3F-EE3B-7283-33D2-2414C628E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55" y="3480681"/>
            <a:ext cx="5173702" cy="33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0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655A-1BA8-CB4B-D3B5-FD2B693B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305" y="0"/>
            <a:ext cx="10515600" cy="1325563"/>
          </a:xfrm>
        </p:spPr>
        <p:txBody>
          <a:bodyPr/>
          <a:lstStyle/>
          <a:p>
            <a:r>
              <a:rPr lang="en-US" dirty="0">
                <a:latin typeface="Verdana Pro Black"/>
              </a:rPr>
              <a:t>USECASE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93C30AC-FB0A-552E-5754-FD2A30B66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64" y="786297"/>
            <a:ext cx="12192000" cy="59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7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2F9B-8E78-F4B0-40C8-F24B53D37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alkiri 1">
            <a:extLst>
              <a:ext uri="{FF2B5EF4-FFF2-40B4-BE49-F238E27FC236}">
                <a16:creationId xmlns:a16="http://schemas.microsoft.com/office/drawing/2014/main" id="{9111613F-6AC9-E753-0785-9FB5FBAE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53" y="278471"/>
            <a:ext cx="8026336" cy="1325563"/>
          </a:xfrm>
        </p:spPr>
        <p:txBody>
          <a:bodyPr/>
          <a:lstStyle/>
          <a:p>
            <a:r>
              <a:rPr lang="et-EE">
                <a:latin typeface="Verdana Pro Black"/>
              </a:rPr>
              <a:t>MARKET OPPORTUNITY</a:t>
            </a:r>
            <a:endParaRPr lang="et-EE"/>
          </a:p>
        </p:txBody>
      </p:sp>
      <p:sp>
        <p:nvSpPr>
          <p:cNvPr id="19" name="Sisu kohatäide 3">
            <a:extLst>
              <a:ext uri="{FF2B5EF4-FFF2-40B4-BE49-F238E27FC236}">
                <a16:creationId xmlns:a16="http://schemas.microsoft.com/office/drawing/2014/main" id="{DB8FD183-E9FC-D30A-A7E3-4F6638AE401B}"/>
              </a:ext>
            </a:extLst>
          </p:cNvPr>
          <p:cNvSpPr txBox="1">
            <a:spLocks/>
          </p:cNvSpPr>
          <p:nvPr/>
        </p:nvSpPr>
        <p:spPr>
          <a:xfrm>
            <a:off x="653803" y="1364718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Verdana Pro Semibold"/>
                <a:cs typeface="Calibri"/>
              </a:rPr>
              <a:t>Commercial Software Competitors: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>
                <a:latin typeface="Verdana Pro Semibold"/>
                <a:cs typeface="Calibri"/>
              </a:rPr>
              <a:t>Many instrument manufacturers provide integrated or stand‑alone Western blot analysis software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1400" dirty="0">
                <a:latin typeface="Verdana Pro Semibold"/>
                <a:cs typeface="Calibri"/>
              </a:rPr>
              <a:t>(often free with their hardware), and a few independent companies sell specialized gel analysis packages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 err="1">
                <a:latin typeface="Verdana Pro Semibold"/>
                <a:cs typeface="Calibri"/>
              </a:rPr>
              <a:t>Thermo</a:t>
            </a:r>
            <a:r>
              <a:rPr lang="en-US" sz="1400" dirty="0">
                <a:latin typeface="Verdana Pro Semibold"/>
                <a:cs typeface="Calibri"/>
              </a:rPr>
              <a:t> Fisher (</a:t>
            </a:r>
            <a:r>
              <a:rPr lang="en-US" sz="1400" dirty="0" err="1">
                <a:latin typeface="Verdana Pro Semibold"/>
                <a:cs typeface="Calibri"/>
              </a:rPr>
              <a:t>iBright</a:t>
            </a:r>
            <a:r>
              <a:rPr lang="en-US" sz="1400" dirty="0">
                <a:latin typeface="Verdana Pro Semibold"/>
                <a:cs typeface="Calibri"/>
              </a:rPr>
              <a:t>)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>
                <a:latin typeface="Verdana Pro Semibold"/>
                <a:cs typeface="Calibri"/>
              </a:rPr>
              <a:t>Bio-Rad Laboratories</a:t>
            </a:r>
          </a:p>
          <a:p>
            <a:r>
              <a:rPr lang="en-US" sz="1400" b="0" dirty="0">
                <a:latin typeface="Verdana Pro Semibold"/>
                <a:cs typeface="Calibri"/>
              </a:rPr>
              <a:t>Open-Source Competitors: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>
                <a:latin typeface="Verdana Pro Semibold"/>
                <a:cs typeface="Calibri"/>
              </a:rPr>
              <a:t>ImageJ/Fiji (Gel Analyzer plugin) 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 err="1">
                <a:latin typeface="Verdana Pro Semibold"/>
                <a:cs typeface="Calibri"/>
              </a:rPr>
              <a:t>GelAnalyzer</a:t>
            </a:r>
            <a:r>
              <a:rPr lang="en-US" sz="1400" dirty="0">
                <a:latin typeface="Verdana Pro Semibold"/>
                <a:cs typeface="Calibri"/>
              </a:rPr>
              <a:t> 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 err="1">
                <a:latin typeface="Verdana Pro Semibold"/>
                <a:cs typeface="Calibri"/>
              </a:rPr>
              <a:t>LabImage</a:t>
            </a:r>
            <a:r>
              <a:rPr lang="en-US" sz="1400" dirty="0">
                <a:latin typeface="Verdana Pro Semibold"/>
                <a:cs typeface="Calibri"/>
              </a:rPr>
              <a:t> 1D (free edition)</a:t>
            </a:r>
          </a:p>
          <a:p>
            <a:pPr marL="228600" lvl="1">
              <a:spcBef>
                <a:spcPts val="1000"/>
              </a:spcBef>
            </a:pPr>
            <a:r>
              <a:rPr lang="en-US" sz="1400" dirty="0" err="1">
                <a:latin typeface="Verdana Pro Semibold"/>
                <a:cs typeface="Calibri"/>
              </a:rPr>
              <a:t>GelGenie</a:t>
            </a:r>
            <a:r>
              <a:rPr lang="en-US" sz="1400" dirty="0">
                <a:latin typeface="Verdana Pro Semibold"/>
                <a:cs typeface="Calibri"/>
              </a:rPr>
              <a:t> – prototype that can be used to train AI model </a:t>
            </a:r>
          </a:p>
          <a:p>
            <a:r>
              <a:rPr lang="en-US" sz="1400" b="0" dirty="0">
                <a:latin typeface="Verdana Pro Semibold"/>
                <a:cs typeface="Calibri"/>
              </a:rPr>
              <a:t>In summary, the open-source/free landscape offers basic tools (ImageJ, </a:t>
            </a:r>
            <a:r>
              <a:rPr lang="en-US" sz="1400" b="0" dirty="0" err="1">
                <a:latin typeface="Verdana Pro Semibold"/>
                <a:cs typeface="Calibri"/>
              </a:rPr>
              <a:t>GelAnalyzer,LabImage</a:t>
            </a:r>
            <a:r>
              <a:rPr lang="en-US" sz="1400" b="0" dirty="0">
                <a:latin typeface="Verdana Pro Semibold"/>
                <a:cs typeface="Calibri"/>
              </a:rPr>
              <a:t>) and our IOCBIO Gel, whereas commercial vendors offer more polished, often hardware-tied solutions. Most free tools lack integrated metadata management or audit trails.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15DC558-E486-8446-D2C2-6F0B2037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901" y="5603359"/>
            <a:ext cx="3567929" cy="1253011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58959A-97B8-2DCB-3EDB-88978DED5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362" y="5600270"/>
            <a:ext cx="3925330" cy="122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92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44650-84D4-9320-AEC1-360EDD93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1">
            <a:extLst>
              <a:ext uri="{FF2B5EF4-FFF2-40B4-BE49-F238E27FC236}">
                <a16:creationId xmlns:a16="http://schemas.microsoft.com/office/drawing/2014/main" id="{F9CBAFDE-8247-700E-3148-BBBB3184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08" y="278471"/>
            <a:ext cx="8026336" cy="1325563"/>
          </a:xfrm>
        </p:spPr>
        <p:txBody>
          <a:bodyPr/>
          <a:lstStyle/>
          <a:p>
            <a:r>
              <a:rPr lang="et-EE">
                <a:latin typeface="Verdana Pro Black"/>
              </a:rPr>
              <a:t>MARKET OPPORTUNITY</a:t>
            </a:r>
            <a:endParaRPr lang="et-EE"/>
          </a:p>
        </p:txBody>
      </p:sp>
      <p:sp>
        <p:nvSpPr>
          <p:cNvPr id="9" name="Sisu kohatäide 3">
            <a:extLst>
              <a:ext uri="{FF2B5EF4-FFF2-40B4-BE49-F238E27FC236}">
                <a16:creationId xmlns:a16="http://schemas.microsoft.com/office/drawing/2014/main" id="{FF3C5FD8-FCEF-6879-E648-B938094FDEA7}"/>
              </a:ext>
            </a:extLst>
          </p:cNvPr>
          <p:cNvSpPr txBox="1">
            <a:spLocks/>
          </p:cNvSpPr>
          <p:nvPr/>
        </p:nvSpPr>
        <p:spPr>
          <a:xfrm>
            <a:off x="379712" y="1944359"/>
            <a:ext cx="11275352" cy="3691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600" b="0" dirty="0" err="1">
                <a:latin typeface="Verdana Pro Semibold"/>
                <a:ea typeface="Calibri"/>
                <a:cs typeface="Calibri"/>
              </a:rPr>
              <a:t>Recent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reports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estimate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Western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blotting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market at ~US$2.0 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billion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in 2024 (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instruments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and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consumables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) and 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projecting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~US$3.6 </a:t>
            </a:r>
            <a:r>
              <a:rPr lang="et-EE" sz="1600" b="0" dirty="0" err="1">
                <a:latin typeface="Verdana Pro Semibold"/>
                <a:ea typeface="Calibri"/>
                <a:cs typeface="Calibri"/>
              </a:rPr>
              <a:t>billion</a:t>
            </a:r>
            <a:r>
              <a:rPr lang="et-EE" sz="1600" b="0" dirty="0">
                <a:latin typeface="Verdana Pro Semibold"/>
                <a:ea typeface="Calibri"/>
                <a:cs typeface="Calibri"/>
              </a:rPr>
              <a:t> by 2034</a:t>
            </a:r>
            <a:endParaRPr lang="et-EE" dirty="0"/>
          </a:p>
        </p:txBody>
      </p:sp>
      <p:pic>
        <p:nvPicPr>
          <p:cNvPr id="2" name="Picture 1" descr="A graph of a number of blue and green bars&#10;&#10;AI-generated content may be incorrect.">
            <a:extLst>
              <a:ext uri="{FF2B5EF4-FFF2-40B4-BE49-F238E27FC236}">
                <a16:creationId xmlns:a16="http://schemas.microsoft.com/office/drawing/2014/main" id="{5064E015-1834-24BB-C188-391B98B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36" y="3048000"/>
            <a:ext cx="67532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5A643-9889-7DC9-117E-31A141FC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FB665E2-7E8D-280C-365E-137EA99C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>
                <a:latin typeface="Verdana Pro Black"/>
              </a:rPr>
              <a:t>CURRENT STATE</a:t>
            </a:r>
            <a:endParaRPr lang="et-EE"/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A4E42B0C-6233-3390-461B-EC153E486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918043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dirty="0">
                <a:latin typeface="Verdana Pro Semibold"/>
                <a:ea typeface="Calibri"/>
                <a:cs typeface="Calibri"/>
              </a:rPr>
              <a:t>MVP </a:t>
            </a:r>
            <a:r>
              <a:rPr lang="et-EE" dirty="0" err="1">
                <a:latin typeface="Verdana Pro Semibold"/>
                <a:ea typeface="Calibri"/>
                <a:cs typeface="Calibri"/>
              </a:rPr>
              <a:t>ready</a:t>
            </a:r>
            <a:r>
              <a:rPr lang="et-EE" dirty="0">
                <a:latin typeface="Verdana Pro Semibold"/>
                <a:ea typeface="Calibri"/>
                <a:cs typeface="Calibri"/>
              </a:rPr>
              <a:t> and </a:t>
            </a:r>
            <a:r>
              <a:rPr lang="et-EE" dirty="0" err="1">
                <a:latin typeface="Verdana Pro Semibold"/>
                <a:ea typeface="Calibri"/>
                <a:cs typeface="Calibri"/>
              </a:rPr>
              <a:t>usable</a:t>
            </a:r>
            <a:endParaRPr lang="et-EE" dirty="0">
              <a:latin typeface="Verdana Pro Semibold"/>
              <a:ea typeface="Calibri"/>
              <a:cs typeface="Calibri"/>
            </a:endParaRPr>
          </a:p>
          <a:p>
            <a:endParaRPr lang="et-EE" dirty="0">
              <a:latin typeface="Verdana Pro Semibold"/>
              <a:ea typeface="Calibri"/>
              <a:cs typeface="Calibri"/>
            </a:endParaRPr>
          </a:p>
          <a:p>
            <a:r>
              <a:rPr lang="et-EE" dirty="0" err="1">
                <a:latin typeface="Verdana Pro Semibold"/>
                <a:ea typeface="Calibri"/>
                <a:cs typeface="Calibri"/>
              </a:rPr>
              <a:t>Future</a:t>
            </a:r>
            <a:r>
              <a:rPr lang="et-EE" dirty="0">
                <a:latin typeface="Verdana Pro Semibold"/>
                <a:ea typeface="Calibri"/>
                <a:cs typeface="Calibri"/>
              </a:rPr>
              <a:t> </a:t>
            </a:r>
            <a:r>
              <a:rPr lang="et-EE" dirty="0" err="1">
                <a:latin typeface="Verdana Pro Semibold"/>
                <a:ea typeface="Calibri"/>
                <a:cs typeface="Calibri"/>
              </a:rPr>
              <a:t>developmens</a:t>
            </a:r>
            <a:r>
              <a:rPr lang="et-EE" dirty="0">
                <a:latin typeface="Verdana Pro Semibold"/>
                <a:ea typeface="Calibri"/>
                <a:cs typeface="Calibri"/>
              </a:rPr>
              <a:t> </a:t>
            </a:r>
            <a:r>
              <a:rPr lang="et-EE" dirty="0" err="1">
                <a:latin typeface="Verdana Pro Semibold"/>
                <a:ea typeface="Calibri"/>
                <a:cs typeface="Calibri"/>
              </a:rPr>
              <a:t>needed</a:t>
            </a:r>
            <a:r>
              <a:rPr lang="et-EE" dirty="0">
                <a:latin typeface="Verdana Pro Semibold"/>
                <a:ea typeface="Calibri"/>
                <a:cs typeface="Calibri"/>
              </a:rPr>
              <a:t>:</a:t>
            </a:r>
            <a:endParaRPr lang="en-US" dirty="0">
              <a:latin typeface="Proxima Nova Rg"/>
              <a:ea typeface="Calibri"/>
              <a:cs typeface="Calibri"/>
            </a:endParaRPr>
          </a:p>
          <a:p>
            <a:r>
              <a:rPr lang="et-EE" b="0" dirty="0" err="1"/>
              <a:t>Central</a:t>
            </a:r>
            <a:r>
              <a:rPr lang="et-EE" b="0" dirty="0"/>
              <a:t> </a:t>
            </a:r>
            <a:r>
              <a:rPr lang="et-EE" b="0" dirty="0" err="1"/>
              <a:t>service</a:t>
            </a:r>
            <a:r>
              <a:rPr lang="et-EE" b="0" dirty="0"/>
              <a:t> </a:t>
            </a:r>
            <a:endParaRPr lang="en-US" dirty="0">
              <a:latin typeface="Proxima Nova Rg"/>
            </a:endParaRPr>
          </a:p>
          <a:p>
            <a:r>
              <a:rPr lang="et-EE" b="0" dirty="0"/>
              <a:t>AI </a:t>
            </a:r>
            <a:r>
              <a:rPr lang="et-EE" b="0" dirty="0" err="1"/>
              <a:t>lane</a:t>
            </a:r>
            <a:r>
              <a:rPr lang="et-EE" b="0" dirty="0"/>
              <a:t> </a:t>
            </a:r>
            <a:r>
              <a:rPr lang="et-EE" b="0" dirty="0" err="1"/>
              <a:t>detection</a:t>
            </a:r>
            <a:r>
              <a:rPr lang="et-EE" b="0" dirty="0"/>
              <a:t> (</a:t>
            </a:r>
            <a:r>
              <a:rPr lang="et-EE" b="0" dirty="0" err="1"/>
              <a:t>work</a:t>
            </a:r>
            <a:r>
              <a:rPr lang="et-EE" b="0" dirty="0"/>
              <a:t> in progress)</a:t>
            </a:r>
            <a:endParaRPr lang="en-US" dirty="0">
              <a:latin typeface="Proxima Nova Rg"/>
            </a:endParaRPr>
          </a:p>
          <a:p>
            <a:r>
              <a:rPr lang="et-EE" b="0" dirty="0"/>
              <a:t>Industry </a:t>
            </a:r>
            <a:r>
              <a:rPr lang="et-EE" b="0" dirty="0" err="1"/>
              <a:t>standards</a:t>
            </a:r>
            <a:r>
              <a:rPr lang="et-EE" b="0" dirty="0"/>
              <a:t> </a:t>
            </a:r>
            <a:endParaRPr lang="en-US" dirty="0">
              <a:latin typeface="Proxima Nova Rg"/>
            </a:endParaRPr>
          </a:p>
          <a:p>
            <a:r>
              <a:rPr lang="et-EE" b="0" dirty="0" err="1"/>
              <a:t>Data</a:t>
            </a:r>
            <a:r>
              <a:rPr lang="et-EE" b="0" dirty="0"/>
              <a:t> </a:t>
            </a:r>
            <a:r>
              <a:rPr lang="et-EE" b="0" dirty="0" err="1"/>
              <a:t>analysis</a:t>
            </a:r>
            <a:r>
              <a:rPr lang="et-EE" b="0" dirty="0"/>
              <a:t>: </a:t>
            </a:r>
            <a:r>
              <a:rPr lang="et-EE" b="0" dirty="0" err="1"/>
              <a:t>statistics</a:t>
            </a:r>
            <a:r>
              <a:rPr lang="et-EE" b="0" dirty="0"/>
              <a:t> and </a:t>
            </a:r>
            <a:r>
              <a:rPr lang="et-EE" b="0" dirty="0" err="1"/>
              <a:t>graphs</a:t>
            </a:r>
            <a:endParaRPr lang="et-EE" b="0" dirty="0">
              <a:latin typeface="Proxima Nova Rg"/>
            </a:endParaRPr>
          </a:p>
        </p:txBody>
      </p:sp>
    </p:spTree>
    <p:extLst>
      <p:ext uri="{BB962C8B-B14F-4D97-AF65-F5344CB8AC3E}">
        <p14:creationId xmlns:p14="http://schemas.microsoft.com/office/powerpoint/2010/main" val="1494243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057BD-1B94-5493-FC4F-40C39D899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77304EE-62BB-D69C-9E12-51CAB7E5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>
                <a:latin typeface="Verdana Pro Black"/>
              </a:rPr>
              <a:t>Team 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982022FA-55F6-0957-041F-EEEA17FAF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666" y="1794100"/>
            <a:ext cx="5584455" cy="4175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sz="1600">
                <a:latin typeface="Verdana Pro Semibold"/>
                <a:ea typeface="Calibri"/>
                <a:cs typeface="Calibri"/>
              </a:rPr>
              <a:t>Current Team</a:t>
            </a:r>
          </a:p>
          <a:p>
            <a:endParaRPr lang="et-EE" sz="1600">
              <a:latin typeface="Verdana Pro Semibold"/>
              <a:ea typeface="Calibri"/>
              <a:cs typeface="Calibri"/>
            </a:endParaRPr>
          </a:p>
          <a:p>
            <a:r>
              <a:rPr lang="et-EE" sz="1600">
                <a:latin typeface="Verdana Pro Semibold"/>
                <a:ea typeface="Calibri"/>
                <a:cs typeface="Calibri"/>
              </a:rPr>
              <a:t>Top research talent from Systems Biology Lab</a:t>
            </a:r>
            <a:endParaRPr lang="et-EE"/>
          </a:p>
          <a:p>
            <a:endParaRPr lang="et-EE" sz="1600" b="1">
              <a:latin typeface="Verdana Pro Semibold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t-EE" sz="1200" b="1">
                <a:latin typeface="Verdana Pro Semibold"/>
                <a:ea typeface="Calibri"/>
                <a:cs typeface="Calibri"/>
              </a:rPr>
              <a:t>Professor Marko Vendelin - </a:t>
            </a:r>
          </a:p>
          <a:p>
            <a:pPr marL="457200" lvl="1" indent="0">
              <a:buNone/>
            </a:pPr>
            <a:r>
              <a:rPr lang="et-EE" sz="1200">
                <a:latin typeface="Proxima Nova Rg"/>
                <a:ea typeface="Calibri"/>
                <a:cs typeface="Calibri"/>
              </a:rPr>
              <a:t> https://www.etis.ee/CV/Marko_Vendelin/eng/</a:t>
            </a:r>
            <a:endParaRPr lang="et-EE" sz="1200" b="1">
              <a:latin typeface="Verdana Pro Semibold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t-EE" sz="1200" b="1">
              <a:latin typeface="Verdana Pro Semibold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t-EE" sz="1200" b="1">
              <a:latin typeface="Verdana Pro Semibold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t-EE" sz="1200" b="1">
                <a:latin typeface="Verdana Pro Semibold"/>
                <a:ea typeface="Calibri"/>
                <a:cs typeface="Calibri"/>
              </a:rPr>
              <a:t>Assistant Professor Martin Laasmaa - </a:t>
            </a:r>
          </a:p>
          <a:p>
            <a:pPr marL="457200" lvl="1" indent="0">
              <a:buNone/>
            </a:pPr>
            <a:r>
              <a:rPr lang="et-EE" sz="1200">
                <a:latin typeface="Proxima Nova Rg"/>
                <a:ea typeface="Calibri"/>
                <a:cs typeface="Calibri"/>
                <a:hlinkClick r:id="" action="ppaction://noaction"/>
              </a:rPr>
              <a:t>https://www.linkedin.com/in/martin-laasmaa-68a883150/</a:t>
            </a:r>
            <a:endParaRPr lang="et-EE" sz="1200" b="1">
              <a:latin typeface="Verdana Pro Semibold"/>
              <a:ea typeface="Calibri"/>
              <a:cs typeface="Calibri"/>
              <a:hlinkClick r:id="" action="ppaction://noaction"/>
            </a:endParaRPr>
          </a:p>
          <a:p>
            <a:pPr marL="457200" lvl="1" indent="0">
              <a:buNone/>
            </a:pPr>
            <a:r>
              <a:rPr lang="et-EE" sz="1200">
                <a:latin typeface="Proxima Nova Rg"/>
                <a:ea typeface="Calibri"/>
                <a:cs typeface="Calibri"/>
                <a:hlinkClick r:id="rId2"/>
              </a:rPr>
              <a:t>https://www.etis.ee/CV/Martin_Laasmaa/eng/</a:t>
            </a:r>
            <a:endParaRPr lang="et-EE"/>
          </a:p>
          <a:p>
            <a:pPr marL="457200" lvl="1" indent="0">
              <a:buNone/>
            </a:pPr>
            <a:endParaRPr lang="et-EE" sz="1200">
              <a:latin typeface="Proxima Nova Rg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t-EE" sz="1200" b="1">
              <a:latin typeface="Verdana Pro Semibold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t-EE" sz="1200" b="1">
                <a:latin typeface="Verdana Pro Semibold"/>
                <a:ea typeface="Calibri"/>
                <a:cs typeface="Calibri"/>
              </a:rPr>
              <a:t>Years of extensive lab work optimization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t-EE" sz="1200" b="1">
                <a:latin typeface="Verdana Pro Semibold"/>
                <a:ea typeface="Calibri"/>
                <a:cs typeface="Calibri"/>
              </a:rPr>
              <a:t>Top research in the field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t-EE" sz="1200" b="1" err="1">
                <a:latin typeface="Verdana Pro Semibold"/>
                <a:ea typeface="Calibri"/>
                <a:cs typeface="Calibri"/>
              </a:rPr>
              <a:t>Softwared</a:t>
            </a:r>
            <a:r>
              <a:rPr lang="et-EE" sz="1200" b="1">
                <a:latin typeface="Verdana Pro Semibold"/>
                <a:ea typeface="Calibri"/>
                <a:cs typeface="Calibri"/>
              </a:rPr>
              <a:t> development </a:t>
            </a:r>
          </a:p>
        </p:txBody>
      </p:sp>
      <p:pic>
        <p:nvPicPr>
          <p:cNvPr id="5" name="Picture 4" descr="Profile photo of Martin Laasmaa">
            <a:extLst>
              <a:ext uri="{FF2B5EF4-FFF2-40B4-BE49-F238E27FC236}">
                <a16:creationId xmlns:a16="http://schemas.microsoft.com/office/drawing/2014/main" id="{85920B4D-DCDE-DD09-F049-F0C659CA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700" y="4005436"/>
            <a:ext cx="896745" cy="873513"/>
          </a:xfrm>
          <a:prstGeom prst="rect">
            <a:avLst/>
          </a:prstGeom>
        </p:spPr>
      </p:pic>
      <p:pic>
        <p:nvPicPr>
          <p:cNvPr id="6" name="Picture 5" descr="https://haldus.taltech.ee/sites/default/files/news-image/Vendelin%201.PNG">
            <a:extLst>
              <a:ext uri="{FF2B5EF4-FFF2-40B4-BE49-F238E27FC236}">
                <a16:creationId xmlns:a16="http://schemas.microsoft.com/office/drawing/2014/main" id="{FB970B8E-DA64-6254-0B26-6F474AA9D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892" y="3072390"/>
            <a:ext cx="926480" cy="807018"/>
          </a:xfrm>
          <a:prstGeom prst="rect">
            <a:avLst/>
          </a:prstGeom>
        </p:spPr>
      </p:pic>
      <p:sp>
        <p:nvSpPr>
          <p:cNvPr id="8" name="Sisu kohatäide 3">
            <a:extLst>
              <a:ext uri="{FF2B5EF4-FFF2-40B4-BE49-F238E27FC236}">
                <a16:creationId xmlns:a16="http://schemas.microsoft.com/office/drawing/2014/main" id="{9DFE5BEB-48A8-0F02-06A2-BE656C1775DB}"/>
              </a:ext>
            </a:extLst>
          </p:cNvPr>
          <p:cNvSpPr txBox="1">
            <a:spLocks/>
          </p:cNvSpPr>
          <p:nvPr/>
        </p:nvSpPr>
        <p:spPr>
          <a:xfrm>
            <a:off x="6237907" y="1793171"/>
            <a:ext cx="5584455" cy="41753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42A5F"/>
                </a:solidFill>
                <a:latin typeface="Proxima Nova Rg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600">
                <a:latin typeface="Verdana Pro Semibold"/>
                <a:ea typeface="Calibri"/>
                <a:cs typeface="Calibri"/>
              </a:rPr>
              <a:t>Future Potential Team competencies and background</a:t>
            </a:r>
          </a:p>
          <a:p>
            <a:pPr marL="0" indent="0">
              <a:buNone/>
            </a:pPr>
            <a:endParaRPr lang="et-EE" sz="160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sz="1600">
                <a:latin typeface="Verdana Pro Semibold"/>
                <a:ea typeface="Calibri"/>
                <a:cs typeface="Calibri"/>
              </a:rPr>
              <a:t>In additon to current team:</a:t>
            </a:r>
            <a:endParaRPr lang="et-EE" sz="1600" b="1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endParaRPr lang="et-EE" sz="1600">
              <a:latin typeface="Verdana Pro Semibold"/>
              <a:ea typeface="Calibri"/>
              <a:cs typeface="Calibri"/>
            </a:endParaRPr>
          </a:p>
          <a:p>
            <a:pPr marL="971550" lvl="1" indent="-285750">
              <a:buFont typeface="Courier New,monospace" panose="020B0604020202020204" pitchFamily="34" charset="0"/>
              <a:buChar char="o"/>
            </a:pPr>
            <a:r>
              <a:rPr lang="et-EE" sz="1200">
                <a:latin typeface="Verdana Pro Semibold"/>
                <a:ea typeface="Calibri"/>
                <a:cs typeface="Calibri"/>
              </a:rPr>
              <a:t>Business development and sales in biotech</a:t>
            </a:r>
            <a:endParaRPr lang="en-US" sz="1200">
              <a:solidFill>
                <a:srgbClr val="000000"/>
              </a:solidFill>
              <a:latin typeface="Verdana Pro Semibold"/>
              <a:ea typeface="Calibri"/>
              <a:cs typeface="Calibri"/>
            </a:endParaRPr>
          </a:p>
          <a:p>
            <a:pPr marL="971550" lvl="1" indent="-285750">
              <a:buFont typeface="Courier New,monospace" panose="020B0604020202020204" pitchFamily="34" charset="0"/>
              <a:buChar char="o"/>
            </a:pPr>
            <a:r>
              <a:rPr lang="et-EE" sz="1200">
                <a:latin typeface="Verdana Pro Semibold"/>
                <a:ea typeface="Calibri"/>
                <a:cs typeface="Calibri"/>
              </a:rPr>
              <a:t>Strong contacts base with biolabs</a:t>
            </a:r>
          </a:p>
          <a:p>
            <a:pPr marL="971550" lvl="1" indent="-285750">
              <a:buFont typeface="Courier New,monospace" panose="020B0604020202020204" pitchFamily="34" charset="0"/>
              <a:buChar char="o"/>
            </a:pPr>
            <a:r>
              <a:rPr lang="en-US" sz="1200">
                <a:solidFill>
                  <a:srgbClr val="000000"/>
                </a:solidFill>
                <a:latin typeface="Verdana Pro Semibold"/>
                <a:ea typeface="Calibri"/>
                <a:cs typeface="Calibri"/>
              </a:rPr>
              <a:t>Industry proven software development</a:t>
            </a:r>
          </a:p>
          <a:p>
            <a:pPr marL="971550" lvl="1" indent="-285750">
              <a:buFont typeface="Courier New,monospace" panose="020B0604020202020204" pitchFamily="34" charset="0"/>
              <a:buChar char="o"/>
            </a:pPr>
            <a:r>
              <a:rPr lang="en-US" sz="1200">
                <a:solidFill>
                  <a:srgbClr val="000000"/>
                </a:solidFill>
                <a:latin typeface="Verdana Pro Semibold"/>
                <a:ea typeface="Calibri"/>
                <a:cs typeface="Calibri"/>
              </a:rPr>
              <a:t>Data security</a:t>
            </a:r>
          </a:p>
          <a:p>
            <a:pPr marL="0" indent="0">
              <a:buNone/>
            </a:pPr>
            <a:endParaRPr lang="et-EE" sz="1600">
              <a:latin typeface="Verdana Pro Semibold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t-EE" sz="1600">
                <a:latin typeface="Verdana Pro Semibold"/>
                <a:ea typeface="Calibri"/>
                <a:cs typeface="Calibri"/>
              </a:rPr>
              <a:t> </a:t>
            </a:r>
          </a:p>
          <a:p>
            <a:endParaRPr lang="et-EE" sz="1200">
              <a:latin typeface="Verdana Pro Semibold"/>
              <a:ea typeface="Calibri"/>
              <a:cs typeface="Calibri"/>
            </a:endParaRPr>
          </a:p>
          <a:p>
            <a:endParaRPr lang="et-EE" sz="1200">
              <a:latin typeface="Verdana Pro Semibol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774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O slaidid 1">
      <a:dk1>
        <a:srgbClr val="000000"/>
      </a:dk1>
      <a:lt1>
        <a:srgbClr val="FFFFFF"/>
      </a:lt1>
      <a:dk2>
        <a:srgbClr val="2E2A64"/>
      </a:dk2>
      <a:lt2>
        <a:srgbClr val="8A91AA"/>
      </a:lt2>
      <a:accent1>
        <a:srgbClr val="44C2D2"/>
      </a:accent1>
      <a:accent2>
        <a:srgbClr val="8A084A"/>
      </a:accent2>
      <a:accent3>
        <a:srgbClr val="ED008C"/>
      </a:accent3>
      <a:accent4>
        <a:srgbClr val="CED3E9"/>
      </a:accent4>
      <a:accent5>
        <a:srgbClr val="8A91AA"/>
      </a:accent5>
      <a:accent6>
        <a:srgbClr val="5FBB46"/>
      </a:accent6>
      <a:hlink>
        <a:srgbClr val="ED008C"/>
      </a:hlink>
      <a:folHlink>
        <a:srgbClr val="44C2D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4bbb01-29a9-42bb-bf33-2b7b511fe98f" xsi:nil="true"/>
    <lcf76f155ced4ddcb4097134ff3c332f xmlns="b9a78a39-dce5-4801-8ead-bdc85960b63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7DF903782544EB84AF88599BB76DF" ma:contentTypeVersion="19" ma:contentTypeDescription="Create a new document." ma:contentTypeScope="" ma:versionID="241cf178a9cceebf1edfe0ee0c6c0a9a">
  <xsd:schema xmlns:xsd="http://www.w3.org/2001/XMLSchema" xmlns:xs="http://www.w3.org/2001/XMLSchema" xmlns:p="http://schemas.microsoft.com/office/2006/metadata/properties" xmlns:ns2="b9a78a39-dce5-4801-8ead-bdc85960b635" xmlns:ns3="944bbb01-29a9-42bb-bf33-2b7b511fe98f" targetNamespace="http://schemas.microsoft.com/office/2006/metadata/properties" ma:root="true" ma:fieldsID="962963c13f869635677b9a8afe08a2e5" ns2:_="" ns3:_="">
    <xsd:import namespace="b9a78a39-dce5-4801-8ead-bdc85960b635"/>
    <xsd:import namespace="944bbb01-29a9-42bb-bf33-2b7b511fe9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78a39-dce5-4801-8ead-bdc85960b6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e5263c0-7114-47d3-8603-0e3ef132c9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bbb01-29a9-42bb-bf33-2b7b511fe98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7d0d6b3-7800-4206-a9d6-9c83b1a28307}" ma:internalName="TaxCatchAll" ma:showField="CatchAllData" ma:web="944bbb01-29a9-42bb-bf33-2b7b511fe9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3F31E7-9845-4C32-BB09-B9AE647A1E03}">
  <ds:schemaRefs>
    <ds:schemaRef ds:uri="944bbb01-29a9-42bb-bf33-2b7b511fe98f"/>
    <ds:schemaRef ds:uri="b9a78a39-dce5-4801-8ead-bdc85960b63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D5EA24C-E307-46C9-94EF-62D2E83967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7D4E9E-B079-4519-8563-F49517F6057B}">
  <ds:schemaRefs>
    <ds:schemaRef ds:uri="944bbb01-29a9-42bb-bf33-2b7b511fe98f"/>
    <ds:schemaRef ds:uri="b9a78a39-dce5-4801-8ead-bdc85960b6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789</Words>
  <Application>Microsoft Macintosh PowerPoint</Application>
  <PresentationFormat>Widescreen</PresentationFormat>
  <Paragraphs>110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Arial</vt:lpstr>
      <vt:lpstr>Courier New</vt:lpstr>
      <vt:lpstr>Courier New,monospace</vt:lpstr>
      <vt:lpstr>Proxima Nova Rg</vt:lpstr>
      <vt:lpstr>Proxima Nova Th</vt:lpstr>
      <vt:lpstr>Verdana Pro</vt:lpstr>
      <vt:lpstr>Verdana Pro Black</vt:lpstr>
      <vt:lpstr>Verdana Pro Semibold</vt:lpstr>
      <vt:lpstr>Office Theme</vt:lpstr>
      <vt:lpstr>IOCBIO Gel </vt:lpstr>
      <vt:lpstr>Opportunity and conditions</vt:lpstr>
      <vt:lpstr>PROBLEM</vt:lpstr>
      <vt:lpstr>SOLUTION</vt:lpstr>
      <vt:lpstr>USECASE</vt:lpstr>
      <vt:lpstr>MARKET OPPORTUNITY</vt:lpstr>
      <vt:lpstr>MARKET OPPORTUNITY</vt:lpstr>
      <vt:lpstr>CURRENT STATE</vt:lpstr>
      <vt:lpstr>Team </vt:lpstr>
      <vt:lpstr>IOCBIO Gel </vt:lpstr>
      <vt:lpstr>MARKET OPPORTUNITY (TAM, SAM, SOM)</vt:lpstr>
      <vt:lpstr>COMMERCIALIZATION PLAN</vt:lpstr>
      <vt:lpstr>FINANCIAL PROJECTIONS:</vt:lpstr>
      <vt:lpstr>VISION FOR FUTURE TEAM</vt:lpstr>
      <vt:lpstr>CONTRIBUTION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Kätliin Gertrud Vilbo</dc:creator>
  <cp:lastModifiedBy>Kätliin Gertrud Vilbo</cp:lastModifiedBy>
  <cp:revision>3</cp:revision>
  <dcterms:created xsi:type="dcterms:W3CDTF">2025-10-22T16:12:48Z</dcterms:created>
  <dcterms:modified xsi:type="dcterms:W3CDTF">2026-02-11T14:28:08Z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0x0101009B27DF903782544EB84AF88599BB76DF</vt:lpwstr>
  </property>
  <property fmtid="{D5CDD505-2E9C-101B-9397-08002B2CF9AE}" pid="3" name="MediaServiceImageTags">
    <vt:lpwstr/>
  </property>
</Properties>
</file>