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302" r:id="rId5"/>
    <p:sldId id="281" r:id="rId6"/>
    <p:sldId id="299" r:id="rId7"/>
    <p:sldId id="300" r:id="rId8"/>
    <p:sldId id="301" r:id="rId9"/>
    <p:sldId id="266" r:id="rId10"/>
    <p:sldId id="303" r:id="rId11"/>
    <p:sldId id="304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2A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30DD11-0E7D-EC45-B484-65873080EB4A}" v="57" dt="2026-01-18T13:14:13.6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67"/>
    <p:restoredTop sz="94694"/>
  </p:normalViewPr>
  <p:slideViewPr>
    <p:cSldViewPr snapToGrid="0">
      <p:cViewPr varScale="1">
        <p:scale>
          <a:sx n="121" d="100"/>
          <a:sy n="121" d="100"/>
        </p:scale>
        <p:origin x="63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i Sokka" userId="S::ansokk@taltech.ee::2641e362-2fe3-432c-9176-ebafef609a18" providerId="AD" clId="Web-{6F30DD11-0E7D-EC45-B484-65873080EB4A}"/>
    <pc:docChg chg="addSld delSld modSld sldOrd">
      <pc:chgData name="Andri Sokka" userId="S::ansokk@taltech.ee::2641e362-2fe3-432c-9176-ebafef609a18" providerId="AD" clId="Web-{6F30DD11-0E7D-EC45-B484-65873080EB4A}" dt="2026-01-18T13:14:13.626" v="53" actId="14100"/>
      <pc:docMkLst>
        <pc:docMk/>
      </pc:docMkLst>
      <pc:sldChg chg="del">
        <pc:chgData name="Andri Sokka" userId="S::ansokk@taltech.ee::2641e362-2fe3-432c-9176-ebafef609a18" providerId="AD" clId="Web-{6F30DD11-0E7D-EC45-B484-65873080EB4A}" dt="2026-01-18T10:13:17.655" v="12"/>
        <pc:sldMkLst>
          <pc:docMk/>
          <pc:sldMk cId="1773431452" sldId="256"/>
        </pc:sldMkLst>
      </pc:sldChg>
      <pc:sldChg chg="modSp">
        <pc:chgData name="Andri Sokka" userId="S::ansokk@taltech.ee::2641e362-2fe3-432c-9176-ebafef609a18" providerId="AD" clId="Web-{6F30DD11-0E7D-EC45-B484-65873080EB4A}" dt="2026-01-18T12:41:45.613" v="48" actId="20577"/>
        <pc:sldMkLst>
          <pc:docMk/>
          <pc:sldMk cId="2019892815" sldId="266"/>
        </pc:sldMkLst>
        <pc:spChg chg="mod">
          <ac:chgData name="Andri Sokka" userId="S::ansokk@taltech.ee::2641e362-2fe3-432c-9176-ebafef609a18" providerId="AD" clId="Web-{6F30DD11-0E7D-EC45-B484-65873080EB4A}" dt="2026-01-18T12:41:45.613" v="48" actId="20577"/>
          <ac:spMkLst>
            <pc:docMk/>
            <pc:sldMk cId="2019892815" sldId="266"/>
            <ac:spMk id="19" creationId="{DB8FD183-E9FC-D30A-A7E3-4F6638AE401B}"/>
          </ac:spMkLst>
        </pc:spChg>
      </pc:sldChg>
      <pc:sldChg chg="del">
        <pc:chgData name="Andri Sokka" userId="S::ansokk@taltech.ee::2641e362-2fe3-432c-9176-ebafef609a18" providerId="AD" clId="Web-{6F30DD11-0E7D-EC45-B484-65873080EB4A}" dt="2026-01-18T10:21:29.016" v="36"/>
        <pc:sldMkLst>
          <pc:docMk/>
          <pc:sldMk cId="1494243578" sldId="277"/>
        </pc:sldMkLst>
      </pc:sldChg>
      <pc:sldChg chg="ord">
        <pc:chgData name="Andri Sokka" userId="S::ansokk@taltech.ee::2641e362-2fe3-432c-9176-ebafef609a18" providerId="AD" clId="Web-{6F30DD11-0E7D-EC45-B484-65873080EB4A}" dt="2026-01-18T10:13:20.421" v="13"/>
        <pc:sldMkLst>
          <pc:docMk/>
          <pc:sldMk cId="977376647" sldId="281"/>
        </pc:sldMkLst>
      </pc:sldChg>
      <pc:sldChg chg="modSp add">
        <pc:chgData name="Andri Sokka" userId="S::ansokk@taltech.ee::2641e362-2fe3-432c-9176-ebafef609a18" providerId="AD" clId="Web-{6F30DD11-0E7D-EC45-B484-65873080EB4A}" dt="2026-01-18T12:41:12.316" v="41" actId="20577"/>
        <pc:sldMkLst>
          <pc:docMk/>
          <pc:sldMk cId="2142032009" sldId="299"/>
        </pc:sldMkLst>
        <pc:spChg chg="mod">
          <ac:chgData name="Andri Sokka" userId="S::ansokk@taltech.ee::2641e362-2fe3-432c-9176-ebafef609a18" providerId="AD" clId="Web-{6F30DD11-0E7D-EC45-B484-65873080EB4A}" dt="2026-01-18T12:41:12.316" v="41" actId="20577"/>
          <ac:spMkLst>
            <pc:docMk/>
            <pc:sldMk cId="2142032009" sldId="299"/>
            <ac:spMk id="7" creationId="{01C9D0A0-EB9E-BD28-7186-A6E09E45A421}"/>
          </ac:spMkLst>
        </pc:spChg>
      </pc:sldChg>
      <pc:sldChg chg="addSp modSp add">
        <pc:chgData name="Andri Sokka" userId="S::ansokk@taltech.ee::2641e362-2fe3-432c-9176-ebafef609a18" providerId="AD" clId="Web-{6F30DD11-0E7D-EC45-B484-65873080EB4A}" dt="2026-01-18T13:14:13.626" v="53" actId="14100"/>
        <pc:sldMkLst>
          <pc:docMk/>
          <pc:sldMk cId="327499243" sldId="300"/>
        </pc:sldMkLst>
        <pc:spChg chg="mod">
          <ac:chgData name="Andri Sokka" userId="S::ansokk@taltech.ee::2641e362-2fe3-432c-9176-ebafef609a18" providerId="AD" clId="Web-{6F30DD11-0E7D-EC45-B484-65873080EB4A}" dt="2026-01-18T13:14:13.626" v="53" actId="14100"/>
          <ac:spMkLst>
            <pc:docMk/>
            <pc:sldMk cId="327499243" sldId="300"/>
            <ac:spMk id="25" creationId="{AE9BDBF3-7DE4-5833-5E0D-0F6D1D0879E1}"/>
          </ac:spMkLst>
        </pc:spChg>
        <pc:picChg chg="add mod">
          <ac:chgData name="Andri Sokka" userId="S::ansokk@taltech.ee::2641e362-2fe3-432c-9176-ebafef609a18" providerId="AD" clId="Web-{6F30DD11-0E7D-EC45-B484-65873080EB4A}" dt="2026-01-18T13:14:10.345" v="52" actId="1076"/>
          <ac:picMkLst>
            <pc:docMk/>
            <pc:sldMk cId="327499243" sldId="300"/>
            <ac:picMk id="2" creationId="{24530CDC-D691-3C73-19CA-B1176295E757}"/>
          </ac:picMkLst>
        </pc:picChg>
      </pc:sldChg>
      <pc:sldChg chg="modSp add">
        <pc:chgData name="Andri Sokka" userId="S::ansokk@taltech.ee::2641e362-2fe3-432c-9176-ebafef609a18" providerId="AD" clId="Web-{6F30DD11-0E7D-EC45-B484-65873080EB4A}" dt="2026-01-18T12:41:26.894" v="45" actId="20577"/>
        <pc:sldMkLst>
          <pc:docMk/>
          <pc:sldMk cId="615916260" sldId="301"/>
        </pc:sldMkLst>
        <pc:spChg chg="mod">
          <ac:chgData name="Andri Sokka" userId="S::ansokk@taltech.ee::2641e362-2fe3-432c-9176-ebafef609a18" providerId="AD" clId="Web-{6F30DD11-0E7D-EC45-B484-65873080EB4A}" dt="2026-01-18T12:41:26.894" v="45" actId="20577"/>
          <ac:spMkLst>
            <pc:docMk/>
            <pc:sldMk cId="615916260" sldId="301"/>
            <ac:spMk id="7" creationId="{BF7E17E7-77C1-7F93-4218-F30B8A717991}"/>
          </ac:spMkLst>
        </pc:spChg>
      </pc:sldChg>
      <pc:sldChg chg="modSp add">
        <pc:chgData name="Andri Sokka" userId="S::ansokk@taltech.ee::2641e362-2fe3-432c-9176-ebafef609a18" providerId="AD" clId="Web-{6F30DD11-0E7D-EC45-B484-65873080EB4A}" dt="2026-01-18T10:20:01.454" v="34" actId="20577"/>
        <pc:sldMkLst>
          <pc:docMk/>
          <pc:sldMk cId="4200623234" sldId="302"/>
        </pc:sldMkLst>
        <pc:spChg chg="mod">
          <ac:chgData name="Andri Sokka" userId="S::ansokk@taltech.ee::2641e362-2fe3-432c-9176-ebafef609a18" providerId="AD" clId="Web-{6F30DD11-0E7D-EC45-B484-65873080EB4A}" dt="2026-01-18T10:12:10.327" v="8" actId="1076"/>
          <ac:spMkLst>
            <pc:docMk/>
            <pc:sldMk cId="4200623234" sldId="302"/>
            <ac:spMk id="2" creationId="{A63A4B69-D231-2113-A55C-4ADF844183CF}"/>
          </ac:spMkLst>
        </pc:spChg>
        <pc:spChg chg="mod">
          <ac:chgData name="Andri Sokka" userId="S::ansokk@taltech.ee::2641e362-2fe3-432c-9176-ebafef609a18" providerId="AD" clId="Web-{6F30DD11-0E7D-EC45-B484-65873080EB4A}" dt="2026-01-18T10:20:01.454" v="34" actId="20577"/>
          <ac:spMkLst>
            <pc:docMk/>
            <pc:sldMk cId="4200623234" sldId="302"/>
            <ac:spMk id="3" creationId="{C8451F19-65C9-2B5C-0F63-479FCC90A0CF}"/>
          </ac:spMkLst>
        </pc:spChg>
      </pc:sldChg>
      <pc:sldChg chg="del">
        <pc:chgData name="Andri Sokka" userId="S::ansokk@taltech.ee::2641e362-2fe3-432c-9176-ebafef609a18" providerId="AD" clId="Web-{6F30DD11-0E7D-EC45-B484-65873080EB4A}" dt="2026-01-18T10:21:27.907" v="35"/>
        <pc:sldMkLst>
          <pc:docMk/>
          <pc:sldMk cId="899153715" sldId="309"/>
        </pc:sldMkLst>
      </pc:sldChg>
      <pc:sldChg chg="del">
        <pc:chgData name="Andri Sokka" userId="S::ansokk@taltech.ee::2641e362-2fe3-432c-9176-ebafef609a18" providerId="AD" clId="Web-{6F30DD11-0E7D-EC45-B484-65873080EB4A}" dt="2026-01-18T10:21:36.485" v="37"/>
        <pc:sldMkLst>
          <pc:docMk/>
          <pc:sldMk cId="440965076" sldId="31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lack and white photo&#10;&#10;AI-generated content may be incorrect.">
            <a:extLst>
              <a:ext uri="{FF2B5EF4-FFF2-40B4-BE49-F238E27FC236}">
                <a16:creationId xmlns:a16="http://schemas.microsoft.com/office/drawing/2014/main" id="{BF1601C0-714D-B805-D4E7-4CBA5A8044B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59509" y="-65011"/>
            <a:ext cx="12711017" cy="714994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B4162FB-EA6D-E45B-2DB4-314F711D7D9C}"/>
              </a:ext>
            </a:extLst>
          </p:cNvPr>
          <p:cNvSpPr>
            <a:spLocks/>
          </p:cNvSpPr>
          <p:nvPr userDrawn="1"/>
        </p:nvSpPr>
        <p:spPr>
          <a:xfrm>
            <a:off x="1673771" y="1655379"/>
            <a:ext cx="8844456" cy="360242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/>
          </a:p>
        </p:txBody>
      </p:sp>
      <p:pic>
        <p:nvPicPr>
          <p:cNvPr id="12" name="Picture 11" descr="A colorful liquid in a black background&#10;&#10;AI-generated content may be incorrect.">
            <a:extLst>
              <a:ext uri="{FF2B5EF4-FFF2-40B4-BE49-F238E27FC236}">
                <a16:creationId xmlns:a16="http://schemas.microsoft.com/office/drawing/2014/main" id="{5FA37EBA-4962-F449-140A-0B5C20AD192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 rotWithShape="1">
          <a:blip r:embed="rId3"/>
          <a:srcRect t="6295" r="4951" b="36605"/>
          <a:stretch/>
        </p:blipFill>
        <p:spPr>
          <a:xfrm>
            <a:off x="-259509" y="2789709"/>
            <a:ext cx="12711017" cy="42952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F0D3F8-ED6C-61D7-9A0A-5D63D99B558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50834" y="1774901"/>
            <a:ext cx="8372819" cy="1314855"/>
          </a:xfrm>
        </p:spPr>
        <p:txBody>
          <a:bodyPr anchor="b">
            <a:normAutofit/>
          </a:bodyPr>
          <a:lstStyle>
            <a:lvl1pPr algn="ctr">
              <a:defRPr sz="5400" b="1" i="0">
                <a:solidFill>
                  <a:srgbClr val="342A5F"/>
                </a:solidFill>
                <a:latin typeface="Proxima Nova Th" panose="02000506030000020004" pitchFamily="2" charset="77"/>
              </a:defRPr>
            </a:lvl1pPr>
          </a:lstStyle>
          <a:p>
            <a:r>
              <a:rPr lang="en-US" dirty="0"/>
              <a:t>LISA NIMI</a:t>
            </a:r>
            <a:endParaRPr lang="en-E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B112D6-E2FA-6D14-F053-FE7F42FEDB7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3999" y="3429000"/>
            <a:ext cx="9144000" cy="165576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2200" b="0" i="0">
                <a:solidFill>
                  <a:srgbClr val="342A5F"/>
                </a:solidFill>
                <a:latin typeface="Proxima Nova Rg" panose="02000506030000020004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Keskuse</a:t>
            </a:r>
            <a:r>
              <a:rPr lang="en-US" dirty="0"/>
              <a:t>/</a:t>
            </a:r>
            <a:r>
              <a:rPr lang="en-US" dirty="0" err="1"/>
              <a:t>esitaja</a:t>
            </a:r>
            <a:r>
              <a:rPr lang="en-US" dirty="0"/>
              <a:t> </a:t>
            </a:r>
            <a:r>
              <a:rPr lang="en-US" dirty="0" err="1"/>
              <a:t>nimi</a:t>
            </a:r>
            <a:endParaRPr lang="en-US" dirty="0"/>
          </a:p>
          <a:p>
            <a:r>
              <a:rPr lang="en-US" dirty="0" err="1"/>
              <a:t>Osakonnanimi</a:t>
            </a:r>
            <a:endParaRPr lang="en-US" dirty="0"/>
          </a:p>
          <a:p>
            <a:r>
              <a:rPr lang="en-US" dirty="0" err="1"/>
              <a:t>Kuupäev</a:t>
            </a:r>
            <a:endParaRPr lang="en-EE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D57DB59-B9EE-E69C-93F6-55D72A6E43B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640" y="694491"/>
            <a:ext cx="1806786" cy="1260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830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ack and white photo&#10;&#10;AI-generated content may be incorrect.">
            <a:extLst>
              <a:ext uri="{FF2B5EF4-FFF2-40B4-BE49-F238E27FC236}">
                <a16:creationId xmlns:a16="http://schemas.microsoft.com/office/drawing/2014/main" id="{444673D0-6933-4244-A1CD-A1279303218D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59509" y="-65011"/>
            <a:ext cx="12711017" cy="714994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C7AFD27-3A75-A3B6-39DD-7F9F978D31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7321" y="723567"/>
            <a:ext cx="3388242" cy="1325563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Proxima Nova Th" panose="02000506030000020004" pitchFamily="2" charset="77"/>
              </a:defRPr>
            </a:lvl1pPr>
          </a:lstStyle>
          <a:p>
            <a:r>
              <a:rPr lang="en-US" dirty="0"/>
              <a:t>KONTAKTID</a:t>
            </a:r>
            <a:endParaRPr lang="en-EE" dirty="0"/>
          </a:p>
        </p:txBody>
      </p:sp>
      <p:pic>
        <p:nvPicPr>
          <p:cNvPr id="7" name="Picture 6" descr="A colorful liquid in a black background&#10;&#10;AI-generated content may be incorrect.">
            <a:extLst>
              <a:ext uri="{FF2B5EF4-FFF2-40B4-BE49-F238E27FC236}">
                <a16:creationId xmlns:a16="http://schemas.microsoft.com/office/drawing/2014/main" id="{207D7D28-2A51-0454-119F-8E92E16B5882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3"/>
          <a:stretch>
            <a:fillRect/>
          </a:stretch>
        </p:blipFill>
        <p:spPr>
          <a:xfrm rot="280043">
            <a:off x="-1712616" y="-292381"/>
            <a:ext cx="17070714" cy="960227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39EF2CA-F9ED-442C-DEA7-93A1E2CE1FBB}"/>
              </a:ext>
            </a:extLst>
          </p:cNvPr>
          <p:cNvSpPr/>
          <p:nvPr userDrawn="1"/>
        </p:nvSpPr>
        <p:spPr>
          <a:xfrm>
            <a:off x="452992" y="2490973"/>
            <a:ext cx="2402958" cy="23178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91E962B-2409-ED50-70DC-43EF7AB4A4DC}"/>
              </a:ext>
            </a:extLst>
          </p:cNvPr>
          <p:cNvSpPr/>
          <p:nvPr userDrawn="1"/>
        </p:nvSpPr>
        <p:spPr>
          <a:xfrm>
            <a:off x="3444172" y="2490973"/>
            <a:ext cx="2402958" cy="23178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13F6259-1149-2EDC-69B4-AAF5470C3C5A}"/>
              </a:ext>
            </a:extLst>
          </p:cNvPr>
          <p:cNvSpPr/>
          <p:nvPr userDrawn="1"/>
        </p:nvSpPr>
        <p:spPr>
          <a:xfrm>
            <a:off x="6497491" y="2490973"/>
            <a:ext cx="2402958" cy="23178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120CA97-A36B-4C8D-1FFA-6D3051E1FB71}"/>
              </a:ext>
            </a:extLst>
          </p:cNvPr>
          <p:cNvSpPr/>
          <p:nvPr userDrawn="1"/>
        </p:nvSpPr>
        <p:spPr>
          <a:xfrm>
            <a:off x="9460328" y="2490973"/>
            <a:ext cx="2402958" cy="23178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E9983FE-6CB0-02CB-5BBD-217E40969457}"/>
              </a:ext>
            </a:extLst>
          </p:cNvPr>
          <p:cNvSpPr txBox="1"/>
          <p:nvPr userDrawn="1"/>
        </p:nvSpPr>
        <p:spPr>
          <a:xfrm>
            <a:off x="452992" y="4808871"/>
            <a:ext cx="24029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EE" b="0" i="0" dirty="0">
                <a:solidFill>
                  <a:schemeClr val="bg1"/>
                </a:solidFill>
                <a:latin typeface="Proxima Nova Rg" panose="02000506030000020004" pitchFamily="2" charset="77"/>
              </a:rPr>
              <a:t>Nimi</a:t>
            </a:r>
          </a:p>
          <a:p>
            <a:pPr algn="ctr"/>
            <a:r>
              <a:rPr lang="en-EE" b="0" i="0" dirty="0">
                <a:solidFill>
                  <a:schemeClr val="bg1"/>
                </a:solidFill>
                <a:latin typeface="Proxima Nova Rg" panose="02000506030000020004" pitchFamily="2" charset="77"/>
              </a:rPr>
              <a:t>Ametikoht</a:t>
            </a:r>
          </a:p>
          <a:p>
            <a:pPr algn="ctr"/>
            <a:r>
              <a:rPr lang="en-EE" b="0" i="0" dirty="0">
                <a:solidFill>
                  <a:schemeClr val="bg1"/>
                </a:solidFill>
                <a:latin typeface="Proxima Nova Rg" panose="02000506030000020004" pitchFamily="2" charset="77"/>
              </a:rPr>
              <a:t>Email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2A1B1DB-2E59-A51C-1BEF-8068912CAB23}"/>
              </a:ext>
            </a:extLst>
          </p:cNvPr>
          <p:cNvSpPr txBox="1"/>
          <p:nvPr userDrawn="1"/>
        </p:nvSpPr>
        <p:spPr>
          <a:xfrm>
            <a:off x="3444172" y="4875661"/>
            <a:ext cx="24029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EE" b="0" i="0" dirty="0">
                <a:solidFill>
                  <a:schemeClr val="bg1"/>
                </a:solidFill>
                <a:latin typeface="Proxima Nova Rg" panose="02000506030000020004" pitchFamily="2" charset="77"/>
              </a:rPr>
              <a:t>Nimi</a:t>
            </a:r>
          </a:p>
          <a:p>
            <a:pPr algn="ctr"/>
            <a:r>
              <a:rPr lang="en-EE" b="0" i="0" dirty="0">
                <a:solidFill>
                  <a:schemeClr val="bg1"/>
                </a:solidFill>
                <a:latin typeface="Proxima Nova Rg" panose="02000506030000020004" pitchFamily="2" charset="77"/>
              </a:rPr>
              <a:t>Ametikoht</a:t>
            </a:r>
          </a:p>
          <a:p>
            <a:pPr algn="ctr"/>
            <a:r>
              <a:rPr lang="en-EE" b="0" i="0" dirty="0">
                <a:solidFill>
                  <a:schemeClr val="bg1"/>
                </a:solidFill>
                <a:latin typeface="Proxima Nova Rg" panose="02000506030000020004" pitchFamily="2" charset="77"/>
              </a:rPr>
              <a:t>Email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D645AA-3910-82F1-F86C-6B4C2173B3BE}"/>
              </a:ext>
            </a:extLst>
          </p:cNvPr>
          <p:cNvSpPr txBox="1"/>
          <p:nvPr userDrawn="1"/>
        </p:nvSpPr>
        <p:spPr>
          <a:xfrm>
            <a:off x="6497491" y="4875661"/>
            <a:ext cx="24029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EE" b="0" i="0" dirty="0">
                <a:solidFill>
                  <a:schemeClr val="bg1"/>
                </a:solidFill>
                <a:latin typeface="Proxima Nova Rg" panose="02000506030000020004" pitchFamily="2" charset="77"/>
              </a:rPr>
              <a:t>Nimi</a:t>
            </a:r>
          </a:p>
          <a:p>
            <a:pPr algn="ctr"/>
            <a:r>
              <a:rPr lang="en-EE" b="0" i="0" dirty="0">
                <a:solidFill>
                  <a:schemeClr val="bg1"/>
                </a:solidFill>
                <a:latin typeface="Proxima Nova Rg" panose="02000506030000020004" pitchFamily="2" charset="77"/>
              </a:rPr>
              <a:t>Ametikoht</a:t>
            </a:r>
          </a:p>
          <a:p>
            <a:pPr algn="ctr"/>
            <a:r>
              <a:rPr lang="en-EE" b="0" i="0" dirty="0">
                <a:solidFill>
                  <a:schemeClr val="bg1"/>
                </a:solidFill>
                <a:latin typeface="Proxima Nova Rg" panose="02000506030000020004" pitchFamily="2" charset="77"/>
              </a:rPr>
              <a:t>Email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031133B-33EB-7C6D-86C7-B86E396A424F}"/>
              </a:ext>
            </a:extLst>
          </p:cNvPr>
          <p:cNvSpPr txBox="1"/>
          <p:nvPr userDrawn="1"/>
        </p:nvSpPr>
        <p:spPr>
          <a:xfrm>
            <a:off x="9460328" y="4875661"/>
            <a:ext cx="24029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EE" b="0" i="0" dirty="0">
                <a:solidFill>
                  <a:schemeClr val="bg1"/>
                </a:solidFill>
                <a:latin typeface="Proxima Nova Rg" panose="02000506030000020004" pitchFamily="2" charset="77"/>
              </a:rPr>
              <a:t>Nimi</a:t>
            </a:r>
          </a:p>
          <a:p>
            <a:pPr algn="ctr"/>
            <a:r>
              <a:rPr lang="en-EE" b="0" i="0" dirty="0">
                <a:solidFill>
                  <a:schemeClr val="bg1"/>
                </a:solidFill>
                <a:latin typeface="Proxima Nova Rg" panose="02000506030000020004" pitchFamily="2" charset="77"/>
              </a:rPr>
              <a:t>Ametikoht</a:t>
            </a:r>
          </a:p>
          <a:p>
            <a:pPr algn="ctr"/>
            <a:r>
              <a:rPr lang="en-EE" b="0" i="0" dirty="0">
                <a:solidFill>
                  <a:schemeClr val="bg1"/>
                </a:solidFill>
                <a:latin typeface="Proxima Nova Rg" panose="02000506030000020004" pitchFamily="2" charset="77"/>
              </a:rPr>
              <a:t>Email</a:t>
            </a: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5A4BC9D4-44DB-2C22-5A7B-1B60146C209F}"/>
              </a:ext>
            </a:extLst>
          </p:cNvPr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611" y="5732201"/>
            <a:ext cx="1806786" cy="1260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1630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ish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ack and white photo&#10;&#10;AI-generated content may be incorrect.">
            <a:extLst>
              <a:ext uri="{FF2B5EF4-FFF2-40B4-BE49-F238E27FC236}">
                <a16:creationId xmlns:a16="http://schemas.microsoft.com/office/drawing/2014/main" id="{444673D0-6933-4244-A1CD-A1279303218D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59509" y="-65011"/>
            <a:ext cx="12711017" cy="7149947"/>
          </a:xfrm>
          <a:prstGeom prst="rect">
            <a:avLst/>
          </a:prstGeom>
        </p:spPr>
      </p:pic>
      <p:pic>
        <p:nvPicPr>
          <p:cNvPr id="7" name="Picture 6" descr="A colorful liquid in a black background&#10;&#10;AI-generated content may be incorrect.">
            <a:extLst>
              <a:ext uri="{FF2B5EF4-FFF2-40B4-BE49-F238E27FC236}">
                <a16:creationId xmlns:a16="http://schemas.microsoft.com/office/drawing/2014/main" id="{207D7D28-2A51-0454-119F-8E92E16B5882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3"/>
          <a:stretch>
            <a:fillRect/>
          </a:stretch>
        </p:blipFill>
        <p:spPr>
          <a:xfrm rot="280043">
            <a:off x="-1712616" y="-292381"/>
            <a:ext cx="17070714" cy="960227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C7AFD27-3A75-A3B6-39DD-7F9F978D31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21632" y="2391153"/>
            <a:ext cx="5948733" cy="2237617"/>
          </a:xfrm>
        </p:spPr>
        <p:txBody>
          <a:bodyPr>
            <a:noAutofit/>
          </a:bodyPr>
          <a:lstStyle>
            <a:lvl1pPr>
              <a:defRPr sz="13800" b="1" i="0">
                <a:solidFill>
                  <a:schemeClr val="bg1"/>
                </a:solidFill>
                <a:latin typeface="Proxima Nova Th" panose="02000506030000020004" pitchFamily="2" charset="77"/>
              </a:defRPr>
            </a:lvl1pPr>
          </a:lstStyle>
          <a:p>
            <a:r>
              <a:rPr lang="en-US" dirty="0"/>
              <a:t>AITÄH!</a:t>
            </a:r>
            <a:endParaRPr lang="en-EE" dirty="0"/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5A4BC9D4-44DB-2C22-5A7B-1B60146C209F}"/>
              </a:ext>
            </a:extLst>
          </p:cNvPr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611" y="5732201"/>
            <a:ext cx="1806786" cy="1260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3472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2">
            <a:extLst>
              <a:ext uri="{FF2B5EF4-FFF2-40B4-BE49-F238E27FC236}">
                <a16:creationId xmlns:a16="http://schemas.microsoft.com/office/drawing/2014/main" id="{6D4F17E7-A475-D636-B385-7E0627E28D8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-93785" y="-123093"/>
            <a:ext cx="12379569" cy="7104185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EE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D543D8F5-10B8-866F-BD95-7C629D4163FE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9579" y="5491778"/>
            <a:ext cx="1806786" cy="1260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8313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B49E3784-915C-8050-C389-78791CAFFF0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3732" y="5543628"/>
            <a:ext cx="1678248" cy="1326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colorful liquid in a black background&#10;&#10;AI-generated content may be incorrect.">
            <a:extLst>
              <a:ext uri="{FF2B5EF4-FFF2-40B4-BE49-F238E27FC236}">
                <a16:creationId xmlns:a16="http://schemas.microsoft.com/office/drawing/2014/main" id="{94C964A3-BF2B-625F-1587-5627872E185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/>
          <a:stretch>
            <a:fillRect/>
          </a:stretch>
        </p:blipFill>
        <p:spPr>
          <a:xfrm rot="15519916">
            <a:off x="-4729618" y="2571084"/>
            <a:ext cx="13348682" cy="75086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57FC0D-844D-CED3-64AA-9D393E9F7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6587" y="681037"/>
            <a:ext cx="7976016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E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E418B1-14D9-4033-6048-86740B6D77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96587" y="2215369"/>
            <a:ext cx="7976016" cy="4351338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685800" indent="0">
              <a:buFontTx/>
              <a:buNone/>
              <a:defRPr/>
            </a:lvl2pPr>
            <a:lvl3pPr marL="1143000" indent="-228600">
              <a:buFontTx/>
              <a:buBlip>
                <a:blip r:embed="rId4"/>
              </a:buBlip>
              <a:defRPr/>
            </a:lvl3pPr>
            <a:lvl4pPr marL="1600200" indent="-228600">
              <a:buFontTx/>
              <a:buBlip>
                <a:blip r:embed="rId4"/>
              </a:buBlip>
              <a:defRPr/>
            </a:lvl4pPr>
            <a:lvl5pPr marL="1828800" indent="0">
              <a:buSzPct val="110000"/>
              <a:buFont typeface="Courier New" panose="02070309020205020404" pitchFamily="49" charset="0"/>
              <a:buNone/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marL="9144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9144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9144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365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olorful liquid in a black background&#10;&#10;AI-generated content may be incorrect.">
            <a:extLst>
              <a:ext uri="{FF2B5EF4-FFF2-40B4-BE49-F238E27FC236}">
                <a16:creationId xmlns:a16="http://schemas.microsoft.com/office/drawing/2014/main" id="{94C964A3-BF2B-625F-1587-5627872E185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-6871340" y="-5407035"/>
            <a:ext cx="16545869" cy="9307052"/>
          </a:xfrm>
          <a:prstGeom prst="rect">
            <a:avLst/>
          </a:prstGeom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B49E3784-915C-8050-C389-78791CAFFF0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3732" y="5543628"/>
            <a:ext cx="1678248" cy="1326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57FC0D-844D-CED3-64AA-9D393E9F7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5793" y="681037"/>
            <a:ext cx="6636809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E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E418B1-14D9-4033-6048-86740B6D77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35795" y="2236634"/>
            <a:ext cx="6636808" cy="4351338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685800" indent="0">
              <a:buFontTx/>
              <a:buNone/>
              <a:defRPr/>
            </a:lvl2pPr>
            <a:lvl3pPr marL="1143000" indent="-228600">
              <a:buFontTx/>
              <a:buBlip>
                <a:blip r:embed="rId4"/>
              </a:buBlip>
              <a:defRPr/>
            </a:lvl3pPr>
            <a:lvl4pPr marL="1600200" indent="-228600">
              <a:buFontTx/>
              <a:buBlip>
                <a:blip r:embed="rId4"/>
              </a:buBlip>
              <a:defRPr/>
            </a:lvl4pPr>
            <a:lvl5pPr marL="1828800" indent="0">
              <a:buSzPct val="110000"/>
              <a:buFont typeface="Courier New" panose="02070309020205020404" pitchFamily="49" charset="0"/>
              <a:buNone/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marL="9144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9144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9144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84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A87C5C06-EA58-D7DB-8EB1-8C95A2AF5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538" y="681037"/>
            <a:ext cx="10568065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EE" dirty="0"/>
          </a:p>
        </p:txBody>
      </p:sp>
      <p:pic>
        <p:nvPicPr>
          <p:cNvPr id="12" name="Picture 11" descr="A colorful liquid in a black background&#10;&#10;AI-generated content may be incorrect.">
            <a:extLst>
              <a:ext uri="{FF2B5EF4-FFF2-40B4-BE49-F238E27FC236}">
                <a16:creationId xmlns:a16="http://schemas.microsoft.com/office/drawing/2014/main" id="{5858CF81-054F-7ADB-2B0F-4916973FA21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 rotWithShape="1">
          <a:blip r:embed="rId2"/>
          <a:srcRect l="11185" t="6451" r="6981" b="33109"/>
          <a:stretch/>
        </p:blipFill>
        <p:spPr>
          <a:xfrm rot="811206">
            <a:off x="-78342" y="3221433"/>
            <a:ext cx="12592388" cy="5196067"/>
          </a:xfrm>
          <a:prstGeom prst="rect">
            <a:avLst/>
          </a:prstGeom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4F93E22B-57E7-432E-0A67-81106ED798DD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9579" y="5491778"/>
            <a:ext cx="1806786" cy="1260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1D70851-4C5E-65C4-6219-3306C7D5CA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4538" y="2215369"/>
            <a:ext cx="10568065" cy="4351338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685800" indent="0">
              <a:buFontTx/>
              <a:buNone/>
              <a:defRPr/>
            </a:lvl2pPr>
            <a:lvl3pPr marL="1143000" indent="-228600">
              <a:buFontTx/>
              <a:buBlip>
                <a:blip r:embed="rId4"/>
              </a:buBlip>
              <a:defRPr/>
            </a:lvl3pPr>
            <a:lvl4pPr marL="1600200" indent="-228600">
              <a:buFontTx/>
              <a:buBlip>
                <a:blip r:embed="rId4"/>
              </a:buBlip>
              <a:defRPr/>
            </a:lvl4pPr>
            <a:lvl5pPr marL="1828800" indent="0">
              <a:buSzPct val="110000"/>
              <a:buFont typeface="Courier New" panose="02070309020205020404" pitchFamily="49" charset="0"/>
              <a:buNone/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marL="9144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9144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9144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029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olorful liquid in a black background&#10;&#10;AI-generated content may be incorrect.">
            <a:extLst>
              <a:ext uri="{FF2B5EF4-FFF2-40B4-BE49-F238E27FC236}">
                <a16:creationId xmlns:a16="http://schemas.microsoft.com/office/drawing/2014/main" id="{87878EA1-A659-02D4-75E9-49ADA5B3C39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 rot="11550171">
            <a:off x="-349045" y="-4036817"/>
            <a:ext cx="12890090" cy="7250676"/>
          </a:xfrm>
          <a:prstGeom prst="rect">
            <a:avLst/>
          </a:prstGeom>
        </p:spPr>
      </p:pic>
      <p:pic>
        <p:nvPicPr>
          <p:cNvPr id="10" name="Picture 9" descr="A colorful liquid in a black background&#10;&#10;AI-generated content may be incorrect.">
            <a:extLst>
              <a:ext uri="{FF2B5EF4-FFF2-40B4-BE49-F238E27FC236}">
                <a16:creationId xmlns:a16="http://schemas.microsoft.com/office/drawing/2014/main" id="{F2FDC3A1-0B52-54D6-B00C-1EB96385195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58000" y="4672012"/>
            <a:ext cx="7772400" cy="4371975"/>
          </a:xfrm>
          <a:prstGeom prst="rect">
            <a:avLst/>
          </a:prstGeom>
        </p:spPr>
      </p:pic>
      <p:pic>
        <p:nvPicPr>
          <p:cNvPr id="14" name="Picture 13" descr="A pink and purple text on a black background&#10;&#10;AI-generated content may be incorrect.">
            <a:extLst>
              <a:ext uri="{FF2B5EF4-FFF2-40B4-BE49-F238E27FC236}">
                <a16:creationId xmlns:a16="http://schemas.microsoft.com/office/drawing/2014/main" id="{E1C39C36-7A52-906E-174A-80F4FD44EA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20297" y="4672012"/>
            <a:ext cx="5095703" cy="286633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90DFE433-8F7F-1090-AC4C-0FB1D0A99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967" y="1252537"/>
            <a:ext cx="10568065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EE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0EFFA0A2-A6B2-2E47-00C3-6C14BF4F93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1967" y="2901169"/>
            <a:ext cx="10568065" cy="3545351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685800" indent="0">
              <a:buFontTx/>
              <a:buNone/>
              <a:defRPr/>
            </a:lvl2pPr>
            <a:lvl3pPr marL="1143000" indent="-228600">
              <a:buFontTx/>
              <a:buBlip>
                <a:blip r:embed="rId4"/>
              </a:buBlip>
              <a:defRPr/>
            </a:lvl3pPr>
            <a:lvl4pPr marL="1600200" indent="-228600">
              <a:buFontTx/>
              <a:buBlip>
                <a:blip r:embed="rId4"/>
              </a:buBlip>
              <a:defRPr/>
            </a:lvl4pPr>
            <a:lvl5pPr marL="1828800" indent="0">
              <a:buSzPct val="110000"/>
              <a:buFont typeface="Courier New" panose="02070309020205020404" pitchFamily="49" charset="0"/>
              <a:buNone/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marL="9144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9144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9144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315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nk and purple text on a black background&#10;&#10;AI-generated content may be incorrect.">
            <a:extLst>
              <a:ext uri="{FF2B5EF4-FFF2-40B4-BE49-F238E27FC236}">
                <a16:creationId xmlns:a16="http://schemas.microsoft.com/office/drawing/2014/main" id="{0D93AAF0-F79F-E5B6-FA9C-2E0D96EECC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20297" y="4672012"/>
            <a:ext cx="5095703" cy="2866333"/>
          </a:xfrm>
          <a:prstGeom prst="rect">
            <a:avLst/>
          </a:prstGeom>
        </p:spPr>
      </p:pic>
      <p:pic>
        <p:nvPicPr>
          <p:cNvPr id="13" name="Picture 12" descr="A colorful liquid in a black background&#10;&#10;AI-generated content may be incorrect.">
            <a:extLst>
              <a:ext uri="{FF2B5EF4-FFF2-40B4-BE49-F238E27FC236}">
                <a16:creationId xmlns:a16="http://schemas.microsoft.com/office/drawing/2014/main" id="{A5B1ED67-76EB-B363-8D95-1BDA6BE62B48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-8458835" y="2453640"/>
            <a:ext cx="13761720" cy="7805420"/>
          </a:xfrm>
          <a:prstGeom prst="rect">
            <a:avLst/>
          </a:prstGeom>
        </p:spPr>
      </p:pic>
      <p:pic>
        <p:nvPicPr>
          <p:cNvPr id="11" name="Picture 10" descr="A colorful liquid in a black background&#10;&#10;AI-generated content may be incorrect.">
            <a:extLst>
              <a:ext uri="{FF2B5EF4-FFF2-40B4-BE49-F238E27FC236}">
                <a16:creationId xmlns:a16="http://schemas.microsoft.com/office/drawing/2014/main" id="{47785E82-2A93-3849-C790-876A08B3059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8305799" y="1243013"/>
            <a:ext cx="7772400" cy="43719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6DF42E-44AF-64F1-78AA-3182E0850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E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549FA3-5A32-2C9B-8EE6-9740D87CD9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EB040D-4FB0-7227-17E8-62E7476AB5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E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EF79E8-8F58-5C33-3140-1245F15178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0B6298-3EFD-41ED-F755-553492E203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3824615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and white photo&#10;&#10;AI-generated content may be incorrect.">
            <a:extLst>
              <a:ext uri="{FF2B5EF4-FFF2-40B4-BE49-F238E27FC236}">
                <a16:creationId xmlns:a16="http://schemas.microsoft.com/office/drawing/2014/main" id="{7A05AABE-6D6C-EB31-9CE9-D4475A6CF895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59509" y="-65011"/>
            <a:ext cx="12711017" cy="7149947"/>
          </a:xfrm>
          <a:prstGeom prst="rect">
            <a:avLst/>
          </a:prstGeom>
        </p:spPr>
      </p:pic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4D65E6FA-A1A1-1D26-5A1B-02A69ED1B7BF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708660" y="987425"/>
            <a:ext cx="10646728" cy="4873625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EE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1613255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olorful liquid in a black background&#10;&#10;AI-generated content may be incorrect.">
            <a:extLst>
              <a:ext uri="{FF2B5EF4-FFF2-40B4-BE49-F238E27FC236}">
                <a16:creationId xmlns:a16="http://schemas.microsoft.com/office/drawing/2014/main" id="{D8AFDA3B-2389-B553-93EF-09349A7C749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 rot="17934709">
            <a:off x="2816854" y="-4343939"/>
            <a:ext cx="17070714" cy="96022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3E9DB8-8F92-A008-1BC1-895E3E122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E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9FAE90-D809-C1E8-3118-82F333D89A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E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D552E7-ABB0-3CCB-4044-9CA09B8A6E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B6743BB5-DB69-FF1F-1506-12DE59D94D13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9579" y="5491778"/>
            <a:ext cx="1806786" cy="1260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509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BBBA06-D63C-A1D8-2F8E-CA4A12979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E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74819C-F93A-8C8C-69AA-FBE9A497F6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E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43832D-883E-C14A-EBAB-750F65FF01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F333AF-B94D-E84E-9C15-9066802D0C86}" type="datetimeFigureOut">
              <a:rPr lang="en-EE" smtClean="0"/>
              <a:t>11.02.2026</a:t>
            </a:fld>
            <a:endParaRPr lang="en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0E68CD-9EE5-A26C-5AD5-C4A06C0812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E5E495-F0AD-3376-7E8E-FBF0D1A210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EA8B50E-ADA2-D74C-89A6-69CB20AA4255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1541213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2" r:id="rId3"/>
    <p:sldLayoutId id="2147483661" r:id="rId4"/>
    <p:sldLayoutId id="2147483650" r:id="rId5"/>
    <p:sldLayoutId id="2147483651" r:id="rId6"/>
    <p:sldLayoutId id="2147483653" r:id="rId7"/>
    <p:sldLayoutId id="2147483654" r:id="rId8"/>
    <p:sldLayoutId id="2147483657" r:id="rId9"/>
    <p:sldLayoutId id="2147483655" r:id="rId10"/>
    <p:sldLayoutId id="214748366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342A5F"/>
          </a:solidFill>
          <a:latin typeface="Proxima Nova Rg" panose="02000506030000020004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i="0" kern="1200">
          <a:solidFill>
            <a:srgbClr val="342A5F"/>
          </a:solidFill>
          <a:latin typeface="Proxima Nova Rg" panose="02000506030000020004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342A5F"/>
          </a:solidFill>
          <a:latin typeface="Proxima Nova Rg" panose="02000506030000020004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342A5F"/>
          </a:solidFill>
          <a:latin typeface="Proxima Nova Rg" panose="02000506030000020004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342A5F"/>
          </a:solidFill>
          <a:latin typeface="Proxima Nova Rg" panose="02000506030000020004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342A5F"/>
          </a:solidFill>
          <a:latin typeface="Proxima Nova Rg" panose="02000506030000020004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DADDC3-70AC-8AAF-11DD-CB79E03920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A4B69-D231-2113-A55C-4ADF844183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5219" y="3019501"/>
            <a:ext cx="8372819" cy="1314855"/>
          </a:xfrm>
        </p:spPr>
        <p:txBody>
          <a:bodyPr/>
          <a:lstStyle/>
          <a:p>
            <a:r>
              <a:rPr lang="en-GB" err="1">
                <a:latin typeface="Verdana Pro Black"/>
              </a:rPr>
              <a:t>LignoPrint</a:t>
            </a:r>
            <a:endParaRPr lang="et-EE">
              <a:latin typeface="Verdana Pro Black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451F19-65C9-2B5C-0F63-479FCC90A0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88053" y="1776212"/>
            <a:ext cx="9144000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spcBef>
                <a:spcPts val="0"/>
              </a:spcBef>
            </a:pPr>
            <a:r>
              <a:rPr lang="et-EE" sz="2000" b="1" dirty="0" err="1">
                <a:solidFill>
                  <a:srgbClr val="332B60"/>
                </a:solidFill>
                <a:latin typeface="Verdana Pro"/>
                <a:cs typeface="Segoe UI Semilight"/>
              </a:rPr>
              <a:t>TalTech</a:t>
            </a:r>
            <a:r>
              <a:rPr lang="et-EE" sz="2000" b="1" dirty="0">
                <a:solidFill>
                  <a:srgbClr val="332B60"/>
                </a:solidFill>
                <a:latin typeface="Verdana Pro"/>
                <a:cs typeface="Segoe UI Semilight"/>
              </a:rPr>
              <a:t> </a:t>
            </a:r>
            <a:r>
              <a:rPr lang="et-EE" sz="2000" b="1" dirty="0" err="1">
                <a:solidFill>
                  <a:srgbClr val="332B60"/>
                </a:solidFill>
                <a:latin typeface="Verdana Pro"/>
                <a:cs typeface="Segoe UI Semilight"/>
              </a:rPr>
              <a:t>is</a:t>
            </a:r>
            <a:r>
              <a:rPr lang="et-EE" sz="2000" b="1" dirty="0">
                <a:solidFill>
                  <a:srgbClr val="332B60"/>
                </a:solidFill>
                <a:latin typeface="Verdana Pro"/>
                <a:cs typeface="Segoe UI Semilight"/>
              </a:rPr>
              <a:t> looking </a:t>
            </a:r>
            <a:r>
              <a:rPr lang="et-EE" sz="2000" b="1" dirty="0" err="1">
                <a:solidFill>
                  <a:srgbClr val="332B60"/>
                </a:solidFill>
                <a:latin typeface="Verdana Pro"/>
                <a:cs typeface="Segoe UI Semilight"/>
              </a:rPr>
              <a:t>for</a:t>
            </a:r>
            <a:r>
              <a:rPr lang="et-EE" sz="2000" b="1" dirty="0">
                <a:solidFill>
                  <a:srgbClr val="332B60"/>
                </a:solidFill>
                <a:latin typeface="Verdana Pro"/>
                <a:cs typeface="Segoe UI Semilight"/>
              </a:rPr>
              <a:t> a CEO and </a:t>
            </a:r>
            <a:r>
              <a:rPr lang="et-EE" sz="2000" b="1" dirty="0" err="1">
                <a:solidFill>
                  <a:srgbClr val="332B60"/>
                </a:solidFill>
                <a:latin typeface="Verdana Pro"/>
                <a:cs typeface="Segoe UI Semilight"/>
              </a:rPr>
              <a:t>co-founder</a:t>
            </a:r>
            <a:r>
              <a:rPr lang="et-EE" sz="2000" b="1" dirty="0">
                <a:solidFill>
                  <a:srgbClr val="332B60"/>
                </a:solidFill>
                <a:latin typeface="Verdana Pro"/>
                <a:cs typeface="Segoe UI Semilight"/>
              </a:rPr>
              <a:t> </a:t>
            </a:r>
            <a:r>
              <a:rPr lang="et-EE" sz="2000" b="1" dirty="0" err="1">
                <a:solidFill>
                  <a:srgbClr val="332B60"/>
                </a:solidFill>
                <a:latin typeface="Verdana Pro"/>
                <a:cs typeface="Segoe UI Semilight"/>
              </a:rPr>
              <a:t>for</a:t>
            </a:r>
            <a:r>
              <a:rPr lang="et-EE" sz="2000" b="1" dirty="0">
                <a:solidFill>
                  <a:srgbClr val="332B60"/>
                </a:solidFill>
                <a:latin typeface="Verdana Pro"/>
                <a:cs typeface="Segoe UI Semilight"/>
              </a:rPr>
              <a:t> a </a:t>
            </a:r>
            <a:r>
              <a:rPr lang="et-EE" sz="2000" b="1" dirty="0" err="1">
                <a:solidFill>
                  <a:srgbClr val="332B60"/>
                </a:solidFill>
                <a:latin typeface="Verdana Pro"/>
                <a:cs typeface="Segoe UI Semilight"/>
              </a:rPr>
              <a:t>new</a:t>
            </a:r>
            <a:r>
              <a:rPr lang="et-EE" sz="2000" b="1" dirty="0">
                <a:solidFill>
                  <a:srgbClr val="332B60"/>
                </a:solidFill>
                <a:latin typeface="Verdana Pro"/>
                <a:cs typeface="Segoe UI Semilight"/>
              </a:rPr>
              <a:t> </a:t>
            </a:r>
            <a:r>
              <a:rPr lang="et-EE" sz="2000" b="1" dirty="0" err="1">
                <a:solidFill>
                  <a:srgbClr val="332B60"/>
                </a:solidFill>
                <a:latin typeface="Verdana Pro"/>
                <a:cs typeface="Segoe UI Semilight"/>
              </a:rPr>
              <a:t>potential</a:t>
            </a:r>
            <a:r>
              <a:rPr lang="et-EE" sz="2000" b="1" dirty="0">
                <a:solidFill>
                  <a:srgbClr val="332B60"/>
                </a:solidFill>
                <a:latin typeface="Verdana Pro"/>
                <a:cs typeface="Segoe UI Semilight"/>
              </a:rPr>
              <a:t> </a:t>
            </a:r>
            <a:r>
              <a:rPr lang="et-EE" sz="2000" b="1" dirty="0" err="1">
                <a:solidFill>
                  <a:srgbClr val="332B60"/>
                </a:solidFill>
                <a:latin typeface="Verdana Pro"/>
                <a:cs typeface="Segoe UI Semilight"/>
              </a:rPr>
              <a:t>startup</a:t>
            </a:r>
            <a:endParaRPr lang="en-US" sz="2000" dirty="0" err="1">
              <a:solidFill>
                <a:srgbClr val="000000"/>
              </a:solidFill>
              <a:latin typeface="Verdana Pro"/>
              <a:cs typeface="Segoe UI Semilight"/>
            </a:endParaRPr>
          </a:p>
          <a:p>
            <a:pPr algn="l">
              <a:spcBef>
                <a:spcPts val="0"/>
              </a:spcBef>
            </a:pPr>
            <a:r>
              <a:rPr lang="et-EE" sz="2000" dirty="0" err="1">
                <a:solidFill>
                  <a:srgbClr val="332B60"/>
                </a:solidFill>
                <a:latin typeface="Verdana Pro"/>
                <a:cs typeface="Segoe UI Semilight"/>
              </a:rPr>
              <a:t>Preferred</a:t>
            </a:r>
            <a:r>
              <a:rPr lang="et-EE" sz="2000" dirty="0">
                <a:solidFill>
                  <a:srgbClr val="332B60"/>
                </a:solidFill>
                <a:latin typeface="Verdana Pro"/>
                <a:cs typeface="Segoe UI Semilight"/>
              </a:rPr>
              <a:t> </a:t>
            </a:r>
            <a:r>
              <a:rPr lang="et-EE" sz="2000" dirty="0" err="1">
                <a:solidFill>
                  <a:srgbClr val="332B60"/>
                </a:solidFill>
                <a:latin typeface="Verdana Pro"/>
                <a:cs typeface="Segoe UI Semilight"/>
              </a:rPr>
              <a:t>background</a:t>
            </a:r>
            <a:r>
              <a:rPr lang="et-EE" sz="2000" dirty="0">
                <a:solidFill>
                  <a:srgbClr val="332B60"/>
                </a:solidFill>
                <a:latin typeface="Verdana Pro"/>
                <a:cs typeface="Segoe UI Semilight"/>
              </a:rPr>
              <a:t> of </a:t>
            </a:r>
            <a:r>
              <a:rPr lang="et-EE" sz="2000" dirty="0" err="1">
                <a:solidFill>
                  <a:srgbClr val="332B60"/>
                </a:solidFill>
                <a:latin typeface="Verdana Pro"/>
                <a:cs typeface="Segoe UI Semilight"/>
              </a:rPr>
              <a:t>the</a:t>
            </a:r>
            <a:r>
              <a:rPr lang="et-EE" sz="2000" dirty="0">
                <a:solidFill>
                  <a:srgbClr val="332B60"/>
                </a:solidFill>
                <a:latin typeface="Verdana Pro"/>
                <a:cs typeface="Segoe UI Semilight"/>
              </a:rPr>
              <a:t> CEO: </a:t>
            </a:r>
            <a:r>
              <a:rPr lang="et-EE" sz="2000" dirty="0" err="1">
                <a:solidFill>
                  <a:srgbClr val="332B60"/>
                </a:solidFill>
                <a:latin typeface="Verdana Pro"/>
                <a:cs typeface="Segoe UI Semilight"/>
              </a:rPr>
              <a:t>business</a:t>
            </a:r>
            <a:r>
              <a:rPr lang="et-EE" sz="2000" dirty="0">
                <a:solidFill>
                  <a:srgbClr val="332B60"/>
                </a:solidFill>
                <a:latin typeface="Verdana Pro"/>
                <a:cs typeface="Segoe UI Semilight"/>
              </a:rPr>
              <a:t> </a:t>
            </a:r>
            <a:r>
              <a:rPr lang="et-EE" sz="2000" dirty="0" err="1">
                <a:solidFill>
                  <a:srgbClr val="332B60"/>
                </a:solidFill>
                <a:latin typeface="Verdana Pro"/>
                <a:cs typeface="Segoe UI Semilight"/>
              </a:rPr>
              <a:t>development</a:t>
            </a:r>
            <a:r>
              <a:rPr lang="et-EE" sz="2000" dirty="0">
                <a:solidFill>
                  <a:srgbClr val="332B60"/>
                </a:solidFill>
                <a:latin typeface="Verdana Pro"/>
                <a:cs typeface="Segoe UI Semilight"/>
              </a:rPr>
              <a:t> in </a:t>
            </a:r>
            <a:r>
              <a:rPr lang="et-EE" sz="2000" dirty="0" err="1">
                <a:solidFill>
                  <a:srgbClr val="332B60"/>
                </a:solidFill>
                <a:latin typeface="Verdana Pro"/>
                <a:cs typeface="Segoe UI Semilight"/>
              </a:rPr>
              <a:t>the</a:t>
            </a:r>
            <a:r>
              <a:rPr lang="et-EE" sz="2000" dirty="0">
                <a:solidFill>
                  <a:srgbClr val="332B60"/>
                </a:solidFill>
                <a:latin typeface="Verdana Pro"/>
                <a:cs typeface="Segoe UI Semilight"/>
              </a:rPr>
              <a:t> </a:t>
            </a:r>
            <a:r>
              <a:rPr lang="et-EE" sz="2000" dirty="0" err="1">
                <a:solidFill>
                  <a:srgbClr val="332B60"/>
                </a:solidFill>
                <a:latin typeface="Verdana Pro"/>
                <a:cs typeface="Segoe UI Semilight"/>
              </a:rPr>
              <a:t>field</a:t>
            </a:r>
            <a:r>
              <a:rPr lang="et-EE" sz="2000" dirty="0">
                <a:solidFill>
                  <a:srgbClr val="332B60"/>
                </a:solidFill>
                <a:latin typeface="Verdana Pro"/>
                <a:cs typeface="Segoe UI Semilight"/>
              </a:rPr>
              <a:t> of </a:t>
            </a:r>
            <a:r>
              <a:rPr lang="et-EE" sz="2000" dirty="0" err="1">
                <a:solidFill>
                  <a:srgbClr val="332B60"/>
                </a:solidFill>
                <a:latin typeface="Verdana Pro"/>
                <a:cs typeface="Segoe UI Semilight"/>
              </a:rPr>
              <a:t>wood</a:t>
            </a:r>
            <a:r>
              <a:rPr lang="et-EE" sz="2000" dirty="0">
                <a:solidFill>
                  <a:srgbClr val="332B60"/>
                </a:solidFill>
                <a:latin typeface="Verdana Pro"/>
                <a:cs typeface="Segoe UI Semilight"/>
              </a:rPr>
              <a:t> </a:t>
            </a:r>
            <a:r>
              <a:rPr lang="et-EE" sz="2000" dirty="0" err="1">
                <a:solidFill>
                  <a:srgbClr val="332B60"/>
                </a:solidFill>
                <a:latin typeface="Verdana Pro"/>
                <a:cs typeface="Segoe UI Semilight"/>
              </a:rPr>
              <a:t>chemistry</a:t>
            </a:r>
            <a:r>
              <a:rPr lang="et-EE" sz="2000" dirty="0">
                <a:solidFill>
                  <a:srgbClr val="332B60"/>
                </a:solidFill>
                <a:latin typeface="Verdana Pro"/>
                <a:cs typeface="Segoe UI Semilight"/>
              </a:rPr>
              <a:t>, 3D-printing </a:t>
            </a:r>
            <a:r>
              <a:rPr lang="et-EE" sz="2000" dirty="0" err="1">
                <a:solidFill>
                  <a:srgbClr val="332B60"/>
                </a:solidFill>
                <a:latin typeface="Verdana Pro"/>
                <a:cs typeface="Segoe UI Semilight"/>
              </a:rPr>
              <a:t>materials</a:t>
            </a:r>
            <a:r>
              <a:rPr lang="et-EE" sz="2000" dirty="0">
                <a:solidFill>
                  <a:srgbClr val="332B60"/>
                </a:solidFill>
                <a:latin typeface="Verdana Pro"/>
                <a:cs typeface="Segoe UI Semilight"/>
              </a:rPr>
              <a:t>.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42006232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20AB12-B344-DF05-2344-095B8E6665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i kohatäide 2">
            <a:extLst>
              <a:ext uri="{FF2B5EF4-FFF2-40B4-BE49-F238E27FC236}">
                <a16:creationId xmlns:a16="http://schemas.microsoft.com/office/drawing/2014/main" id="{06A165C6-1B8C-7308-1AB1-CE1E04B2A6C7}"/>
              </a:ext>
            </a:extLst>
          </p:cNvPr>
          <p:cNvSpPr txBox="1">
            <a:spLocks/>
          </p:cNvSpPr>
          <p:nvPr/>
        </p:nvSpPr>
        <p:spPr>
          <a:xfrm>
            <a:off x="286260" y="1192334"/>
            <a:ext cx="5531598" cy="8239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b="1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20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8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Courier New" panose="02070309020205020404" pitchFamily="49" charset="0"/>
              <a:buNone/>
              <a:defRPr sz="18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t-EE" sz="2000" dirty="0">
                <a:latin typeface="Verdana Pro"/>
                <a:ea typeface="Calibri"/>
                <a:cs typeface="Calibri"/>
              </a:rPr>
              <a:t>INPUT BY POTENTIAL CEO</a:t>
            </a:r>
          </a:p>
        </p:txBody>
      </p:sp>
      <p:sp>
        <p:nvSpPr>
          <p:cNvPr id="9" name="Sisu kohatäide 3">
            <a:extLst>
              <a:ext uri="{FF2B5EF4-FFF2-40B4-BE49-F238E27FC236}">
                <a16:creationId xmlns:a16="http://schemas.microsoft.com/office/drawing/2014/main" id="{F1482AE1-50C3-0290-5F87-18073CB97EED}"/>
              </a:ext>
            </a:extLst>
          </p:cNvPr>
          <p:cNvSpPr txBox="1">
            <a:spLocks/>
          </p:cNvSpPr>
          <p:nvPr/>
        </p:nvSpPr>
        <p:spPr>
          <a:xfrm>
            <a:off x="394089" y="1714321"/>
            <a:ext cx="11275352" cy="36917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t-EE" sz="1600" dirty="0">
                <a:latin typeface="Verdana Pro Semibold"/>
                <a:ea typeface="Calibri"/>
                <a:cs typeface="Calibri"/>
              </a:rPr>
              <a:t>---</a:t>
            </a:r>
          </a:p>
        </p:txBody>
      </p:sp>
      <p:sp>
        <p:nvSpPr>
          <p:cNvPr id="6" name="Pealkiri 1">
            <a:extLst>
              <a:ext uri="{FF2B5EF4-FFF2-40B4-BE49-F238E27FC236}">
                <a16:creationId xmlns:a16="http://schemas.microsoft.com/office/drawing/2014/main" id="{B53486CA-4F5E-ADDD-623B-03FCC9C51E35}"/>
              </a:ext>
            </a:extLst>
          </p:cNvPr>
          <p:cNvSpPr txBox="1">
            <a:spLocks/>
          </p:cNvSpPr>
          <p:nvPr/>
        </p:nvSpPr>
        <p:spPr>
          <a:xfrm>
            <a:off x="298908" y="278471"/>
            <a:ext cx="1189384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342A5F"/>
                </a:solidFill>
                <a:latin typeface="Proxima Nova Rg" panose="02000506030000020004" pitchFamily="2" charset="77"/>
                <a:ea typeface="+mj-ea"/>
                <a:cs typeface="+mj-cs"/>
              </a:defRPr>
            </a:lvl1pPr>
          </a:lstStyle>
          <a:p>
            <a:r>
              <a:rPr lang="et-EE" sz="3200">
                <a:latin typeface="Verdana Pro Black"/>
              </a:rPr>
              <a:t>VISION FOR FUTURE TEAM</a:t>
            </a:r>
            <a:endParaRPr lang="et-EE" sz="3200" dirty="0">
              <a:latin typeface="Verdana Pro Black"/>
            </a:endParaRPr>
          </a:p>
        </p:txBody>
      </p:sp>
    </p:spTree>
    <p:extLst>
      <p:ext uri="{BB962C8B-B14F-4D97-AF65-F5344CB8AC3E}">
        <p14:creationId xmlns:p14="http://schemas.microsoft.com/office/powerpoint/2010/main" val="27530033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0CC74E-B089-F071-8F58-8638323CA1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alkiri 1">
            <a:extLst>
              <a:ext uri="{FF2B5EF4-FFF2-40B4-BE49-F238E27FC236}">
                <a16:creationId xmlns:a16="http://schemas.microsoft.com/office/drawing/2014/main" id="{A9E3D504-46A4-94E8-A70E-1013853B2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908" y="278471"/>
            <a:ext cx="11893845" cy="1325563"/>
          </a:xfrm>
        </p:spPr>
        <p:txBody>
          <a:bodyPr>
            <a:normAutofit/>
          </a:bodyPr>
          <a:lstStyle/>
          <a:p>
            <a:r>
              <a:rPr lang="et-EE" sz="3200" dirty="0">
                <a:latin typeface="Verdana Pro Black"/>
              </a:rPr>
              <a:t>CONTRIBUTION</a:t>
            </a:r>
          </a:p>
        </p:txBody>
      </p:sp>
      <p:sp>
        <p:nvSpPr>
          <p:cNvPr id="8" name="Teksti kohatäide 2">
            <a:extLst>
              <a:ext uri="{FF2B5EF4-FFF2-40B4-BE49-F238E27FC236}">
                <a16:creationId xmlns:a16="http://schemas.microsoft.com/office/drawing/2014/main" id="{0E0BE6EB-2E88-81D2-DDC0-3218BD511DD9}"/>
              </a:ext>
            </a:extLst>
          </p:cNvPr>
          <p:cNvSpPr txBox="1">
            <a:spLocks/>
          </p:cNvSpPr>
          <p:nvPr/>
        </p:nvSpPr>
        <p:spPr>
          <a:xfrm>
            <a:off x="300636" y="1113259"/>
            <a:ext cx="11189088" cy="8239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b="1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20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8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Courier New" panose="02070309020205020404" pitchFamily="49" charset="0"/>
              <a:buNone/>
              <a:defRPr sz="18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0" dirty="0">
                <a:latin typeface="Verdana Pro"/>
                <a:ea typeface="Calibri"/>
                <a:cs typeface="Calibri"/>
              </a:rPr>
              <a:t>(</a:t>
            </a:r>
            <a:r>
              <a:rPr lang="en-US" sz="1400" b="0" dirty="0" err="1">
                <a:latin typeface="Verdana Pro"/>
                <a:ea typeface="Calibri"/>
                <a:cs typeface="Calibri"/>
              </a:rPr>
              <a:t>TalTech</a:t>
            </a:r>
            <a:r>
              <a:rPr lang="en-US" sz="1400" b="0" dirty="0">
                <a:latin typeface="Verdana Pro"/>
                <a:ea typeface="Calibri"/>
                <a:cs typeface="Calibri"/>
              </a:rPr>
              <a:t> will give options shares for the new co-founder, what is that you are willing to invest in terms of money, time and competencies and what are your expectations regarding option shares)</a:t>
            </a:r>
            <a:endParaRPr lang="et-EE" dirty="0">
              <a:latin typeface="Verdana Pro"/>
            </a:endParaRPr>
          </a:p>
        </p:txBody>
      </p:sp>
      <p:sp>
        <p:nvSpPr>
          <p:cNvPr id="10" name="Teksti kohatäide 2">
            <a:extLst>
              <a:ext uri="{FF2B5EF4-FFF2-40B4-BE49-F238E27FC236}">
                <a16:creationId xmlns:a16="http://schemas.microsoft.com/office/drawing/2014/main" id="{9B2B5F36-D7CB-B327-2711-0B459ADFAE3A}"/>
              </a:ext>
            </a:extLst>
          </p:cNvPr>
          <p:cNvSpPr txBox="1">
            <a:spLocks/>
          </p:cNvSpPr>
          <p:nvPr/>
        </p:nvSpPr>
        <p:spPr>
          <a:xfrm>
            <a:off x="343769" y="1688353"/>
            <a:ext cx="5531598" cy="8239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b="1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20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8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Courier New" panose="02070309020205020404" pitchFamily="49" charset="0"/>
              <a:buNone/>
              <a:defRPr sz="18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t-EE" sz="2000" dirty="0">
                <a:latin typeface="Verdana Pro"/>
                <a:ea typeface="Calibri"/>
                <a:cs typeface="Calibri"/>
              </a:rPr>
              <a:t>INPUT BY POTENTIAL CEO</a:t>
            </a:r>
          </a:p>
        </p:txBody>
      </p:sp>
      <p:sp>
        <p:nvSpPr>
          <p:cNvPr id="11" name="Sisu kohatäide 3">
            <a:extLst>
              <a:ext uri="{FF2B5EF4-FFF2-40B4-BE49-F238E27FC236}">
                <a16:creationId xmlns:a16="http://schemas.microsoft.com/office/drawing/2014/main" id="{A558F0EF-2E23-FC26-65A6-5BDFE51EA643}"/>
              </a:ext>
            </a:extLst>
          </p:cNvPr>
          <p:cNvSpPr txBox="1">
            <a:spLocks/>
          </p:cNvSpPr>
          <p:nvPr/>
        </p:nvSpPr>
        <p:spPr>
          <a:xfrm>
            <a:off x="408466" y="2095322"/>
            <a:ext cx="11275352" cy="36917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t-EE" sz="1600" dirty="0" err="1">
                <a:latin typeface="Verdana Pro Semibold"/>
                <a:ea typeface="Calibri"/>
                <a:cs typeface="Calibri"/>
              </a:rPr>
              <a:t>I'm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suitable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to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be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the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founding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member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...</a:t>
            </a:r>
          </a:p>
          <a:p>
            <a:endParaRPr lang="et-EE" sz="1600" dirty="0">
              <a:latin typeface="Verdana Pro Semibold"/>
              <a:ea typeface="Calibri"/>
              <a:cs typeface="Calibri"/>
            </a:endParaRPr>
          </a:p>
          <a:p>
            <a:r>
              <a:rPr lang="et-EE" sz="1600" dirty="0" err="1">
                <a:latin typeface="Verdana Pro Semibold"/>
                <a:ea typeface="Calibri"/>
                <a:cs typeface="Calibri"/>
              </a:rPr>
              <a:t>My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contribution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can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be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(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time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,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money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,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competencies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,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contacts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etc)</a:t>
            </a:r>
          </a:p>
          <a:p>
            <a:endParaRPr lang="et-EE" sz="1600" dirty="0">
              <a:latin typeface="Verdana Pro Semibold"/>
              <a:ea typeface="Calibri"/>
              <a:cs typeface="Calibri"/>
            </a:endParaRPr>
          </a:p>
          <a:p>
            <a:r>
              <a:rPr lang="et-EE" sz="1600" dirty="0" err="1">
                <a:latin typeface="Verdana Pro Semibold"/>
                <a:ea typeface="Calibri"/>
                <a:cs typeface="Calibri"/>
              </a:rPr>
              <a:t>My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expectations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regarding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option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shares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in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startup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founding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stage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is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in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the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range of x-x%</a:t>
            </a:r>
          </a:p>
        </p:txBody>
      </p:sp>
    </p:spTree>
    <p:extLst>
      <p:ext uri="{BB962C8B-B14F-4D97-AF65-F5344CB8AC3E}">
        <p14:creationId xmlns:p14="http://schemas.microsoft.com/office/powerpoint/2010/main" val="3828989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0102DF-6727-7853-B86B-9F62B185FE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CD476FAF-1C6C-5662-630D-BDDCB0D2B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>
                <a:latin typeface="Verdana Pro Black"/>
              </a:rPr>
              <a:t>Opportunity and conditions</a:t>
            </a:r>
          </a:p>
        </p:txBody>
      </p:sp>
      <p:sp>
        <p:nvSpPr>
          <p:cNvPr id="4" name="Sisu kohatäide 3">
            <a:extLst>
              <a:ext uri="{FF2B5EF4-FFF2-40B4-BE49-F238E27FC236}">
                <a16:creationId xmlns:a16="http://schemas.microsoft.com/office/drawing/2014/main" id="{1E8BF9FC-97B3-277D-6CDB-523377FE50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900967"/>
            <a:ext cx="10086759" cy="4254371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0" indent="0">
              <a:buNone/>
            </a:pPr>
            <a:r>
              <a:rPr lang="et-EE" sz="1600" dirty="0" err="1">
                <a:latin typeface="Verdana Pro Semibold"/>
                <a:ea typeface="Calibri"/>
                <a:cs typeface="Calibri"/>
              </a:rPr>
              <a:t>TalTech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annual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budget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for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RD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activites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is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50M euros.</a:t>
            </a:r>
          </a:p>
          <a:p>
            <a:pPr marL="0" indent="0">
              <a:buNone/>
            </a:pPr>
            <a:endParaRPr lang="et-EE" sz="1600" dirty="0">
              <a:latin typeface="Verdana Pro Semibold"/>
              <a:ea typeface="Calibri"/>
              <a:cs typeface="Calibri"/>
            </a:endParaRPr>
          </a:p>
          <a:p>
            <a:pPr marL="0" indent="0">
              <a:buNone/>
            </a:pPr>
            <a:r>
              <a:rPr lang="et-EE" sz="1600" dirty="0">
                <a:latin typeface="Verdana Pro Semibold"/>
                <a:ea typeface="Calibri"/>
                <a:cs typeface="Calibri"/>
              </a:rPr>
              <a:t>In order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to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take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research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to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the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market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we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need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multifaceted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great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teams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and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therefore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we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are looking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for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a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CEOs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for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science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based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tech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startups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. </a:t>
            </a:r>
          </a:p>
          <a:p>
            <a:pPr marL="0" indent="0">
              <a:buNone/>
            </a:pPr>
            <a:endParaRPr lang="et-EE" sz="1600" dirty="0">
              <a:latin typeface="Verdana Pro Semibold"/>
              <a:ea typeface="Calibri"/>
              <a:cs typeface="Calibri"/>
            </a:endParaRPr>
          </a:p>
          <a:p>
            <a:pPr marL="0" indent="0">
              <a:buNone/>
            </a:pPr>
            <a:r>
              <a:rPr lang="et-EE" sz="1600" b="0" dirty="0" err="1">
                <a:latin typeface="Verdana Pro Semibold"/>
                <a:ea typeface="Calibri"/>
                <a:cs typeface="Calibri"/>
              </a:rPr>
              <a:t>What</a:t>
            </a:r>
            <a:r>
              <a:rPr lang="et-EE" sz="1600" b="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b="0" dirty="0" err="1">
                <a:latin typeface="Verdana Pro Semibold"/>
                <a:ea typeface="Calibri"/>
                <a:cs typeface="Calibri"/>
              </a:rPr>
              <a:t>you</a:t>
            </a:r>
            <a:r>
              <a:rPr lang="et-EE" sz="1600" b="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b="0" dirty="0" err="1">
                <a:latin typeface="Verdana Pro Semibold"/>
                <a:ea typeface="Calibri"/>
                <a:cs typeface="Calibri"/>
              </a:rPr>
              <a:t>get</a:t>
            </a:r>
            <a:r>
              <a:rPr lang="et-EE" sz="1600" b="0" dirty="0">
                <a:latin typeface="Verdana Pro Semibold"/>
                <a:ea typeface="Calibri"/>
                <a:cs typeface="Calibri"/>
              </a:rPr>
              <a:t>: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equity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in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the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company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which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is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based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on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years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of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research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.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Cap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Table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will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be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decided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together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with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research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partners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.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TalTech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will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get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equity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in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the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founding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stage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in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the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range of 5-10%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for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exchange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of IP.</a:t>
            </a:r>
          </a:p>
          <a:p>
            <a:pPr marL="0" indent="0">
              <a:buNone/>
            </a:pPr>
            <a:endParaRPr lang="et-EE" sz="1600" dirty="0">
              <a:latin typeface="Verdana Pro Semibold"/>
              <a:ea typeface="Calibri"/>
              <a:cs typeface="Calibri"/>
            </a:endParaRPr>
          </a:p>
          <a:p>
            <a:pPr marL="0" indent="0">
              <a:buNone/>
            </a:pPr>
            <a:r>
              <a:rPr lang="et-EE" sz="1600" dirty="0" err="1">
                <a:latin typeface="Verdana Pro Semibold"/>
                <a:ea typeface="Calibri"/>
                <a:cs typeface="Calibri"/>
              </a:rPr>
              <a:t>What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we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expect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from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the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cofounder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: </a:t>
            </a:r>
          </a:p>
          <a:p>
            <a:pPr marL="0" indent="0">
              <a:buNone/>
            </a:pPr>
            <a:r>
              <a:rPr lang="et-EE" sz="1600" dirty="0">
                <a:latin typeface="Verdana Pro Semibold"/>
                <a:ea typeface="Calibri"/>
                <a:cs typeface="Calibri"/>
              </a:rPr>
              <a:t> -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describe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the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best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possible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product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market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fit</a:t>
            </a:r>
            <a:endParaRPr lang="et-EE" sz="1600" dirty="0">
              <a:latin typeface="Verdana Pro Semibold"/>
              <a:ea typeface="Calibri"/>
              <a:cs typeface="Calibri"/>
            </a:endParaRPr>
          </a:p>
          <a:p>
            <a:pPr marL="0" indent="0">
              <a:buNone/>
            </a:pPr>
            <a:r>
              <a:rPr lang="et-EE" sz="1600" dirty="0">
                <a:latin typeface="Verdana Pro Semibold"/>
                <a:ea typeface="Calibri"/>
                <a:cs typeface="Calibri"/>
              </a:rPr>
              <a:t> - personal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contribution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(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time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and/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or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money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)</a:t>
            </a:r>
            <a:endParaRPr lang="et-EE" dirty="0"/>
          </a:p>
          <a:p>
            <a:pPr marL="0" indent="0">
              <a:buNone/>
            </a:pPr>
            <a:r>
              <a:rPr lang="et-EE" sz="1600" dirty="0">
                <a:latin typeface="Verdana Pro Semibold"/>
                <a:ea typeface="Calibri"/>
                <a:cs typeface="Calibri"/>
              </a:rPr>
              <a:t> -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capability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to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attract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 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funding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(personal and/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or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investors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/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grants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)</a:t>
            </a:r>
            <a:endParaRPr lang="et-EE" dirty="0"/>
          </a:p>
          <a:p>
            <a:pPr marL="0" indent="0">
              <a:buNone/>
            </a:pPr>
            <a:endParaRPr lang="et-EE" sz="1600" dirty="0">
              <a:latin typeface="Verdana Pro Semibold"/>
              <a:ea typeface="Calibri"/>
              <a:cs typeface="Calibri"/>
            </a:endParaRPr>
          </a:p>
          <a:p>
            <a:pPr marL="0" indent="0">
              <a:buNone/>
            </a:pPr>
            <a:r>
              <a:rPr lang="et-EE" sz="1600" dirty="0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In order </a:t>
            </a:r>
            <a:r>
              <a:rPr lang="et-EE" sz="1600" dirty="0" err="1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to</a:t>
            </a:r>
            <a:r>
              <a:rPr lang="et-EE" sz="1600" dirty="0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apply</a:t>
            </a:r>
            <a:r>
              <a:rPr lang="et-EE" sz="1600" dirty="0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for</a:t>
            </a:r>
            <a:r>
              <a:rPr lang="et-EE" sz="1600" dirty="0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the</a:t>
            </a:r>
            <a:r>
              <a:rPr lang="et-EE" sz="1600" dirty="0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cofounder</a:t>
            </a:r>
            <a:r>
              <a:rPr lang="et-EE" sz="1600" dirty="0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position</a:t>
            </a:r>
            <a:r>
              <a:rPr lang="et-EE" sz="1600" dirty="0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, </a:t>
            </a:r>
            <a:r>
              <a:rPr lang="et-EE" sz="1600" dirty="0" err="1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finish</a:t>
            </a:r>
            <a:r>
              <a:rPr lang="et-EE" sz="1600" dirty="0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the</a:t>
            </a:r>
            <a:r>
              <a:rPr lang="et-EE" sz="1600" dirty="0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slides</a:t>
            </a:r>
            <a:r>
              <a:rPr lang="et-EE" sz="1600" dirty="0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 (feel </a:t>
            </a:r>
            <a:r>
              <a:rPr lang="et-EE" sz="1600" dirty="0" err="1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free</a:t>
            </a:r>
            <a:r>
              <a:rPr lang="et-EE" sz="1600" dirty="0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to</a:t>
            </a:r>
            <a:r>
              <a:rPr lang="et-EE" sz="1600" dirty="0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add</a:t>
            </a:r>
            <a:r>
              <a:rPr lang="et-EE" sz="1600" dirty="0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/</a:t>
            </a:r>
            <a:r>
              <a:rPr lang="et-EE" sz="1600" dirty="0" err="1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modify</a:t>
            </a:r>
            <a:r>
              <a:rPr lang="et-EE" sz="1600" dirty="0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slides</a:t>
            </a:r>
            <a:r>
              <a:rPr lang="et-EE" sz="1600" dirty="0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) and </a:t>
            </a:r>
            <a:r>
              <a:rPr lang="et-EE" sz="1600" dirty="0" err="1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return</a:t>
            </a:r>
            <a:r>
              <a:rPr lang="et-EE" sz="1600" dirty="0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them</a:t>
            </a:r>
            <a:r>
              <a:rPr lang="et-EE" sz="1600" dirty="0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to</a:t>
            </a:r>
            <a:r>
              <a:rPr lang="et-EE" sz="1600" dirty="0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 </a:t>
            </a:r>
            <a:r>
              <a:rPr lang="et-EE" sz="1600" u="sng" dirty="0" err="1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mirjam.kert@taltech.ee</a:t>
            </a:r>
            <a:r>
              <a:rPr lang="et-EE" sz="1600" dirty="0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 </a:t>
            </a:r>
          </a:p>
          <a:p>
            <a:pPr marL="0" indent="0">
              <a:buNone/>
            </a:pPr>
            <a:r>
              <a:rPr lang="et-EE" sz="1600" dirty="0">
                <a:latin typeface="Verdana Pro Semibold"/>
                <a:ea typeface="Calibri"/>
                <a:cs typeface="Calibri"/>
              </a:rPr>
              <a:t>In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case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current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team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members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see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you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fit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to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be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the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potential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CEO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we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will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arrange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a meeting and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discuss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potential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co-founding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possibility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.</a:t>
            </a:r>
          </a:p>
          <a:p>
            <a:pPr marL="0" indent="0">
              <a:buNone/>
            </a:pPr>
            <a:r>
              <a:rPr lang="et-EE" sz="1600" dirty="0" err="1">
                <a:latin typeface="Verdana Pro Semibold"/>
                <a:ea typeface="Calibri"/>
                <a:cs typeface="Calibri"/>
              </a:rPr>
              <a:t>Questions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: </a:t>
            </a:r>
            <a:r>
              <a:rPr lang="et-EE" sz="1600" u="sng" dirty="0" err="1">
                <a:latin typeface="Verdana Pro Semibold"/>
                <a:ea typeface="Calibri"/>
                <a:cs typeface="Calibri"/>
              </a:rPr>
              <a:t>mirjam.kert@taltech.ee</a:t>
            </a:r>
            <a:endParaRPr lang="et-EE" sz="1600" u="sng" dirty="0">
              <a:latin typeface="Verdana Pro Semibold"/>
              <a:ea typeface="Calibri"/>
              <a:cs typeface="Calibri"/>
            </a:endParaRPr>
          </a:p>
          <a:p>
            <a:pPr marL="0" indent="0">
              <a:buNone/>
            </a:pPr>
            <a:endParaRPr lang="et-EE" sz="1600" dirty="0">
              <a:latin typeface="Verdana Pro Semibold"/>
              <a:ea typeface="Calibri"/>
              <a:cs typeface="Calibri"/>
            </a:endParaRPr>
          </a:p>
          <a:p>
            <a:pPr marL="0" indent="0">
              <a:buNone/>
            </a:pPr>
            <a:endParaRPr lang="et-EE" sz="1600" dirty="0">
              <a:latin typeface="Verdana Pro Semibold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77376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09D84E-C8A9-0FA3-E381-09DDEDE821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D1E5081C-0AFE-A740-D6F3-BAB1EF474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>
                <a:latin typeface="Verdana Pro Black"/>
              </a:rPr>
              <a:t>PROBLEM</a:t>
            </a:r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5ED69C1E-464D-52F2-5669-52D25D3A8B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868842"/>
            <a:ext cx="5157787" cy="823912"/>
          </a:xfrm>
        </p:spPr>
        <p:txBody>
          <a:bodyPr>
            <a:normAutofit/>
          </a:bodyPr>
          <a:lstStyle/>
          <a:p>
            <a:r>
              <a:rPr lang="et-EE" sz="2000">
                <a:latin typeface="Verdana Pro"/>
                <a:ea typeface="Calibri"/>
                <a:cs typeface="Calibri"/>
              </a:rPr>
              <a:t>INPUT FROM TALTECH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1C9D0A0-EB9E-BD28-7186-A6E09E45A4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04570"/>
            <a:ext cx="10377711" cy="3684588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>
                <a:latin typeface="Verdana Pro Semibold"/>
              </a:rPr>
              <a:t>3D Printing Filaments Are Costly, Petrochemical-Based, and Performance-Limited</a:t>
            </a:r>
          </a:p>
          <a:p>
            <a:endParaRPr lang="en-GB" dirty="0">
              <a:latin typeface="Verdana Pro Semibold"/>
            </a:endParaRPr>
          </a:p>
          <a:p>
            <a:r>
              <a:rPr lang="en-GB" sz="2400" dirty="0">
                <a:latin typeface="Verdana Pro Semibold"/>
              </a:rPr>
              <a:t>Standard PLA is expensive to produce and sensitive to heat, limiting its use in demanding applications.</a:t>
            </a:r>
          </a:p>
          <a:p>
            <a:r>
              <a:rPr lang="en-GB" sz="2400" dirty="0">
                <a:latin typeface="Verdana Pro Semibold"/>
              </a:rPr>
              <a:t>Manufacturers lack sustainable, high-performance alternatives that meet growing green-material regulations.</a:t>
            </a:r>
          </a:p>
          <a:p>
            <a:r>
              <a:rPr lang="en-GB" sz="2400" dirty="0">
                <a:latin typeface="Verdana Pro Semibold"/>
              </a:rPr>
              <a:t>Existing bio-based filaments struggle with poor mechanical properties and compatibility issues.</a:t>
            </a:r>
          </a:p>
          <a:p>
            <a:r>
              <a:rPr lang="en-GB" sz="2400" dirty="0">
                <a:latin typeface="Verdana Pro Semibold"/>
              </a:rPr>
              <a:t>Industry needs materials that are cheaper, stronger, and more sustainable without sacrificing printability.</a:t>
            </a:r>
          </a:p>
        </p:txBody>
      </p:sp>
    </p:spTree>
    <p:extLst>
      <p:ext uri="{BB962C8B-B14F-4D97-AF65-F5344CB8AC3E}">
        <p14:creationId xmlns:p14="http://schemas.microsoft.com/office/powerpoint/2010/main" val="2142032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D54D19-F176-04E0-6707-F6C9CE7AFE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ealkiri 1">
            <a:extLst>
              <a:ext uri="{FF2B5EF4-FFF2-40B4-BE49-F238E27FC236}">
                <a16:creationId xmlns:a16="http://schemas.microsoft.com/office/drawing/2014/main" id="{B17EB786-A933-1D42-7018-5EA8DE910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606" y="206584"/>
            <a:ext cx="7976016" cy="1325563"/>
          </a:xfrm>
        </p:spPr>
        <p:txBody>
          <a:bodyPr/>
          <a:lstStyle/>
          <a:p>
            <a:r>
              <a:rPr lang="et-EE">
                <a:latin typeface="Verdana Pro Black"/>
              </a:rPr>
              <a:t>SOLUTION</a:t>
            </a:r>
          </a:p>
        </p:txBody>
      </p:sp>
      <p:sp>
        <p:nvSpPr>
          <p:cNvPr id="23" name="Teksti kohatäide 2">
            <a:extLst>
              <a:ext uri="{FF2B5EF4-FFF2-40B4-BE49-F238E27FC236}">
                <a16:creationId xmlns:a16="http://schemas.microsoft.com/office/drawing/2014/main" id="{8D13DCED-6D7F-2650-3E86-06562A25BB3E}"/>
              </a:ext>
            </a:extLst>
          </p:cNvPr>
          <p:cNvSpPr txBox="1">
            <a:spLocks/>
          </p:cNvSpPr>
          <p:nvPr/>
        </p:nvSpPr>
        <p:spPr>
          <a:xfrm>
            <a:off x="746335" y="1192333"/>
            <a:ext cx="5157787" cy="8239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b="1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20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8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Courier New" panose="02070309020205020404" pitchFamily="49" charset="0"/>
              <a:buNone/>
              <a:defRPr sz="18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t-EE" sz="2000">
                <a:latin typeface="Verdana Pro"/>
                <a:ea typeface="Calibri"/>
                <a:cs typeface="Calibri"/>
              </a:rPr>
              <a:t>INPUT FROM TALTECH</a:t>
            </a:r>
          </a:p>
        </p:txBody>
      </p:sp>
      <p:sp>
        <p:nvSpPr>
          <p:cNvPr id="25" name="Sisu kohatäide 3">
            <a:extLst>
              <a:ext uri="{FF2B5EF4-FFF2-40B4-BE49-F238E27FC236}">
                <a16:creationId xmlns:a16="http://schemas.microsoft.com/office/drawing/2014/main" id="{AE9BDBF3-7DE4-5833-5E0D-0F6D1D0879E1}"/>
              </a:ext>
            </a:extLst>
          </p:cNvPr>
          <p:cNvSpPr txBox="1">
            <a:spLocks/>
          </p:cNvSpPr>
          <p:nvPr/>
        </p:nvSpPr>
        <p:spPr>
          <a:xfrm>
            <a:off x="743032" y="1836529"/>
            <a:ext cx="8200796" cy="4814181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err="1">
                <a:latin typeface="Verdana Pro Semibold"/>
                <a:ea typeface="Calibri"/>
                <a:cs typeface="Calibri"/>
              </a:rPr>
              <a:t>LignoPrint</a:t>
            </a:r>
            <a:r>
              <a:rPr lang="en-GB" dirty="0">
                <a:latin typeface="Verdana Pro Semibold"/>
                <a:ea typeface="Calibri"/>
                <a:cs typeface="Calibri"/>
              </a:rPr>
              <a:t> - </a:t>
            </a:r>
            <a:r>
              <a:rPr lang="en-GB" dirty="0">
                <a:latin typeface="Verdana Pro Semibold"/>
              </a:rPr>
              <a:t>High-Performance, Cost-Effective Filaments With Up to 30% Lignin</a:t>
            </a:r>
          </a:p>
          <a:p>
            <a:endParaRPr lang="en-GB" sz="1600" dirty="0">
              <a:latin typeface="Verdana Pro Semibold"/>
              <a:ea typeface="Calibri"/>
              <a:cs typeface="Calibri"/>
            </a:endParaRPr>
          </a:p>
          <a:p>
            <a:r>
              <a:rPr lang="en-GB" sz="2000" dirty="0">
                <a:latin typeface="Verdana Pro Semibold"/>
              </a:rPr>
              <a:t>Breakthrough material combining PLA with up to 30% lignin, a dramatically higher loading than conventional approaches.</a:t>
            </a:r>
          </a:p>
          <a:p>
            <a:r>
              <a:rPr lang="en-GB" sz="2000" dirty="0">
                <a:latin typeface="Verdana Pro Semibold"/>
              </a:rPr>
              <a:t>Proprietary chemical functionalization improves compatibility, printability, and mechanical strength.</a:t>
            </a:r>
          </a:p>
          <a:p>
            <a:r>
              <a:rPr lang="en-GB" sz="2000" dirty="0">
                <a:latin typeface="Verdana Pro Semibold"/>
              </a:rPr>
              <a:t>Results in filaments with enhanced thermal stability (higher </a:t>
            </a:r>
            <a:r>
              <a:rPr lang="en-GB" sz="2000" err="1">
                <a:latin typeface="Verdana Pro Semibold"/>
              </a:rPr>
              <a:t>Tg</a:t>
            </a:r>
            <a:r>
              <a:rPr lang="en-GB" sz="2000" dirty="0">
                <a:latin typeface="Verdana Pro Semibold"/>
              </a:rPr>
              <a:t>) and </a:t>
            </a:r>
            <a:r>
              <a:rPr lang="en-GB" sz="2000" err="1">
                <a:latin typeface="Verdana Pro Semibold"/>
              </a:rPr>
              <a:t>tunable</a:t>
            </a:r>
            <a:r>
              <a:rPr lang="en-GB" sz="2000" dirty="0">
                <a:latin typeface="Verdana Pro Semibold"/>
              </a:rPr>
              <a:t> mechanical properties for different use-cases.</a:t>
            </a:r>
          </a:p>
          <a:p>
            <a:r>
              <a:rPr lang="en-GB" sz="2000" dirty="0">
                <a:latin typeface="Verdana Pro Semibold"/>
              </a:rPr>
              <a:t>Delivers a sustainable, biodegradable, and cost-efficient alternative to traditional PLA, ideal for eco-conscious manufacturing.</a:t>
            </a:r>
            <a:endParaRPr lang="et-EE" sz="2000" dirty="0">
              <a:latin typeface="Verdana Pro Semibold"/>
              <a:ea typeface="Calibri"/>
              <a:cs typeface="Calibri"/>
            </a:endParaRPr>
          </a:p>
        </p:txBody>
      </p:sp>
      <p:pic>
        <p:nvPicPr>
          <p:cNvPr id="2" name="Picture 1" descr="A close-up of a pencil&#10;&#10;AI-generated content may be incorrect.">
            <a:extLst>
              <a:ext uri="{FF2B5EF4-FFF2-40B4-BE49-F238E27FC236}">
                <a16:creationId xmlns:a16="http://schemas.microsoft.com/office/drawing/2014/main" id="{24530CDC-D691-3C73-19CA-B1176295E7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4462" y="0"/>
            <a:ext cx="28046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99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36287C-5546-F5D9-49FB-F0EFA9453A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AF129187-769E-46A1-E61A-FAC0B3EDB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>
                <a:latin typeface="Verdana Pro Black"/>
              </a:rPr>
              <a:t>CURRENT STATE</a:t>
            </a:r>
            <a:endParaRPr lang="et-EE"/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7F3A2F3D-B0D8-86C2-DFC9-148FA57319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868842"/>
            <a:ext cx="5157787" cy="823912"/>
          </a:xfrm>
        </p:spPr>
        <p:txBody>
          <a:bodyPr>
            <a:normAutofit/>
          </a:bodyPr>
          <a:lstStyle/>
          <a:p>
            <a:r>
              <a:rPr lang="et-EE" sz="2000">
                <a:latin typeface="Verdana Pro"/>
                <a:ea typeface="Calibri"/>
                <a:cs typeface="Calibri"/>
              </a:rPr>
              <a:t>INPUT FROM TALTECH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F7E17E7-77C1-7F93-4218-F30B8A7179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053130"/>
            <a:ext cx="10210285" cy="368458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GB" dirty="0">
                <a:latin typeface="Verdana Pro Semibold"/>
              </a:rPr>
              <a:t>TRL 4 and Strong Commercial Potential</a:t>
            </a:r>
          </a:p>
          <a:p>
            <a:endParaRPr lang="en-GB" dirty="0">
              <a:latin typeface="Verdana Pro Semibold"/>
            </a:endParaRPr>
          </a:p>
          <a:p>
            <a:r>
              <a:rPr lang="en-GB" sz="2200" dirty="0">
                <a:latin typeface="Verdana Pro Semibold"/>
              </a:rPr>
              <a:t>Six optimized chemical modification pathways validated, integration techniques proven at lab scale.</a:t>
            </a:r>
          </a:p>
          <a:p>
            <a:r>
              <a:rPr lang="en-GB" sz="2200" dirty="0">
                <a:latin typeface="Verdana Pro Semibold"/>
              </a:rPr>
              <a:t>Demonstrated improvements in thermal performance, mechanical properties, and long-term stability.</a:t>
            </a:r>
          </a:p>
          <a:p>
            <a:r>
              <a:rPr lang="en-GB" sz="2200" dirty="0">
                <a:latin typeface="Verdana Pro Semibold"/>
              </a:rPr>
              <a:t>Clear scalability potential for industrial production of high-performance, green 3D printing materials.</a:t>
            </a:r>
          </a:p>
          <a:p>
            <a:r>
              <a:rPr lang="en-GB" sz="2200" dirty="0">
                <a:latin typeface="Verdana Pro Semibold"/>
              </a:rPr>
              <a:t>Supported by strong </a:t>
            </a:r>
            <a:r>
              <a:rPr lang="en-GB" sz="2200" dirty="0" err="1">
                <a:latin typeface="Verdana Pro Semibold"/>
              </a:rPr>
              <a:t>TalTech</a:t>
            </a:r>
            <a:r>
              <a:rPr lang="en-GB" sz="2200" dirty="0">
                <a:latin typeface="Verdana Pro Semibold"/>
              </a:rPr>
              <a:t> R&amp;D team, next steps include pilot-scale filament production and industry partnerships for adoption.</a:t>
            </a:r>
          </a:p>
        </p:txBody>
      </p:sp>
    </p:spTree>
    <p:extLst>
      <p:ext uri="{BB962C8B-B14F-4D97-AF65-F5344CB8AC3E}">
        <p14:creationId xmlns:p14="http://schemas.microsoft.com/office/powerpoint/2010/main" val="615916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C62F9B-8E78-F4B0-40C8-F24B53D37C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ealkiri 1">
            <a:extLst>
              <a:ext uri="{FF2B5EF4-FFF2-40B4-BE49-F238E27FC236}">
                <a16:creationId xmlns:a16="http://schemas.microsoft.com/office/drawing/2014/main" id="{9111613F-6AC9-E753-0785-9FB5FBAE4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153" y="278471"/>
            <a:ext cx="8026336" cy="1325563"/>
          </a:xfrm>
        </p:spPr>
        <p:txBody>
          <a:bodyPr/>
          <a:lstStyle/>
          <a:p>
            <a:r>
              <a:rPr lang="et-EE" dirty="0">
                <a:latin typeface="Verdana Pro Black"/>
              </a:rPr>
              <a:t>MARKET OPPORTUNITY</a:t>
            </a:r>
            <a:endParaRPr lang="et-EE" dirty="0"/>
          </a:p>
        </p:txBody>
      </p:sp>
      <p:sp>
        <p:nvSpPr>
          <p:cNvPr id="17" name="Teksti kohatäide 2">
            <a:extLst>
              <a:ext uri="{FF2B5EF4-FFF2-40B4-BE49-F238E27FC236}">
                <a16:creationId xmlns:a16="http://schemas.microsoft.com/office/drawing/2014/main" id="{AD9D1346-2682-FBC8-33F7-ECED72B8FC0C}"/>
              </a:ext>
            </a:extLst>
          </p:cNvPr>
          <p:cNvSpPr txBox="1">
            <a:spLocks/>
          </p:cNvSpPr>
          <p:nvPr/>
        </p:nvSpPr>
        <p:spPr>
          <a:xfrm>
            <a:off x="652882" y="1307352"/>
            <a:ext cx="5157787" cy="8239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b="1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20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8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Courier New" panose="02070309020205020404" pitchFamily="49" charset="0"/>
              <a:buNone/>
              <a:defRPr sz="18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t-EE" sz="2000" dirty="0">
                <a:latin typeface="Verdana Pro"/>
                <a:ea typeface="Calibri"/>
                <a:cs typeface="Calibri"/>
              </a:rPr>
              <a:t>INPUT FROM TALTECH</a:t>
            </a:r>
          </a:p>
        </p:txBody>
      </p:sp>
      <p:sp>
        <p:nvSpPr>
          <p:cNvPr id="19" name="Sisu kohatäide 3">
            <a:extLst>
              <a:ext uri="{FF2B5EF4-FFF2-40B4-BE49-F238E27FC236}">
                <a16:creationId xmlns:a16="http://schemas.microsoft.com/office/drawing/2014/main" id="{DB8FD183-E9FC-D30A-A7E3-4F6638AE401B}"/>
              </a:ext>
            </a:extLst>
          </p:cNvPr>
          <p:cNvSpPr txBox="1">
            <a:spLocks/>
          </p:cNvSpPr>
          <p:nvPr/>
        </p:nvSpPr>
        <p:spPr>
          <a:xfrm>
            <a:off x="453930" y="2356251"/>
            <a:ext cx="11275352" cy="36917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Char char="•"/>
            </a:pPr>
            <a:r>
              <a:rPr lang="et-EE" sz="2000" b="0" err="1">
                <a:latin typeface="Verdana Pro Semibold"/>
                <a:ea typeface="Calibri"/>
                <a:cs typeface="Calibri"/>
              </a:rPr>
              <a:t>Most</a:t>
            </a:r>
            <a:r>
              <a:rPr lang="et-EE" sz="2000" b="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b="0" err="1">
                <a:latin typeface="Verdana Pro Semibold"/>
                <a:ea typeface="Calibri"/>
                <a:cs typeface="Calibri"/>
              </a:rPr>
              <a:t>users</a:t>
            </a:r>
            <a:r>
              <a:rPr lang="et-EE" sz="2000" b="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b="0" err="1">
                <a:latin typeface="Verdana Pro Semibold"/>
                <a:ea typeface="Calibri"/>
                <a:cs typeface="Calibri"/>
              </a:rPr>
              <a:t>today</a:t>
            </a:r>
            <a:r>
              <a:rPr lang="et-EE" sz="2000" b="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b="0" err="1">
                <a:latin typeface="Verdana Pro Semibold"/>
                <a:ea typeface="Calibri"/>
                <a:cs typeface="Calibri"/>
              </a:rPr>
              <a:t>buy</a:t>
            </a:r>
            <a:r>
              <a:rPr lang="et-EE" sz="2000" b="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b="0" err="1">
                <a:latin typeface="Verdana Pro Semibold"/>
                <a:ea typeface="Calibri"/>
                <a:cs typeface="Calibri"/>
              </a:rPr>
              <a:t>filaments</a:t>
            </a:r>
            <a:r>
              <a:rPr lang="et-EE" sz="2000" b="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b="0" err="1">
                <a:latin typeface="Verdana Pro Semibold"/>
                <a:ea typeface="Calibri"/>
                <a:cs typeface="Calibri"/>
              </a:rPr>
              <a:t>from</a:t>
            </a:r>
            <a:r>
              <a:rPr lang="et-EE" sz="2000" b="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b="0" err="1">
                <a:latin typeface="Verdana Pro Semibold"/>
                <a:ea typeface="Calibri"/>
                <a:cs typeface="Calibri"/>
              </a:rPr>
              <a:t>brands</a:t>
            </a:r>
            <a:r>
              <a:rPr lang="et-EE" sz="2000" b="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b="0" err="1">
                <a:latin typeface="Verdana Pro Semibold"/>
                <a:ea typeface="Calibri"/>
                <a:cs typeface="Calibri"/>
              </a:rPr>
              <a:t>like</a:t>
            </a:r>
            <a:r>
              <a:rPr lang="et-EE" sz="2000" b="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err="1">
                <a:latin typeface="Verdana Pro Semibold"/>
                <a:ea typeface="Calibri"/>
                <a:cs typeface="Calibri"/>
              </a:rPr>
              <a:t>Polymaker</a:t>
            </a:r>
            <a:r>
              <a:rPr lang="et-EE" sz="2000" dirty="0">
                <a:latin typeface="Verdana Pro Semibold"/>
                <a:ea typeface="Calibri"/>
                <a:cs typeface="Calibri"/>
              </a:rPr>
              <a:t>, </a:t>
            </a:r>
            <a:r>
              <a:rPr lang="et-EE" sz="2000" err="1">
                <a:latin typeface="Verdana Pro Semibold"/>
                <a:ea typeface="Calibri"/>
                <a:cs typeface="Calibri"/>
              </a:rPr>
              <a:t>Prusament</a:t>
            </a:r>
            <a:r>
              <a:rPr lang="et-EE" sz="2000" dirty="0">
                <a:latin typeface="Verdana Pro Semibold"/>
                <a:ea typeface="Calibri"/>
                <a:cs typeface="Calibri"/>
              </a:rPr>
              <a:t>, BASF, </a:t>
            </a:r>
            <a:r>
              <a:rPr lang="et-EE" sz="2000" err="1">
                <a:latin typeface="Verdana Pro Semibold"/>
                <a:ea typeface="Calibri"/>
                <a:cs typeface="Calibri"/>
              </a:rPr>
              <a:t>NatureWorks</a:t>
            </a:r>
            <a:r>
              <a:rPr lang="et-EE" sz="2000" dirty="0">
                <a:latin typeface="Verdana Pro Semibold"/>
                <a:ea typeface="Calibri"/>
                <a:cs typeface="Calibri"/>
              </a:rPr>
              <a:t> (PLA)</a:t>
            </a:r>
            <a:r>
              <a:rPr lang="et-EE" sz="2000" b="0" dirty="0">
                <a:latin typeface="Verdana Pro Semibold"/>
                <a:ea typeface="Calibri"/>
                <a:cs typeface="Calibri"/>
              </a:rPr>
              <a:t>.</a:t>
            </a:r>
            <a:endParaRPr lang="en-US" sz="2000" dirty="0"/>
          </a:p>
          <a:p>
            <a:pPr>
              <a:buFont typeface="Arial"/>
              <a:buChar char="•"/>
            </a:pPr>
            <a:r>
              <a:rPr lang="et-EE" sz="2000" b="0" err="1">
                <a:latin typeface="Verdana Pro Semibold"/>
                <a:ea typeface="Calibri"/>
                <a:cs typeface="Calibri"/>
              </a:rPr>
              <a:t>Sustainable</a:t>
            </a:r>
            <a:r>
              <a:rPr lang="et-EE" sz="2000" b="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b="0" err="1">
                <a:latin typeface="Verdana Pro Semibold"/>
                <a:ea typeface="Calibri"/>
                <a:cs typeface="Calibri"/>
              </a:rPr>
              <a:t>filaments</a:t>
            </a:r>
            <a:r>
              <a:rPr lang="et-EE" sz="2000" b="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b="0" err="1">
                <a:latin typeface="Verdana Pro Semibold"/>
                <a:ea typeface="Calibri"/>
                <a:cs typeface="Calibri"/>
              </a:rPr>
              <a:t>exist</a:t>
            </a:r>
            <a:r>
              <a:rPr lang="et-EE" sz="2000" b="0" dirty="0">
                <a:latin typeface="Verdana Pro Semibold"/>
                <a:ea typeface="Calibri"/>
                <a:cs typeface="Calibri"/>
              </a:rPr>
              <a:t>, </a:t>
            </a:r>
            <a:r>
              <a:rPr lang="et-EE" sz="2000" b="0" err="1">
                <a:latin typeface="Verdana Pro Semibold"/>
                <a:ea typeface="Calibri"/>
                <a:cs typeface="Calibri"/>
              </a:rPr>
              <a:t>but</a:t>
            </a:r>
            <a:r>
              <a:rPr lang="et-EE" sz="2000" b="0" dirty="0">
                <a:latin typeface="Verdana Pro Semibold"/>
                <a:ea typeface="Calibri"/>
                <a:cs typeface="Calibri"/>
              </a:rPr>
              <a:t> are </a:t>
            </a:r>
            <a:r>
              <a:rPr lang="et-EE" sz="2000" b="0" err="1">
                <a:latin typeface="Verdana Pro Semibold"/>
                <a:ea typeface="Calibri"/>
                <a:cs typeface="Calibri"/>
              </a:rPr>
              <a:t>often</a:t>
            </a:r>
            <a:r>
              <a:rPr lang="et-EE" sz="2000" b="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err="1">
                <a:latin typeface="Verdana Pro Semibold"/>
                <a:ea typeface="Calibri"/>
                <a:cs typeface="Calibri"/>
              </a:rPr>
              <a:t>more</a:t>
            </a:r>
            <a:r>
              <a:rPr lang="et-EE" sz="20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err="1">
                <a:latin typeface="Verdana Pro Semibold"/>
                <a:ea typeface="Calibri"/>
                <a:cs typeface="Calibri"/>
              </a:rPr>
              <a:t>expensive</a:t>
            </a:r>
            <a:r>
              <a:rPr lang="et-EE" sz="20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err="1">
                <a:latin typeface="Verdana Pro Semibold"/>
                <a:ea typeface="Calibri"/>
                <a:cs typeface="Calibri"/>
              </a:rPr>
              <a:t>or</a:t>
            </a:r>
            <a:r>
              <a:rPr lang="et-EE" sz="20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err="1">
                <a:latin typeface="Verdana Pro Semibold"/>
                <a:ea typeface="Calibri"/>
                <a:cs typeface="Calibri"/>
              </a:rPr>
              <a:t>harder</a:t>
            </a:r>
            <a:r>
              <a:rPr lang="et-EE" sz="20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err="1">
                <a:latin typeface="Verdana Pro Semibold"/>
                <a:ea typeface="Calibri"/>
                <a:cs typeface="Calibri"/>
              </a:rPr>
              <a:t>to</a:t>
            </a:r>
            <a:r>
              <a:rPr lang="et-EE" sz="2000" dirty="0">
                <a:latin typeface="Verdana Pro Semibold"/>
                <a:ea typeface="Calibri"/>
                <a:cs typeface="Calibri"/>
              </a:rPr>
              <a:t> print</a:t>
            </a:r>
            <a:r>
              <a:rPr lang="et-EE" sz="2000" b="0" dirty="0">
                <a:latin typeface="Verdana Pro Semibold"/>
                <a:ea typeface="Calibri"/>
                <a:cs typeface="Calibri"/>
              </a:rPr>
              <a:t>.</a:t>
            </a:r>
            <a:endParaRPr lang="et-EE" sz="2000" dirty="0"/>
          </a:p>
          <a:p>
            <a:pPr>
              <a:buFont typeface="Arial"/>
              <a:buChar char="•"/>
            </a:pPr>
            <a:r>
              <a:rPr lang="et-EE" sz="2000" b="0" err="1">
                <a:latin typeface="Verdana Pro Semibold"/>
                <a:ea typeface="Calibri"/>
                <a:cs typeface="Calibri"/>
              </a:rPr>
              <a:t>Many</a:t>
            </a:r>
            <a:r>
              <a:rPr lang="et-EE" sz="2000" b="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b="0" err="1">
                <a:latin typeface="Verdana Pro Semibold"/>
                <a:ea typeface="Calibri"/>
                <a:cs typeface="Calibri"/>
              </a:rPr>
              <a:t>customers</a:t>
            </a:r>
            <a:r>
              <a:rPr lang="et-EE" sz="2000" b="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b="0" err="1">
                <a:latin typeface="Verdana Pro Semibold"/>
                <a:ea typeface="Calibri"/>
                <a:cs typeface="Calibri"/>
              </a:rPr>
              <a:t>want</a:t>
            </a:r>
            <a:r>
              <a:rPr lang="et-EE" sz="2000" b="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b="0" err="1">
                <a:latin typeface="Verdana Pro Semibold"/>
                <a:ea typeface="Calibri"/>
                <a:cs typeface="Calibri"/>
              </a:rPr>
              <a:t>greener</a:t>
            </a:r>
            <a:r>
              <a:rPr lang="et-EE" sz="2000" b="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b="0" err="1">
                <a:latin typeface="Verdana Pro Semibold"/>
                <a:ea typeface="Calibri"/>
                <a:cs typeface="Calibri"/>
              </a:rPr>
              <a:t>materials</a:t>
            </a:r>
            <a:r>
              <a:rPr lang="et-EE" sz="2000" b="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b="0" err="1">
                <a:latin typeface="Verdana Pro Semibold"/>
                <a:ea typeface="Calibri"/>
                <a:cs typeface="Calibri"/>
              </a:rPr>
              <a:t>but</a:t>
            </a:r>
            <a:r>
              <a:rPr lang="et-EE" sz="2000" b="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err="1">
                <a:latin typeface="Verdana Pro Semibold"/>
                <a:ea typeface="Calibri"/>
                <a:cs typeface="Calibri"/>
              </a:rPr>
              <a:t>won’t</a:t>
            </a:r>
            <a:r>
              <a:rPr lang="et-EE" sz="20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err="1">
                <a:latin typeface="Verdana Pro Semibold"/>
                <a:ea typeface="Calibri"/>
                <a:cs typeface="Calibri"/>
              </a:rPr>
              <a:t>change</a:t>
            </a:r>
            <a:r>
              <a:rPr lang="et-EE" sz="20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err="1">
                <a:latin typeface="Verdana Pro Semibold"/>
                <a:ea typeface="Calibri"/>
                <a:cs typeface="Calibri"/>
              </a:rPr>
              <a:t>printers</a:t>
            </a:r>
            <a:r>
              <a:rPr lang="et-EE" sz="20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err="1">
                <a:latin typeface="Verdana Pro Semibold"/>
                <a:ea typeface="Calibri"/>
                <a:cs typeface="Calibri"/>
              </a:rPr>
              <a:t>or</a:t>
            </a:r>
            <a:r>
              <a:rPr lang="et-EE" sz="20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err="1">
                <a:latin typeface="Verdana Pro Semibold"/>
                <a:ea typeface="Calibri"/>
                <a:cs typeface="Calibri"/>
              </a:rPr>
              <a:t>processes</a:t>
            </a:r>
            <a:r>
              <a:rPr lang="et-EE" sz="2000" b="0" dirty="0">
                <a:latin typeface="Verdana Pro Semibold"/>
                <a:ea typeface="Calibri"/>
                <a:cs typeface="Calibri"/>
              </a:rPr>
              <a:t>.</a:t>
            </a:r>
            <a:endParaRPr lang="et-EE" sz="2000" dirty="0"/>
          </a:p>
          <a:p>
            <a:pPr>
              <a:buFont typeface="Arial"/>
              <a:buChar char="•"/>
            </a:pPr>
            <a:r>
              <a:rPr lang="et-EE" sz="2000" b="0" err="1">
                <a:latin typeface="Verdana Pro Semibold"/>
                <a:ea typeface="Calibri"/>
                <a:cs typeface="Calibri"/>
              </a:rPr>
              <a:t>LignoPrint</a:t>
            </a:r>
            <a:r>
              <a:rPr lang="et-EE" sz="2000" b="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b="0" err="1">
                <a:latin typeface="Verdana Pro Semibold"/>
                <a:ea typeface="Calibri"/>
                <a:cs typeface="Calibri"/>
              </a:rPr>
              <a:t>fits</a:t>
            </a:r>
            <a:r>
              <a:rPr lang="et-EE" sz="2000" b="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b="0" err="1">
                <a:latin typeface="Verdana Pro Semibold"/>
                <a:ea typeface="Calibri"/>
                <a:cs typeface="Calibri"/>
              </a:rPr>
              <a:t>into</a:t>
            </a:r>
            <a:r>
              <a:rPr lang="et-EE" sz="2000" b="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b="0" err="1">
                <a:latin typeface="Verdana Pro Semibold"/>
                <a:ea typeface="Calibri"/>
                <a:cs typeface="Calibri"/>
              </a:rPr>
              <a:t>existing</a:t>
            </a:r>
            <a:r>
              <a:rPr lang="et-EE" sz="2000" b="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b="0" err="1">
                <a:latin typeface="Verdana Pro Semibold"/>
                <a:ea typeface="Calibri"/>
                <a:cs typeface="Calibri"/>
              </a:rPr>
              <a:t>workflows</a:t>
            </a:r>
            <a:r>
              <a:rPr lang="et-EE" sz="2000" b="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b="0" err="1">
                <a:latin typeface="Verdana Pro Semibold"/>
                <a:ea typeface="Calibri"/>
                <a:cs typeface="Calibri"/>
              </a:rPr>
              <a:t>while</a:t>
            </a:r>
            <a:r>
              <a:rPr lang="et-EE" sz="2000" b="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b="0" err="1">
                <a:latin typeface="Verdana Pro Semibold"/>
                <a:ea typeface="Calibri"/>
                <a:cs typeface="Calibri"/>
              </a:rPr>
              <a:t>improving</a:t>
            </a:r>
            <a:r>
              <a:rPr lang="et-EE" sz="2000" b="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b="0" err="1">
                <a:latin typeface="Verdana Pro Semibold"/>
                <a:ea typeface="Calibri"/>
                <a:cs typeface="Calibri"/>
              </a:rPr>
              <a:t>sustainability</a:t>
            </a:r>
            <a:r>
              <a:rPr lang="et-EE" sz="2000" b="0" dirty="0">
                <a:latin typeface="Verdana Pro Semibold"/>
                <a:ea typeface="Calibri"/>
                <a:cs typeface="Calibri"/>
              </a:rPr>
              <a:t> and </a:t>
            </a:r>
            <a:r>
              <a:rPr lang="et-EE" sz="2000" b="0" err="1">
                <a:latin typeface="Verdana Pro Semibold"/>
                <a:ea typeface="Calibri"/>
                <a:cs typeface="Calibri"/>
              </a:rPr>
              <a:t>potentially</a:t>
            </a:r>
            <a:r>
              <a:rPr lang="et-EE" sz="2000" b="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b="0" err="1">
                <a:latin typeface="Verdana Pro Semibold"/>
                <a:ea typeface="Calibri"/>
                <a:cs typeface="Calibri"/>
              </a:rPr>
              <a:t>cost</a:t>
            </a:r>
            <a:r>
              <a:rPr lang="et-EE" sz="2000" b="0" dirty="0">
                <a:latin typeface="Verdana Pro Semibold"/>
                <a:ea typeface="Calibri"/>
                <a:cs typeface="Calibri"/>
              </a:rPr>
              <a:t>.</a:t>
            </a:r>
            <a:endParaRPr lang="et-EE" sz="2000" dirty="0"/>
          </a:p>
          <a:p>
            <a:pPr>
              <a:buFont typeface="Arial"/>
              <a:buChar char="•"/>
            </a:pPr>
            <a:r>
              <a:rPr lang="et-EE" sz="2000" b="0" err="1">
                <a:latin typeface="Verdana Pro Semibold"/>
                <a:ea typeface="Calibri"/>
                <a:cs typeface="Calibri"/>
              </a:rPr>
              <a:t>This</a:t>
            </a:r>
            <a:r>
              <a:rPr lang="et-EE" sz="2000" b="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b="0" err="1">
                <a:latin typeface="Verdana Pro Semibold"/>
                <a:ea typeface="Calibri"/>
                <a:cs typeface="Calibri"/>
              </a:rPr>
              <a:t>creates</a:t>
            </a:r>
            <a:r>
              <a:rPr lang="et-EE" sz="2000" b="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b="0" err="1">
                <a:latin typeface="Verdana Pro Semibold"/>
                <a:ea typeface="Calibri"/>
                <a:cs typeface="Calibri"/>
              </a:rPr>
              <a:t>an</a:t>
            </a:r>
            <a:r>
              <a:rPr lang="et-EE" sz="2000" b="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b="0" err="1">
                <a:latin typeface="Verdana Pro Semibold"/>
                <a:ea typeface="Calibri"/>
                <a:cs typeface="Calibri"/>
              </a:rPr>
              <a:t>entry</a:t>
            </a:r>
            <a:r>
              <a:rPr lang="et-EE" sz="2000" b="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b="0" err="1">
                <a:latin typeface="Verdana Pro Semibold"/>
                <a:ea typeface="Calibri"/>
                <a:cs typeface="Calibri"/>
              </a:rPr>
              <a:t>point</a:t>
            </a:r>
            <a:r>
              <a:rPr lang="et-EE" sz="2000" b="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b="0" err="1">
                <a:latin typeface="Verdana Pro Semibold"/>
                <a:ea typeface="Calibri"/>
                <a:cs typeface="Calibri"/>
              </a:rPr>
              <a:t>via</a:t>
            </a:r>
            <a:r>
              <a:rPr lang="et-EE" sz="2000" b="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err="1">
                <a:latin typeface="Verdana Pro Semibold"/>
                <a:ea typeface="Calibri"/>
                <a:cs typeface="Calibri"/>
              </a:rPr>
              <a:t>distributors</a:t>
            </a:r>
            <a:r>
              <a:rPr lang="et-EE" sz="2000" dirty="0">
                <a:latin typeface="Verdana Pro Semibold"/>
                <a:ea typeface="Calibri"/>
                <a:cs typeface="Calibri"/>
              </a:rPr>
              <a:t>, </a:t>
            </a:r>
            <a:r>
              <a:rPr lang="et-EE" sz="2000" err="1">
                <a:latin typeface="Verdana Pro Semibold"/>
                <a:ea typeface="Calibri"/>
                <a:cs typeface="Calibri"/>
              </a:rPr>
              <a:t>education</a:t>
            </a:r>
            <a:r>
              <a:rPr lang="et-EE" sz="2000" dirty="0">
                <a:latin typeface="Verdana Pro Semibold"/>
                <a:ea typeface="Calibri"/>
                <a:cs typeface="Calibri"/>
              </a:rPr>
              <a:t>, and </a:t>
            </a:r>
            <a:r>
              <a:rPr lang="et-EE" sz="2000" err="1">
                <a:latin typeface="Verdana Pro Semibold"/>
                <a:ea typeface="Calibri"/>
                <a:cs typeface="Calibri"/>
              </a:rPr>
              <a:t>industrial</a:t>
            </a:r>
            <a:r>
              <a:rPr lang="et-EE" sz="20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err="1">
                <a:latin typeface="Verdana Pro Semibold"/>
                <a:ea typeface="Calibri"/>
                <a:cs typeface="Calibri"/>
              </a:rPr>
              <a:t>prototyping</a:t>
            </a:r>
            <a:r>
              <a:rPr lang="et-EE" sz="20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err="1">
                <a:latin typeface="Verdana Pro Semibold"/>
                <a:ea typeface="Calibri"/>
                <a:cs typeface="Calibri"/>
              </a:rPr>
              <a:t>users</a:t>
            </a:r>
            <a:r>
              <a:rPr lang="et-EE" sz="2000" b="0" dirty="0">
                <a:latin typeface="Verdana Pro Semibold"/>
                <a:ea typeface="Calibri"/>
                <a:cs typeface="Calibri"/>
              </a:rPr>
              <a:t>.</a:t>
            </a:r>
            <a:endParaRPr lang="et-EE" sz="2000" dirty="0"/>
          </a:p>
          <a:p>
            <a:pPr marL="0" indent="0">
              <a:buNone/>
            </a:pPr>
            <a:endParaRPr lang="et-EE" sz="1600" dirty="0">
              <a:latin typeface="Verdana Pro Semibold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19892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34D809-9F59-A783-488F-06632B416D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alkiri 1">
            <a:extLst>
              <a:ext uri="{FF2B5EF4-FFF2-40B4-BE49-F238E27FC236}">
                <a16:creationId xmlns:a16="http://schemas.microsoft.com/office/drawing/2014/main" id="{EC88B35E-29CD-E51F-31A7-8E02917B6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369" y="213343"/>
            <a:ext cx="11823311" cy="1325563"/>
          </a:xfrm>
        </p:spPr>
        <p:txBody>
          <a:bodyPr/>
          <a:lstStyle/>
          <a:p>
            <a:r>
              <a:rPr lang="et-EE" dirty="0">
                <a:latin typeface="Verdana Pro Black"/>
              </a:rPr>
              <a:t>MARKET OPPORTUNITY</a:t>
            </a:r>
            <a:br>
              <a:rPr lang="et-EE" dirty="0">
                <a:latin typeface="Verdana Pro Black"/>
              </a:rPr>
            </a:br>
            <a:r>
              <a:rPr lang="et-EE" sz="3200" dirty="0">
                <a:latin typeface="Verdana Pro Black"/>
              </a:rPr>
              <a:t>(TAM, SAM, SOM)</a:t>
            </a:r>
            <a:endParaRPr lang="et-EE" sz="3200" dirty="0"/>
          </a:p>
        </p:txBody>
      </p:sp>
      <p:sp>
        <p:nvSpPr>
          <p:cNvPr id="6" name="Teksti kohatäide 2">
            <a:extLst>
              <a:ext uri="{FF2B5EF4-FFF2-40B4-BE49-F238E27FC236}">
                <a16:creationId xmlns:a16="http://schemas.microsoft.com/office/drawing/2014/main" id="{49BC6CC5-3942-D074-F324-9DD0AD7DE88C}"/>
              </a:ext>
            </a:extLst>
          </p:cNvPr>
          <p:cNvSpPr txBox="1">
            <a:spLocks/>
          </p:cNvSpPr>
          <p:nvPr/>
        </p:nvSpPr>
        <p:spPr>
          <a:xfrm>
            <a:off x="280452" y="1534438"/>
            <a:ext cx="5531598" cy="8239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b="1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20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8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Courier New" panose="02070309020205020404" pitchFamily="49" charset="0"/>
              <a:buNone/>
              <a:defRPr sz="18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t-EE" sz="2000" dirty="0">
                <a:latin typeface="Verdana Pro"/>
                <a:ea typeface="Calibri"/>
                <a:cs typeface="Calibri"/>
              </a:rPr>
              <a:t>INPUT BY POTENTIAL CEO</a:t>
            </a:r>
          </a:p>
        </p:txBody>
      </p:sp>
      <p:sp>
        <p:nvSpPr>
          <p:cNvPr id="8" name="Sisu kohatäide 3">
            <a:extLst>
              <a:ext uri="{FF2B5EF4-FFF2-40B4-BE49-F238E27FC236}">
                <a16:creationId xmlns:a16="http://schemas.microsoft.com/office/drawing/2014/main" id="{D44B2EF1-4AFF-FD86-05AD-362C292A30C1}"/>
              </a:ext>
            </a:extLst>
          </p:cNvPr>
          <p:cNvSpPr txBox="1">
            <a:spLocks/>
          </p:cNvSpPr>
          <p:nvPr/>
        </p:nvSpPr>
        <p:spPr>
          <a:xfrm>
            <a:off x="379712" y="1944359"/>
            <a:ext cx="11275352" cy="36917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t-EE" sz="1600" dirty="0">
                <a:latin typeface="Verdana Pro Semibold"/>
                <a:ea typeface="Calibri"/>
                <a:cs typeface="Calibri"/>
              </a:rPr>
              <a:t>---</a:t>
            </a:r>
          </a:p>
        </p:txBody>
      </p:sp>
    </p:spTree>
    <p:extLst>
      <p:ext uri="{BB962C8B-B14F-4D97-AF65-F5344CB8AC3E}">
        <p14:creationId xmlns:p14="http://schemas.microsoft.com/office/powerpoint/2010/main" val="1965289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ADAEE2-78BB-7FBE-5739-5CDEFF8D72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alkiri 1">
            <a:extLst>
              <a:ext uri="{FF2B5EF4-FFF2-40B4-BE49-F238E27FC236}">
                <a16:creationId xmlns:a16="http://schemas.microsoft.com/office/drawing/2014/main" id="{B1042715-FC3E-8B4B-30F3-B4DE3F6CD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908" y="278471"/>
            <a:ext cx="11893845" cy="1325563"/>
          </a:xfrm>
        </p:spPr>
        <p:txBody>
          <a:bodyPr>
            <a:normAutofit/>
          </a:bodyPr>
          <a:lstStyle/>
          <a:p>
            <a:r>
              <a:rPr lang="et-EE" sz="3200" dirty="0">
                <a:latin typeface="Verdana Pro Black"/>
              </a:rPr>
              <a:t>COMMERCIALIZATION PLAN</a:t>
            </a:r>
          </a:p>
        </p:txBody>
      </p:sp>
      <p:sp>
        <p:nvSpPr>
          <p:cNvPr id="8" name="Teksti kohatäide 2">
            <a:extLst>
              <a:ext uri="{FF2B5EF4-FFF2-40B4-BE49-F238E27FC236}">
                <a16:creationId xmlns:a16="http://schemas.microsoft.com/office/drawing/2014/main" id="{00804734-43B7-5DDC-FC7F-5F28564DC674}"/>
              </a:ext>
            </a:extLst>
          </p:cNvPr>
          <p:cNvSpPr txBox="1">
            <a:spLocks/>
          </p:cNvSpPr>
          <p:nvPr/>
        </p:nvSpPr>
        <p:spPr>
          <a:xfrm>
            <a:off x="300637" y="1106069"/>
            <a:ext cx="5531598" cy="8239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b="1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20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8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Courier New" panose="02070309020205020404" pitchFamily="49" charset="0"/>
              <a:buNone/>
              <a:defRPr sz="18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t-EE" dirty="0">
                <a:latin typeface="Verdana Pro"/>
                <a:ea typeface="Calibri"/>
                <a:cs typeface="Calibri"/>
              </a:rPr>
              <a:t>FROM LAB TO PRODUCT</a:t>
            </a:r>
            <a:endParaRPr lang="et-EE" dirty="0"/>
          </a:p>
        </p:txBody>
      </p:sp>
      <p:sp>
        <p:nvSpPr>
          <p:cNvPr id="10" name="Teksti kohatäide 2">
            <a:extLst>
              <a:ext uri="{FF2B5EF4-FFF2-40B4-BE49-F238E27FC236}">
                <a16:creationId xmlns:a16="http://schemas.microsoft.com/office/drawing/2014/main" id="{C9A1F79F-4082-B6B8-7121-1AD01A387ECF}"/>
              </a:ext>
            </a:extLst>
          </p:cNvPr>
          <p:cNvSpPr txBox="1">
            <a:spLocks/>
          </p:cNvSpPr>
          <p:nvPr/>
        </p:nvSpPr>
        <p:spPr>
          <a:xfrm>
            <a:off x="286260" y="1652409"/>
            <a:ext cx="5531598" cy="8239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b="1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20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8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Courier New" panose="02070309020205020404" pitchFamily="49" charset="0"/>
              <a:buNone/>
              <a:defRPr sz="18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t-EE" sz="2000" dirty="0">
                <a:latin typeface="Verdana Pro"/>
                <a:ea typeface="Calibri"/>
                <a:cs typeface="Calibri"/>
              </a:rPr>
              <a:t>INPUT BY POTENTIAL CEO</a:t>
            </a:r>
          </a:p>
        </p:txBody>
      </p:sp>
      <p:sp>
        <p:nvSpPr>
          <p:cNvPr id="11" name="Sisu kohatäide 3">
            <a:extLst>
              <a:ext uri="{FF2B5EF4-FFF2-40B4-BE49-F238E27FC236}">
                <a16:creationId xmlns:a16="http://schemas.microsoft.com/office/drawing/2014/main" id="{C65118B8-17CE-8C7E-805C-0AAE6584C705}"/>
              </a:ext>
            </a:extLst>
          </p:cNvPr>
          <p:cNvSpPr txBox="1">
            <a:spLocks/>
          </p:cNvSpPr>
          <p:nvPr/>
        </p:nvSpPr>
        <p:spPr>
          <a:xfrm>
            <a:off x="394089" y="2239095"/>
            <a:ext cx="11275352" cy="36917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t-EE" sz="1600" dirty="0">
                <a:latin typeface="Verdana Pro Semibold"/>
                <a:ea typeface="Calibri"/>
                <a:cs typeface="Calibri"/>
              </a:rPr>
              <a:t>---</a:t>
            </a:r>
          </a:p>
        </p:txBody>
      </p:sp>
    </p:spTree>
    <p:extLst>
      <p:ext uri="{BB962C8B-B14F-4D97-AF65-F5344CB8AC3E}">
        <p14:creationId xmlns:p14="http://schemas.microsoft.com/office/powerpoint/2010/main" val="2686937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1B3D0A-23D7-A30D-E477-F3FD57A312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isu kohatäide 3">
            <a:extLst>
              <a:ext uri="{FF2B5EF4-FFF2-40B4-BE49-F238E27FC236}">
                <a16:creationId xmlns:a16="http://schemas.microsoft.com/office/drawing/2014/main" id="{6B9447CD-25E1-E9A4-E971-53760D2687D8}"/>
              </a:ext>
            </a:extLst>
          </p:cNvPr>
          <p:cNvSpPr txBox="1">
            <a:spLocks/>
          </p:cNvSpPr>
          <p:nvPr/>
        </p:nvSpPr>
        <p:spPr>
          <a:xfrm>
            <a:off x="394089" y="2239095"/>
            <a:ext cx="11275352" cy="36917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t-EE" sz="1600" dirty="0">
                <a:latin typeface="Verdana Pro Semibold"/>
                <a:ea typeface="Calibri"/>
                <a:cs typeface="Calibri"/>
              </a:rPr>
              <a:t>---</a:t>
            </a:r>
          </a:p>
        </p:txBody>
      </p:sp>
      <p:sp>
        <p:nvSpPr>
          <p:cNvPr id="6" name="Pealkiri 1">
            <a:extLst>
              <a:ext uri="{FF2B5EF4-FFF2-40B4-BE49-F238E27FC236}">
                <a16:creationId xmlns:a16="http://schemas.microsoft.com/office/drawing/2014/main" id="{E7BA8925-59CB-E650-2174-764DB457C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908" y="278471"/>
            <a:ext cx="11893845" cy="1325563"/>
          </a:xfrm>
        </p:spPr>
        <p:txBody>
          <a:bodyPr>
            <a:normAutofit/>
          </a:bodyPr>
          <a:lstStyle/>
          <a:p>
            <a:r>
              <a:rPr lang="et-EE" sz="3200" dirty="0">
                <a:latin typeface="Verdana Pro Black"/>
              </a:rPr>
              <a:t>FINANCIAL PROJECTIONS:</a:t>
            </a:r>
          </a:p>
        </p:txBody>
      </p:sp>
      <p:sp>
        <p:nvSpPr>
          <p:cNvPr id="8" name="Teksti kohatäide 2">
            <a:extLst>
              <a:ext uri="{FF2B5EF4-FFF2-40B4-BE49-F238E27FC236}">
                <a16:creationId xmlns:a16="http://schemas.microsoft.com/office/drawing/2014/main" id="{CB087800-EFE6-9ACC-6177-49385DD5C8CF}"/>
              </a:ext>
            </a:extLst>
          </p:cNvPr>
          <p:cNvSpPr txBox="1">
            <a:spLocks/>
          </p:cNvSpPr>
          <p:nvPr/>
        </p:nvSpPr>
        <p:spPr>
          <a:xfrm>
            <a:off x="300637" y="1106069"/>
            <a:ext cx="9169069" cy="8239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b="1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20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8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Courier New" panose="02070309020205020404" pitchFamily="49" charset="0"/>
              <a:buNone/>
              <a:defRPr sz="18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t-EE" dirty="0">
                <a:latin typeface="Verdana Pro"/>
                <a:ea typeface="Calibri"/>
                <a:cs typeface="Calibri"/>
              </a:rPr>
              <a:t>PATH TO MAXIMIZE STARTUP VALUE</a:t>
            </a:r>
          </a:p>
        </p:txBody>
      </p:sp>
      <p:sp>
        <p:nvSpPr>
          <p:cNvPr id="10" name="Teksti kohatäide 2">
            <a:extLst>
              <a:ext uri="{FF2B5EF4-FFF2-40B4-BE49-F238E27FC236}">
                <a16:creationId xmlns:a16="http://schemas.microsoft.com/office/drawing/2014/main" id="{991E1659-82B7-1F95-02C2-D4C1E1056A18}"/>
              </a:ext>
            </a:extLst>
          </p:cNvPr>
          <p:cNvSpPr txBox="1">
            <a:spLocks/>
          </p:cNvSpPr>
          <p:nvPr/>
        </p:nvSpPr>
        <p:spPr>
          <a:xfrm>
            <a:off x="298908" y="1501192"/>
            <a:ext cx="5531598" cy="8239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b="1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20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8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Courier New" panose="02070309020205020404" pitchFamily="49" charset="0"/>
              <a:buNone/>
              <a:defRPr sz="18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t-EE" sz="2000" dirty="0">
                <a:latin typeface="Verdana Pro"/>
                <a:ea typeface="Calibri"/>
                <a:cs typeface="Calibri"/>
              </a:rPr>
              <a:t>INPUT BY POTENTIAL CEO</a:t>
            </a:r>
          </a:p>
        </p:txBody>
      </p:sp>
    </p:spTree>
    <p:extLst>
      <p:ext uri="{BB962C8B-B14F-4D97-AF65-F5344CB8AC3E}">
        <p14:creationId xmlns:p14="http://schemas.microsoft.com/office/powerpoint/2010/main" val="39543779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VO slaidid 1">
      <a:dk1>
        <a:srgbClr val="000000"/>
      </a:dk1>
      <a:lt1>
        <a:srgbClr val="FFFFFF"/>
      </a:lt1>
      <a:dk2>
        <a:srgbClr val="2E2A64"/>
      </a:dk2>
      <a:lt2>
        <a:srgbClr val="8A91AA"/>
      </a:lt2>
      <a:accent1>
        <a:srgbClr val="44C2D2"/>
      </a:accent1>
      <a:accent2>
        <a:srgbClr val="8A084A"/>
      </a:accent2>
      <a:accent3>
        <a:srgbClr val="ED008C"/>
      </a:accent3>
      <a:accent4>
        <a:srgbClr val="CED3E9"/>
      </a:accent4>
      <a:accent5>
        <a:srgbClr val="8A91AA"/>
      </a:accent5>
      <a:accent6>
        <a:srgbClr val="5FBB46"/>
      </a:accent6>
      <a:hlink>
        <a:srgbClr val="ED008C"/>
      </a:hlink>
      <a:folHlink>
        <a:srgbClr val="44C2D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27DF903782544EB84AF88599BB76DF" ma:contentTypeVersion="19" ma:contentTypeDescription="Create a new document." ma:contentTypeScope="" ma:versionID="241cf178a9cceebf1edfe0ee0c6c0a9a">
  <xsd:schema xmlns:xsd="http://www.w3.org/2001/XMLSchema" xmlns:xs="http://www.w3.org/2001/XMLSchema" xmlns:p="http://schemas.microsoft.com/office/2006/metadata/properties" xmlns:ns2="b9a78a39-dce5-4801-8ead-bdc85960b635" xmlns:ns3="944bbb01-29a9-42bb-bf33-2b7b511fe98f" targetNamespace="http://schemas.microsoft.com/office/2006/metadata/properties" ma:root="true" ma:fieldsID="962963c13f869635677b9a8afe08a2e5" ns2:_="" ns3:_="">
    <xsd:import namespace="b9a78a39-dce5-4801-8ead-bdc85960b635"/>
    <xsd:import namespace="944bbb01-29a9-42bb-bf33-2b7b511fe98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a78a39-dce5-4801-8ead-bdc85960b6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ee5263c0-7114-47d3-8603-0e3ef132c9e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4bbb01-29a9-42bb-bf33-2b7b511fe98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f7d0d6b3-7800-4206-a9d6-9c83b1a28307}" ma:internalName="TaxCatchAll" ma:showField="CatchAllData" ma:web="944bbb01-29a9-42bb-bf33-2b7b511fe98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44bbb01-29a9-42bb-bf33-2b7b511fe98f" xsi:nil="true"/>
    <lcf76f155ced4ddcb4097134ff3c332f xmlns="b9a78a39-dce5-4801-8ead-bdc85960b635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2E3000E-3815-426E-B892-E37C73BB0B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9a78a39-dce5-4801-8ead-bdc85960b635"/>
    <ds:schemaRef ds:uri="944bbb01-29a9-42bb-bf33-2b7b511fe98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43F31E7-9845-4C32-BB09-B9AE647A1E03}">
  <ds:schemaRefs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purl.org/dc/elements/1.1/"/>
    <ds:schemaRef ds:uri="http://purl.org/dc/terms/"/>
    <ds:schemaRef ds:uri="944bbb01-29a9-42bb-bf33-2b7b511fe98f"/>
    <ds:schemaRef ds:uri="b9a78a39-dce5-4801-8ead-bdc85960b63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D5EA24C-E307-46C9-94EF-62D2E83967B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1124</TotalTime>
  <Words>656</Words>
  <Application>Microsoft Macintosh PowerPoint</Application>
  <PresentationFormat>Widescreen</PresentationFormat>
  <Paragraphs>71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Aptos</vt:lpstr>
      <vt:lpstr>Arial</vt:lpstr>
      <vt:lpstr>Courier New</vt:lpstr>
      <vt:lpstr>Proxima Nova Rg</vt:lpstr>
      <vt:lpstr>Proxima Nova Th</vt:lpstr>
      <vt:lpstr>Verdana Pro</vt:lpstr>
      <vt:lpstr>Verdana Pro Black</vt:lpstr>
      <vt:lpstr>Verdana Pro Semibold</vt:lpstr>
      <vt:lpstr>Office Theme</vt:lpstr>
      <vt:lpstr>LignoPrint</vt:lpstr>
      <vt:lpstr>Opportunity and conditions</vt:lpstr>
      <vt:lpstr>PROBLEM</vt:lpstr>
      <vt:lpstr>SOLUTION</vt:lpstr>
      <vt:lpstr>CURRENT STATE</vt:lpstr>
      <vt:lpstr>MARKET OPPORTUNITY</vt:lpstr>
      <vt:lpstr>MARKET OPPORTUNITY (TAM, SAM, SOM)</vt:lpstr>
      <vt:lpstr>COMMERCIALIZATION PLAN</vt:lpstr>
      <vt:lpstr>FINANCIAL PROJECTIONS:</vt:lpstr>
      <vt:lpstr>PowerPoint Presentation</vt:lpstr>
      <vt:lpstr>CONTRIBUTION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Kätliin Gertrud Vilbo</dc:creator>
  <cp:lastModifiedBy>Kätliin Gertrud Vilbo</cp:lastModifiedBy>
  <cp:revision>158</cp:revision>
  <dcterms:created xsi:type="dcterms:W3CDTF">2025-10-22T16:12:48Z</dcterms:created>
  <dcterms:modified xsi:type="dcterms:W3CDTF">2026-02-11T12:59:02Z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0x0101009B27DF903782544EB84AF88599BB76DF</vt:lpwstr>
  </property>
  <property fmtid="{D5CDD505-2E9C-101B-9397-08002B2CF9AE}" pid="3" name="MediaServiceImageTags">
    <vt:lpwstr/>
  </property>
</Properties>
</file>