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1" r:id="rId6"/>
    <p:sldId id="310" r:id="rId7"/>
    <p:sldId id="309" r:id="rId8"/>
    <p:sldId id="308" r:id="rId9"/>
    <p:sldId id="266" r:id="rId10"/>
    <p:sldId id="303" r:id="rId11"/>
    <p:sldId id="304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C8630-257B-2D72-E345-012551388A5A}" v="3" dt="2026-01-21T22:58:24.650"/>
    <p1510:client id="{E9AFA344-C30F-BFE4-60F9-EDAC943B4D9E}" v="7" dt="2026-01-21T22:39:45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4"/>
  </p:normalViewPr>
  <p:slideViewPr>
    <p:cSldViewPr snapToGrid="0">
      <p:cViewPr varScale="1">
        <p:scale>
          <a:sx n="121" d="100"/>
          <a:sy n="121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 Sokka" userId="S::ansokk@taltech.ee::2641e362-2fe3-432c-9176-ebafef609a18" providerId="AD" clId="Web-{32689F5F-FD8B-7387-62A4-2C5B769C9769}"/>
    <pc:docChg chg="addSld delSld modSld">
      <pc:chgData name="Andri Sokka" userId="S::ansokk@taltech.ee::2641e362-2fe3-432c-9176-ebafef609a18" providerId="AD" clId="Web-{32689F5F-FD8B-7387-62A4-2C5B769C9769}" dt="2026-01-18T13:14:32.783" v="66" actId="14100"/>
      <pc:docMkLst>
        <pc:docMk/>
      </pc:docMkLst>
      <pc:sldChg chg="modSp">
        <pc:chgData name="Andri Sokka" userId="S::ansokk@taltech.ee::2641e362-2fe3-432c-9176-ebafef609a18" providerId="AD" clId="Web-{32689F5F-FD8B-7387-62A4-2C5B769C9769}" dt="2026-01-18T10:30:59.770" v="37" actId="20577"/>
        <pc:sldMkLst>
          <pc:docMk/>
          <pc:sldMk cId="1773431452" sldId="256"/>
        </pc:sldMkLst>
        <pc:spChg chg="mod">
          <ac:chgData name="Andri Sokka" userId="S::ansokk@taltech.ee::2641e362-2fe3-432c-9176-ebafef609a18" providerId="AD" clId="Web-{32689F5F-FD8B-7387-62A4-2C5B769C9769}" dt="2026-01-18T10:12:39.631" v="2" actId="1076"/>
          <ac:spMkLst>
            <pc:docMk/>
            <pc:sldMk cId="1773431452" sldId="256"/>
            <ac:spMk id="2" creationId="{2ACDBEC0-2432-AE01-61E2-34469244DFE6}"/>
          </ac:spMkLst>
        </pc:spChg>
        <pc:spChg chg="mod">
          <ac:chgData name="Andri Sokka" userId="S::ansokk@taltech.ee::2641e362-2fe3-432c-9176-ebafef609a18" providerId="AD" clId="Web-{32689F5F-FD8B-7387-62A4-2C5B769C9769}" dt="2026-01-18T10:30:59.770" v="37" actId="20577"/>
          <ac:spMkLst>
            <pc:docMk/>
            <pc:sldMk cId="1773431452" sldId="256"/>
            <ac:spMk id="3" creationId="{5E2D155A-2F43-6DF6-814E-7428F520F9A8}"/>
          </ac:spMkLst>
        </pc:spChg>
      </pc:sldChg>
      <pc:sldChg chg="modSp">
        <pc:chgData name="Andri Sokka" userId="S::ansokk@taltech.ee::2641e362-2fe3-432c-9176-ebafef609a18" providerId="AD" clId="Web-{32689F5F-FD8B-7387-62A4-2C5B769C9769}" dt="2026-01-18T12:42:01.755" v="55" actId="20577"/>
        <pc:sldMkLst>
          <pc:docMk/>
          <pc:sldMk cId="2019892815" sldId="266"/>
        </pc:sldMkLst>
        <pc:spChg chg="mod">
          <ac:chgData name="Andri Sokka" userId="S::ansokk@taltech.ee::2641e362-2fe3-432c-9176-ebafef609a18" providerId="AD" clId="Web-{32689F5F-FD8B-7387-62A4-2C5B769C9769}" dt="2026-01-18T12:42:01.755" v="55" actId="20577"/>
          <ac:spMkLst>
            <pc:docMk/>
            <pc:sldMk cId="2019892815" sldId="266"/>
            <ac:spMk id="19" creationId="{DB8FD183-E9FC-D30A-A7E3-4F6638AE401B}"/>
          </ac:spMkLst>
        </pc:spChg>
      </pc:sldChg>
      <pc:sldChg chg="modSp add">
        <pc:chgData name="Andri Sokka" userId="S::ansokk@taltech.ee::2641e362-2fe3-432c-9176-ebafef609a18" providerId="AD" clId="Web-{32689F5F-FD8B-7387-62A4-2C5B769C9769}" dt="2026-01-18T12:26:39.190" v="53" actId="20577"/>
        <pc:sldMkLst>
          <pc:docMk/>
          <pc:sldMk cId="1474268615" sldId="308"/>
        </pc:sldMkLst>
        <pc:spChg chg="mod">
          <ac:chgData name="Andri Sokka" userId="S::ansokk@taltech.ee::2641e362-2fe3-432c-9176-ebafef609a18" providerId="AD" clId="Web-{32689F5F-FD8B-7387-62A4-2C5B769C9769}" dt="2026-01-18T12:26:39.190" v="53" actId="20577"/>
          <ac:spMkLst>
            <pc:docMk/>
            <pc:sldMk cId="1474268615" sldId="308"/>
            <ac:spMk id="7" creationId="{98C61C5A-057A-437C-7C5B-1413F15809CA}"/>
          </ac:spMkLst>
        </pc:spChg>
      </pc:sldChg>
      <pc:sldChg chg="addSp delSp modSp">
        <pc:chgData name="Andri Sokka" userId="S::ansokk@taltech.ee::2641e362-2fe3-432c-9176-ebafef609a18" providerId="AD" clId="Web-{32689F5F-FD8B-7387-62A4-2C5B769C9769}" dt="2026-01-18T13:14:32.783" v="66" actId="14100"/>
        <pc:sldMkLst>
          <pc:docMk/>
          <pc:sldMk cId="899153715" sldId="309"/>
        </pc:sldMkLst>
        <pc:spChg chg="mod">
          <ac:chgData name="Andri Sokka" userId="S::ansokk@taltech.ee::2641e362-2fe3-432c-9176-ebafef609a18" providerId="AD" clId="Web-{32689F5F-FD8B-7387-62A4-2C5B769C9769}" dt="2026-01-18T13:00:07.170" v="62"/>
          <ac:spMkLst>
            <pc:docMk/>
            <pc:sldMk cId="899153715" sldId="309"/>
            <ac:spMk id="21" creationId="{A92BCE47-6620-6367-D379-0ADAD34F3B68}"/>
          </ac:spMkLst>
        </pc:spChg>
        <pc:spChg chg="mod ord">
          <ac:chgData name="Andri Sokka" userId="S::ansokk@taltech.ee::2641e362-2fe3-432c-9176-ebafef609a18" providerId="AD" clId="Web-{32689F5F-FD8B-7387-62A4-2C5B769C9769}" dt="2026-01-18T13:00:07.170" v="62"/>
          <ac:spMkLst>
            <pc:docMk/>
            <pc:sldMk cId="899153715" sldId="309"/>
            <ac:spMk id="23" creationId="{569D87F9-7513-70F3-8CD4-16BB57ED81B4}"/>
          </ac:spMkLst>
        </pc:spChg>
        <pc:spChg chg="mod">
          <ac:chgData name="Andri Sokka" userId="S::ansokk@taltech.ee::2641e362-2fe3-432c-9176-ebafef609a18" providerId="AD" clId="Web-{32689F5F-FD8B-7387-62A4-2C5B769C9769}" dt="2026-01-18T13:14:26.579" v="63" actId="14100"/>
          <ac:spMkLst>
            <pc:docMk/>
            <pc:sldMk cId="899153715" sldId="309"/>
            <ac:spMk id="25" creationId="{D8B1AB87-EE47-3861-D445-41CECCC65F5E}"/>
          </ac:spMkLst>
        </pc:spChg>
        <pc:picChg chg="add mod">
          <ac:chgData name="Andri Sokka" userId="S::ansokk@taltech.ee::2641e362-2fe3-432c-9176-ebafef609a18" providerId="AD" clId="Web-{32689F5F-FD8B-7387-62A4-2C5B769C9769}" dt="2026-01-18T13:14:32.783" v="66" actId="14100"/>
          <ac:picMkLst>
            <pc:docMk/>
            <pc:sldMk cId="899153715" sldId="309"/>
            <ac:picMk id="2" creationId="{865B792F-9744-4373-3382-D26AB394CC52}"/>
          </ac:picMkLst>
        </pc:picChg>
      </pc:sldChg>
      <pc:sldChg chg="modSp">
        <pc:chgData name="Andri Sokka" userId="S::ansokk@taltech.ee::2641e362-2fe3-432c-9176-ebafef609a18" providerId="AD" clId="Web-{32689F5F-FD8B-7387-62A4-2C5B769C9769}" dt="2026-01-18T12:26:27.705" v="50" actId="20577"/>
        <pc:sldMkLst>
          <pc:docMk/>
          <pc:sldMk cId="440965076" sldId="310"/>
        </pc:sldMkLst>
        <pc:spChg chg="mod">
          <ac:chgData name="Andri Sokka" userId="S::ansokk@taltech.ee::2641e362-2fe3-432c-9176-ebafef609a18" providerId="AD" clId="Web-{32689F5F-FD8B-7387-62A4-2C5B769C9769}" dt="2026-01-18T12:26:27.705" v="50" actId="20577"/>
          <ac:spMkLst>
            <pc:docMk/>
            <pc:sldMk cId="440965076" sldId="310"/>
            <ac:spMk id="7" creationId="{FC141E79-D253-C952-AFE7-CB94E79DAA19}"/>
          </ac:spMkLst>
        </pc:spChg>
      </pc:sldChg>
    </pc:docChg>
  </pc:docChgLst>
  <pc:docChgLst>
    <pc:chgData name="Andri Sokka" userId="S::ansokk@taltech.ee::2641e362-2fe3-432c-9176-ebafef609a18" providerId="AD" clId="Web-{89090BBC-1B58-AAF8-400F-7AB712994E54}"/>
    <pc:docChg chg="addSld delSld modSld">
      <pc:chgData name="Andri Sokka" userId="S::ansokk@taltech.ee::2641e362-2fe3-432c-9176-ebafef609a18" providerId="AD" clId="Web-{89090BBC-1B58-AAF8-400F-7AB712994E54}" dt="2026-01-15T13:56:31.843" v="30"/>
      <pc:docMkLst>
        <pc:docMk/>
      </pc:docMkLst>
      <pc:sldChg chg="modSp">
        <pc:chgData name="Andri Sokka" userId="S::ansokk@taltech.ee::2641e362-2fe3-432c-9176-ebafef609a18" providerId="AD" clId="Web-{89090BBC-1B58-AAF8-400F-7AB712994E54}" dt="2026-01-15T13:55:43.232" v="24" actId="1076"/>
        <pc:sldMkLst>
          <pc:docMk/>
          <pc:sldMk cId="1773431452" sldId="256"/>
        </pc:sldMkLst>
        <pc:spChg chg="mod">
          <ac:chgData name="Andri Sokka" userId="S::ansokk@taltech.ee::2641e362-2fe3-432c-9176-ebafef609a18" providerId="AD" clId="Web-{89090BBC-1B58-AAF8-400F-7AB712994E54}" dt="2026-01-15T13:55:43.232" v="24" actId="1076"/>
          <ac:spMkLst>
            <pc:docMk/>
            <pc:sldMk cId="1773431452" sldId="256"/>
            <ac:spMk id="2" creationId="{2ACDBEC0-2432-AE01-61E2-34469244DFE6}"/>
          </ac:spMkLst>
        </pc:spChg>
        <pc:spChg chg="mod">
          <ac:chgData name="Andri Sokka" userId="S::ansokk@taltech.ee::2641e362-2fe3-432c-9176-ebafef609a18" providerId="AD" clId="Web-{89090BBC-1B58-AAF8-400F-7AB712994E54}" dt="2026-01-15T13:55:28.779" v="23" actId="1076"/>
          <ac:spMkLst>
            <pc:docMk/>
            <pc:sldMk cId="1773431452" sldId="256"/>
            <ac:spMk id="3" creationId="{5E2D155A-2F43-6DF6-814E-7428F520F9A8}"/>
          </ac:spMkLst>
        </pc:spChg>
      </pc:sldChg>
      <pc:sldChg chg="add">
        <pc:chgData name="Andri Sokka" userId="S::ansokk@taltech.ee::2641e362-2fe3-432c-9176-ebafef609a18" providerId="AD" clId="Web-{89090BBC-1B58-AAF8-400F-7AB712994E54}" dt="2026-01-15T13:54:16.808" v="0"/>
        <pc:sldMkLst>
          <pc:docMk/>
          <pc:sldMk cId="977376647" sldId="281"/>
        </pc:sldMkLst>
      </pc:sldChg>
      <pc:sldChg chg="add del">
        <pc:chgData name="Andri Sokka" userId="S::ansokk@taltech.ee::2641e362-2fe3-432c-9176-ebafef609a18" providerId="AD" clId="Web-{89090BBC-1B58-AAF8-400F-7AB712994E54}" dt="2026-01-15T13:56:31.843" v="30"/>
        <pc:sldMkLst>
          <pc:docMk/>
          <pc:sldMk cId="1474268615" sldId="308"/>
        </pc:sldMkLst>
      </pc:sldChg>
      <pc:sldChg chg="add">
        <pc:chgData name="Andri Sokka" userId="S::ansokk@taltech.ee::2641e362-2fe3-432c-9176-ebafef609a18" providerId="AD" clId="Web-{89090BBC-1B58-AAF8-400F-7AB712994E54}" dt="2026-01-15T13:56:10.124" v="26"/>
        <pc:sldMkLst>
          <pc:docMk/>
          <pc:sldMk cId="899153715" sldId="309"/>
        </pc:sldMkLst>
      </pc:sldChg>
      <pc:sldChg chg="add">
        <pc:chgData name="Andri Sokka" userId="S::ansokk@taltech.ee::2641e362-2fe3-432c-9176-ebafef609a18" providerId="AD" clId="Web-{89090BBC-1B58-AAF8-400F-7AB712994E54}" dt="2026-01-15T13:56:01.920" v="25"/>
        <pc:sldMkLst>
          <pc:docMk/>
          <pc:sldMk cId="440965076" sldId="310"/>
        </pc:sldMkLst>
      </pc:sldChg>
    </pc:docChg>
  </pc:docChgLst>
  <pc:docChgLst>
    <pc:chgData name="Andri Sokka" userId="S::ansokk@taltech.ee::2641e362-2fe3-432c-9176-ebafef609a18" providerId="AD" clId="Web-{399C8630-257B-2D72-E345-012551388A5A}"/>
    <pc:docChg chg="modSld">
      <pc:chgData name="Andri Sokka" userId="S::ansokk@taltech.ee::2641e362-2fe3-432c-9176-ebafef609a18" providerId="AD" clId="Web-{399C8630-257B-2D72-E345-012551388A5A}" dt="2026-01-21T22:58:24.650" v="3" actId="20577"/>
      <pc:docMkLst>
        <pc:docMk/>
      </pc:docMkLst>
      <pc:sldChg chg="modSp">
        <pc:chgData name="Andri Sokka" userId="S::ansokk@taltech.ee::2641e362-2fe3-432c-9176-ebafef609a18" providerId="AD" clId="Web-{399C8630-257B-2D72-E345-012551388A5A}" dt="2026-01-21T22:58:24.650" v="3" actId="20577"/>
        <pc:sldMkLst>
          <pc:docMk/>
          <pc:sldMk cId="440965076" sldId="310"/>
        </pc:sldMkLst>
        <pc:spChg chg="mod">
          <ac:chgData name="Andri Sokka" userId="S::ansokk@taltech.ee::2641e362-2fe3-432c-9176-ebafef609a18" providerId="AD" clId="Web-{399C8630-257B-2D72-E345-012551388A5A}" dt="2026-01-21T22:58:24.650" v="3" actId="20577"/>
          <ac:spMkLst>
            <pc:docMk/>
            <pc:sldMk cId="440965076" sldId="310"/>
            <ac:spMk id="7" creationId="{FC141E79-D253-C952-AFE7-CB94E79DAA19}"/>
          </ac:spMkLst>
        </pc:spChg>
      </pc:sldChg>
    </pc:docChg>
  </pc:docChgLst>
  <pc:docChgLst>
    <pc:chgData name="Andri Sokka" userId="S::ansokk@taltech.ee::2641e362-2fe3-432c-9176-ebafef609a18" providerId="AD" clId="Web-{E9AFA344-C30F-BFE4-60F9-EDAC943B4D9E}"/>
    <pc:docChg chg="modSld">
      <pc:chgData name="Andri Sokka" userId="S::ansokk@taltech.ee::2641e362-2fe3-432c-9176-ebafef609a18" providerId="AD" clId="Web-{E9AFA344-C30F-BFE4-60F9-EDAC943B4D9E}" dt="2026-01-21T22:39:45.250" v="5" actId="20577"/>
      <pc:docMkLst>
        <pc:docMk/>
      </pc:docMkLst>
      <pc:sldChg chg="modSp">
        <pc:chgData name="Andri Sokka" userId="S::ansokk@taltech.ee::2641e362-2fe3-432c-9176-ebafef609a18" providerId="AD" clId="Web-{E9AFA344-C30F-BFE4-60F9-EDAC943B4D9E}" dt="2026-01-21T22:39:45.250" v="5" actId="20577"/>
        <pc:sldMkLst>
          <pc:docMk/>
          <pc:sldMk cId="1773431452" sldId="256"/>
        </pc:sldMkLst>
        <pc:spChg chg="mod">
          <ac:chgData name="Andri Sokka" userId="S::ansokk@taltech.ee::2641e362-2fe3-432c-9176-ebafef609a18" providerId="AD" clId="Web-{E9AFA344-C30F-BFE4-60F9-EDAC943B4D9E}" dt="2026-01-21T22:39:45.250" v="5" actId="20577"/>
          <ac:spMkLst>
            <pc:docMk/>
            <pc:sldMk cId="1773431452" sldId="256"/>
            <ac:spMk id="3" creationId="{5E2D155A-2F43-6DF6-814E-7428F520F9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photo&#10;&#10;AI-generated content may be incorrect.">
            <a:extLst>
              <a:ext uri="{FF2B5EF4-FFF2-40B4-BE49-F238E27FC236}">
                <a16:creationId xmlns:a16="http://schemas.microsoft.com/office/drawing/2014/main" id="{BF1601C0-714D-B805-D4E7-4CBA5A8044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4162FB-EA6D-E45B-2DB4-314F711D7D9C}"/>
              </a:ext>
            </a:extLst>
          </p:cNvPr>
          <p:cNvSpPr>
            <a:spLocks/>
          </p:cNvSpPr>
          <p:nvPr userDrawn="1"/>
        </p:nvSpPr>
        <p:spPr>
          <a:xfrm>
            <a:off x="1673771" y="1655379"/>
            <a:ext cx="8844456" cy="3602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FA37EBA-4962-F449-140A-0B5C20AD1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t="6295" r="4951" b="36605"/>
          <a:stretch/>
        </p:blipFill>
        <p:spPr>
          <a:xfrm>
            <a:off x="-259509" y="2789709"/>
            <a:ext cx="12711017" cy="4295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0D3F8-ED6C-61D7-9A0A-5D63D99B5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834" y="1774901"/>
            <a:ext cx="8372819" cy="1314855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342A5F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LISA NIMI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112D6-E2FA-6D14-F053-FE7F42FEDB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429000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200" b="0" i="0">
                <a:solidFill>
                  <a:srgbClr val="342A5F"/>
                </a:solidFill>
                <a:latin typeface="Proxima Nova Rg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Keskuse</a:t>
            </a:r>
            <a:r>
              <a:rPr lang="en-US" dirty="0"/>
              <a:t>/</a:t>
            </a:r>
            <a:r>
              <a:rPr lang="en-US" dirty="0" err="1"/>
              <a:t>esitaja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Osakonnanimi</a:t>
            </a:r>
            <a:endParaRPr lang="en-US" dirty="0"/>
          </a:p>
          <a:p>
            <a:r>
              <a:rPr lang="en-US" dirty="0" err="1"/>
              <a:t>Kuupäev</a:t>
            </a:r>
            <a:endParaRPr lang="en-E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7DB59-B9EE-E69C-93F6-55D72A6E4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40" y="69449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321" y="723567"/>
            <a:ext cx="338824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KONTAKTID</a:t>
            </a:r>
            <a:endParaRPr lang="en-EE" dirty="0"/>
          </a:p>
        </p:txBody>
      </p:sp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9EF2CA-F9ED-442C-DEA7-93A1E2CE1FBB}"/>
              </a:ext>
            </a:extLst>
          </p:cNvPr>
          <p:cNvSpPr/>
          <p:nvPr userDrawn="1"/>
        </p:nvSpPr>
        <p:spPr>
          <a:xfrm>
            <a:off x="45299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E962B-2409-ED50-70DC-43EF7AB4A4DC}"/>
              </a:ext>
            </a:extLst>
          </p:cNvPr>
          <p:cNvSpPr/>
          <p:nvPr userDrawn="1"/>
        </p:nvSpPr>
        <p:spPr>
          <a:xfrm>
            <a:off x="344417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F6259-1149-2EDC-69B4-AAF5470C3C5A}"/>
              </a:ext>
            </a:extLst>
          </p:cNvPr>
          <p:cNvSpPr/>
          <p:nvPr userDrawn="1"/>
        </p:nvSpPr>
        <p:spPr>
          <a:xfrm>
            <a:off x="6497491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0CA97-A36B-4C8D-1FFA-6D3051E1FB71}"/>
              </a:ext>
            </a:extLst>
          </p:cNvPr>
          <p:cNvSpPr/>
          <p:nvPr userDrawn="1"/>
        </p:nvSpPr>
        <p:spPr>
          <a:xfrm>
            <a:off x="9460328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983FE-6CB0-02CB-5BBD-217E40969457}"/>
              </a:ext>
            </a:extLst>
          </p:cNvPr>
          <p:cNvSpPr txBox="1"/>
          <p:nvPr userDrawn="1"/>
        </p:nvSpPr>
        <p:spPr>
          <a:xfrm>
            <a:off x="452992" y="480887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1B1DB-2E59-A51C-1BEF-8068912CAB23}"/>
              </a:ext>
            </a:extLst>
          </p:cNvPr>
          <p:cNvSpPr txBox="1"/>
          <p:nvPr userDrawn="1"/>
        </p:nvSpPr>
        <p:spPr>
          <a:xfrm>
            <a:off x="3444172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645AA-3910-82F1-F86C-6B4C2173B3BE}"/>
              </a:ext>
            </a:extLst>
          </p:cNvPr>
          <p:cNvSpPr txBox="1"/>
          <p:nvPr userDrawn="1"/>
        </p:nvSpPr>
        <p:spPr>
          <a:xfrm>
            <a:off x="6497491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1133B-33EB-7C6D-86C7-B86E396A424F}"/>
              </a:ext>
            </a:extLst>
          </p:cNvPr>
          <p:cNvSpPr txBox="1"/>
          <p:nvPr userDrawn="1"/>
        </p:nvSpPr>
        <p:spPr>
          <a:xfrm>
            <a:off x="9460328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1632" y="2391153"/>
            <a:ext cx="5948733" cy="2237617"/>
          </a:xfrm>
        </p:spPr>
        <p:txBody>
          <a:bodyPr>
            <a:noAutofit/>
          </a:bodyPr>
          <a:lstStyle>
            <a:lvl1pPr>
              <a:defRPr sz="13800"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AITÄH!</a:t>
            </a:r>
            <a:endParaRPr lang="en-EE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D4F17E7-A475-D636-B385-7E0627E28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3785" y="-123093"/>
            <a:ext cx="12379569" cy="710418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43D8F5-10B8-866F-BD95-7C629D4163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1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5519916">
            <a:off x="-4729618" y="2571084"/>
            <a:ext cx="13348682" cy="750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587" y="681037"/>
            <a:ext cx="79760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6587" y="2215369"/>
            <a:ext cx="7976016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6871340" y="-5407035"/>
            <a:ext cx="16545869" cy="930705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793" y="681037"/>
            <a:ext cx="66368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795" y="2236634"/>
            <a:ext cx="6636808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87C5C06-EA58-D7DB-8EB1-8C95A2AF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858CF81-054F-7ADB-2B0F-4916973FA2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11185" t="6451" r="6981" b="33109"/>
          <a:stretch/>
        </p:blipFill>
        <p:spPr>
          <a:xfrm rot="811206">
            <a:off x="-78342" y="3221433"/>
            <a:ext cx="12592388" cy="519606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F93E22B-57E7-432E-0A67-81106ED798D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D70851-4C5E-65C4-6219-3306C7D5C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538" y="2215369"/>
            <a:ext cx="10568065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87878EA1-A659-02D4-75E9-49ADA5B3C3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1550171">
            <a:off x="-349045" y="-4036817"/>
            <a:ext cx="12890090" cy="7250676"/>
          </a:xfrm>
          <a:prstGeom prst="rect">
            <a:avLst/>
          </a:prstGeom>
        </p:spPr>
      </p:pic>
      <p:pic>
        <p:nvPicPr>
          <p:cNvPr id="10" name="Picture 9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F2FDC3A1-0B52-54D6-B00C-1EB963851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4672012"/>
            <a:ext cx="7772400" cy="4371975"/>
          </a:xfrm>
          <a:prstGeom prst="rect">
            <a:avLst/>
          </a:prstGeom>
        </p:spPr>
      </p:pic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E1C39C36-7A52-906E-174A-80F4FD44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0DFE433-8F7F-1090-AC4C-0FB1D0A9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67" y="1252537"/>
            <a:ext cx="1056806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FFA0A2-A6B2-2E47-00C3-6C14BF4F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967" y="2901169"/>
            <a:ext cx="10568065" cy="35453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0D93AAF0-F79F-E5B6-FA9C-2E0D96EEC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pic>
        <p:nvPicPr>
          <p:cNvPr id="13" name="Picture 12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A5B1ED67-76EB-B363-8D95-1BDA6BE62B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8458835" y="2453640"/>
            <a:ext cx="13761720" cy="7805420"/>
          </a:xfrm>
          <a:prstGeom prst="rect">
            <a:avLst/>
          </a:prstGeom>
        </p:spPr>
      </p:pic>
      <p:pic>
        <p:nvPicPr>
          <p:cNvPr id="11" name="Picture 10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47785E82-2A93-3849-C790-876A08B305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305799" y="1243013"/>
            <a:ext cx="7772400" cy="4371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DF42E-44AF-64F1-78AA-3182E085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9FA3-5A32-2C9B-8EE6-9740D87CD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040D-4FB0-7227-17E8-62E7476A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F79E8-8F58-5C33-3140-1245F1517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6298-3EFD-41ED-F755-553492E2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246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&#10;&#10;AI-generated content may be incorrect.">
            <a:extLst>
              <a:ext uri="{FF2B5EF4-FFF2-40B4-BE49-F238E27FC236}">
                <a16:creationId xmlns:a16="http://schemas.microsoft.com/office/drawing/2014/main" id="{7A05AABE-6D6C-EB31-9CE9-D4475A6CF8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D65E6FA-A1A1-1D26-5A1B-02A69ED1B7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8660" y="987425"/>
            <a:ext cx="10646728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EE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132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D8AFDA3B-2389-B553-93EF-09349A7C74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7934709">
            <a:off x="2816854" y="-4343939"/>
            <a:ext cx="17070714" cy="9602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E9DB8-8F92-A008-1BC1-895E3E12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FAE90-D809-C1E8-3118-82F333D89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552E7-ABB0-3CCB-4044-9CA09B8A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743BB5-DB69-FF1F-1506-12DE59D94D1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BBA06-D63C-A1D8-2F8E-CA4A1297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819C-F93A-8C8C-69AA-FBE9A497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832D-883E-C14A-EBAB-750F65FF0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333AF-B94D-E84E-9C15-9066802D0C86}" type="datetimeFigureOut">
              <a:rPr lang="en-EE" smtClean="0"/>
              <a:t>11.02.2026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E68CD-9EE5-A26C-5AD5-C4A06C081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E495-F0AD-3376-7E8E-FBF0D1A21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8B50E-ADA2-D74C-89A6-69CB20AA425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412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50" r:id="rId5"/>
    <p:sldLayoutId id="2147483651" r:id="rId6"/>
    <p:sldLayoutId id="2147483653" r:id="rId7"/>
    <p:sldLayoutId id="2147483654" r:id="rId8"/>
    <p:sldLayoutId id="2147483657" r:id="rId9"/>
    <p:sldLayoutId id="2147483655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2A5F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BEC0-2432-AE01-61E2-34469244D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535" y="3822514"/>
            <a:ext cx="8372819" cy="1314855"/>
          </a:xfrm>
        </p:spPr>
        <p:txBody>
          <a:bodyPr>
            <a:normAutofit fontScale="90000"/>
          </a:bodyPr>
          <a:lstStyle/>
          <a:p>
            <a:r>
              <a:rPr lang="et-EE" dirty="0" err="1">
                <a:latin typeface="Verdana Pro Black"/>
              </a:rPr>
              <a:t>Noble</a:t>
            </a:r>
            <a:r>
              <a:rPr lang="et-EE" dirty="0">
                <a:latin typeface="Verdana Pro Black"/>
              </a:rPr>
              <a:t> Metal </a:t>
            </a:r>
            <a:r>
              <a:rPr lang="et-EE" dirty="0" err="1">
                <a:latin typeface="Verdana Pro Black"/>
              </a:rPr>
              <a:t>Nanostructure</a:t>
            </a:r>
            <a:r>
              <a:rPr lang="et-EE" dirty="0">
                <a:latin typeface="Verdana Pro Black"/>
              </a:rPr>
              <a:t>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D155A-2F43-6DF6-814E-7428F520F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154" y="177122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TalTech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is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looking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CEO and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co-founder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new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potential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startup</a:t>
            </a:r>
            <a:endParaRPr lang="en-US" sz="2000" dirty="0" err="1">
              <a:solidFill>
                <a:srgbClr val="00000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Preferred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background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CEO: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business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development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in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field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industrial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chemicals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,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materials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manufacturing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,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healthtech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7343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0AB12-B344-DF05-2344-095B8E66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06A165C6-1B8C-7308-1AB1-CE1E04B2A6C7}"/>
              </a:ext>
            </a:extLst>
          </p:cNvPr>
          <p:cNvSpPr txBox="1">
            <a:spLocks/>
          </p:cNvSpPr>
          <p:nvPr/>
        </p:nvSpPr>
        <p:spPr>
          <a:xfrm>
            <a:off x="286260" y="1192334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F1482AE1-50C3-0290-5F87-18073CB97EED}"/>
              </a:ext>
            </a:extLst>
          </p:cNvPr>
          <p:cNvSpPr txBox="1">
            <a:spLocks/>
          </p:cNvSpPr>
          <p:nvPr/>
        </p:nvSpPr>
        <p:spPr>
          <a:xfrm>
            <a:off x="394089" y="1714321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B53486CA-4F5E-ADDD-623B-03FCC9C51E35}"/>
              </a:ext>
            </a:extLst>
          </p:cNvPr>
          <p:cNvSpPr txBox="1">
            <a:spLocks/>
          </p:cNvSpPr>
          <p:nvPr/>
        </p:nvSpPr>
        <p:spPr>
          <a:xfrm>
            <a:off x="298908" y="278471"/>
            <a:ext cx="11893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sz="3200">
                <a:latin typeface="Verdana Pro Black"/>
              </a:rPr>
              <a:t>VISION FOR FUTURE TEAM</a:t>
            </a:r>
            <a:endParaRPr lang="et-EE" sz="3200" dirty="0">
              <a:latin typeface="Verdana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75300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C74E-B089-F071-8F58-8638323CA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A9E3D504-46A4-94E8-A70E-1013853B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CONTRIBUTION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E0BE6EB-2E88-81D2-DDC0-3218BD511DD9}"/>
              </a:ext>
            </a:extLst>
          </p:cNvPr>
          <p:cNvSpPr txBox="1">
            <a:spLocks/>
          </p:cNvSpPr>
          <p:nvPr/>
        </p:nvSpPr>
        <p:spPr>
          <a:xfrm>
            <a:off x="300636" y="1113259"/>
            <a:ext cx="1118908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Verdana Pro"/>
                <a:ea typeface="Calibri"/>
                <a:cs typeface="Calibri"/>
              </a:rPr>
              <a:t>(</a:t>
            </a:r>
            <a:r>
              <a:rPr lang="en-US" sz="1400" b="0" dirty="0" err="1">
                <a:latin typeface="Verdana Pro"/>
                <a:ea typeface="Calibri"/>
                <a:cs typeface="Calibri"/>
              </a:rPr>
              <a:t>TalTech</a:t>
            </a:r>
            <a:r>
              <a:rPr lang="en-US" sz="1400" b="0" dirty="0">
                <a:latin typeface="Verdana Pro"/>
                <a:ea typeface="Calibri"/>
                <a:cs typeface="Calibri"/>
              </a:rPr>
              <a:t> will give options shares for the new co-founder, what is that you are willing to invest in terms of money, time and competencies and what are your expectations regarding option shares)</a:t>
            </a:r>
            <a:endParaRPr lang="et-EE" dirty="0">
              <a:latin typeface="Verdana Pro"/>
            </a:endParaRP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B2B5F36-D7CB-B327-2711-0B459ADFAE3A}"/>
              </a:ext>
            </a:extLst>
          </p:cNvPr>
          <p:cNvSpPr txBox="1">
            <a:spLocks/>
          </p:cNvSpPr>
          <p:nvPr/>
        </p:nvSpPr>
        <p:spPr>
          <a:xfrm>
            <a:off x="343769" y="1688353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A558F0EF-2E23-FC26-65A6-5BDFE51EA643}"/>
              </a:ext>
            </a:extLst>
          </p:cNvPr>
          <p:cNvSpPr txBox="1">
            <a:spLocks/>
          </p:cNvSpPr>
          <p:nvPr/>
        </p:nvSpPr>
        <p:spPr>
          <a:xfrm>
            <a:off x="408466" y="2095322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I'm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suitable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...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competencies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contacts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etc)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expectations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regarding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option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shares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x-x%</a:t>
            </a:r>
          </a:p>
        </p:txBody>
      </p:sp>
    </p:spTree>
    <p:extLst>
      <p:ext uri="{BB962C8B-B14F-4D97-AF65-F5344CB8AC3E}">
        <p14:creationId xmlns:p14="http://schemas.microsoft.com/office/powerpoint/2010/main" val="382898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02DF-6727-7853-B86B-9F62B185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D476FAF-1C6C-5662-630D-BDDCB0D2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Opportunity and conditions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E8BF9FC-97B3-277D-6CDB-523377FE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0967"/>
            <a:ext cx="10086759" cy="425437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annual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budget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activites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50M euros.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take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need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multifaceted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great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therefore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are looking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CEOs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science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b="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: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company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which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years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decided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together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partners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5-10%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exchange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IP.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describe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best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product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personal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capability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attract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 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(personal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investors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grants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apply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position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finish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(feel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free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add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modify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) and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return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them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u="sng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mirjam.kert@taltech.ee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case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current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see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CEO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arrange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meeting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discuss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co-founding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Questions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  <a:r>
              <a:rPr lang="et-EE" sz="1600" u="sng" dirty="0" err="1">
                <a:latin typeface="Verdana Pro Semibold"/>
                <a:ea typeface="Calibri"/>
                <a:cs typeface="Calibri"/>
              </a:rPr>
              <a:t>mirjam.kert@taltech.ee</a:t>
            </a:r>
            <a:endParaRPr lang="et-EE" sz="1600" u="sng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37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C92ED-82C1-D2BF-B482-8EBE5718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8C6727F-C51B-8B7F-F0B2-219A5CCD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PROBLEM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E403747-859B-F66A-64C9-0D1877DC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141E79-D253-C952-AFE7-CB94E79DA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6192"/>
            <a:ext cx="10333636" cy="3684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Verdana Pro Semibold"/>
              </a:rPr>
              <a:t>Noble metal nanoparticles are expensive, slow to produce and difficult to scale</a:t>
            </a:r>
          </a:p>
          <a:p>
            <a:pPr marL="0" indent="0">
              <a:buNone/>
            </a:pPr>
            <a:endParaRPr lang="en-US" dirty="0">
              <a:latin typeface="Verdana Pro Semibold"/>
            </a:endParaRPr>
          </a:p>
          <a:p>
            <a:r>
              <a:rPr lang="en-US" sz="2000" dirty="0">
                <a:latin typeface="Verdana Pro Semibold"/>
              </a:rPr>
              <a:t>Current nanoparticle production methods rely on energy-intensive physical processes or expensive biochemical routes.</a:t>
            </a:r>
          </a:p>
          <a:p>
            <a:r>
              <a:rPr lang="en-US" sz="2000" dirty="0">
                <a:latin typeface="Verdana Pro Semibold"/>
              </a:rPr>
              <a:t>Production needs inert atmospheres, specialized reactors, toxic reducing agents and long synthesis times — all of which inflate cost and limit scalability.</a:t>
            </a:r>
          </a:p>
          <a:p>
            <a:r>
              <a:rPr lang="en-US" sz="2000" dirty="0">
                <a:latin typeface="Verdana Pro Semibold"/>
              </a:rPr>
              <a:t>Market demand for Ag, Au, Pt, Pd and Cu nanoparticles is rapidly increasing (14% CAGR), yet supply chains cannot deliver fast, affordable, high-quality material.</a:t>
            </a:r>
          </a:p>
          <a:p>
            <a:r>
              <a:rPr lang="en-US" sz="2000" b="0" dirty="0">
                <a:latin typeface="Verdana Pro Semibold"/>
              </a:rPr>
              <a:t>Industrial users, startups and R&amp;D teams depend on a few global suppliers for noble metal nanoparticles.</a:t>
            </a:r>
            <a:endParaRPr lang="en-US" sz="2000" dirty="0">
              <a:latin typeface="Verdana Pro Semibold"/>
            </a:endParaRPr>
          </a:p>
          <a:p>
            <a:endParaRPr lang="en-US" b="0" dirty="0">
              <a:latin typeface="Verdana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4096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CC66D-E4F1-4E41-5334-E166EE487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alkiri 1">
            <a:extLst>
              <a:ext uri="{FF2B5EF4-FFF2-40B4-BE49-F238E27FC236}">
                <a16:creationId xmlns:a16="http://schemas.microsoft.com/office/drawing/2014/main" id="{A92BCE47-6620-6367-D379-0ADAD34F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06" y="206584"/>
            <a:ext cx="7976016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SOLUTION</a:t>
            </a:r>
          </a:p>
        </p:txBody>
      </p:sp>
      <p:sp>
        <p:nvSpPr>
          <p:cNvPr id="23" name="Teksti kohatäide 2">
            <a:extLst>
              <a:ext uri="{FF2B5EF4-FFF2-40B4-BE49-F238E27FC236}">
                <a16:creationId xmlns:a16="http://schemas.microsoft.com/office/drawing/2014/main" id="{569D87F9-7513-70F3-8CD4-16BB57ED81B4}"/>
              </a:ext>
            </a:extLst>
          </p:cNvPr>
          <p:cNvSpPr txBox="1">
            <a:spLocks/>
          </p:cNvSpPr>
          <p:nvPr/>
        </p:nvSpPr>
        <p:spPr>
          <a:xfrm>
            <a:off x="746335" y="119233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25" name="Sisu kohatäide 3">
            <a:extLst>
              <a:ext uri="{FF2B5EF4-FFF2-40B4-BE49-F238E27FC236}">
                <a16:creationId xmlns:a16="http://schemas.microsoft.com/office/drawing/2014/main" id="{D8B1AB87-EE47-3861-D445-41CECCC65F5E}"/>
              </a:ext>
            </a:extLst>
          </p:cNvPr>
          <p:cNvSpPr txBox="1">
            <a:spLocks/>
          </p:cNvSpPr>
          <p:nvPr/>
        </p:nvSpPr>
        <p:spPr>
          <a:xfrm>
            <a:off x="739146" y="1836529"/>
            <a:ext cx="8619375" cy="4834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dirty="0" err="1">
                <a:latin typeface="Verdana Pro Semibold"/>
                <a:ea typeface="Calibri"/>
                <a:cs typeface="Calibri"/>
              </a:rPr>
              <a:t>Fast</a:t>
            </a:r>
            <a:r>
              <a:rPr lang="et-EE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dirty="0" err="1">
                <a:latin typeface="Verdana Pro Semibold"/>
                <a:ea typeface="Calibri"/>
                <a:cs typeface="Calibri"/>
              </a:rPr>
              <a:t>low-cost</a:t>
            </a:r>
            <a:r>
              <a:rPr lang="et-EE" dirty="0">
                <a:latin typeface="Verdana Pro Semibold"/>
                <a:ea typeface="Calibri"/>
                <a:cs typeface="Calibri"/>
              </a:rPr>
              <a:t> </a:t>
            </a:r>
            <a:r>
              <a:rPr lang="et-EE" dirty="0" err="1">
                <a:latin typeface="Verdana Pro Semibold"/>
                <a:ea typeface="Calibri"/>
                <a:cs typeface="Calibri"/>
              </a:rPr>
              <a:t>chemical</a:t>
            </a:r>
            <a:r>
              <a:rPr lang="et-EE" dirty="0">
                <a:latin typeface="Verdana Pro Semibold"/>
                <a:ea typeface="Calibri"/>
                <a:cs typeface="Calibri"/>
              </a:rPr>
              <a:t> </a:t>
            </a:r>
            <a:r>
              <a:rPr lang="et-EE" dirty="0" err="1">
                <a:latin typeface="Verdana Pro Semibold"/>
                <a:ea typeface="Calibri"/>
                <a:cs typeface="Calibri"/>
              </a:rPr>
              <a:t>route</a:t>
            </a:r>
            <a:r>
              <a:rPr lang="et-EE" dirty="0">
                <a:latin typeface="Verdana Pro Semibold"/>
                <a:ea typeface="Calibri"/>
                <a:cs typeface="Calibri"/>
              </a:rPr>
              <a:t> </a:t>
            </a:r>
            <a:r>
              <a:rPr lang="et-EE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dirty="0">
                <a:latin typeface="Verdana Pro Semibold"/>
                <a:ea typeface="Calibri"/>
                <a:cs typeface="Calibri"/>
              </a:rPr>
              <a:t> </a:t>
            </a:r>
            <a:r>
              <a:rPr lang="et-EE" dirty="0" err="1">
                <a:latin typeface="Verdana Pro Semibold"/>
                <a:ea typeface="Calibri"/>
                <a:cs typeface="Calibri"/>
              </a:rPr>
              <a:t>high-value</a:t>
            </a:r>
            <a:r>
              <a:rPr lang="et-EE" dirty="0">
                <a:latin typeface="Verdana Pro Semibold"/>
                <a:ea typeface="Calibri"/>
                <a:cs typeface="Calibri"/>
              </a:rPr>
              <a:t> </a:t>
            </a:r>
            <a:r>
              <a:rPr lang="et-EE" dirty="0" err="1">
                <a:latin typeface="Verdana Pro Semibold"/>
                <a:ea typeface="Calibri"/>
                <a:cs typeface="Calibri"/>
              </a:rPr>
              <a:t>metallic</a:t>
            </a:r>
            <a:r>
              <a:rPr lang="et-EE" dirty="0">
                <a:latin typeface="Verdana Pro Semibold"/>
                <a:ea typeface="Calibri"/>
                <a:cs typeface="Calibri"/>
              </a:rPr>
              <a:t> </a:t>
            </a:r>
            <a:r>
              <a:rPr lang="et-EE" dirty="0" err="1">
                <a:latin typeface="Verdana Pro Semibold"/>
                <a:ea typeface="Calibri"/>
                <a:cs typeface="Calibri"/>
              </a:rPr>
              <a:t>nanoparticles</a:t>
            </a:r>
            <a:endParaRPr lang="et-EE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2000">
              <a:latin typeface="Verdana Pro Semibold"/>
              <a:ea typeface="Calibri"/>
              <a:cs typeface="Calibri"/>
            </a:endParaRPr>
          </a:p>
          <a:p>
            <a:r>
              <a:rPr lang="et-EE" sz="2000" dirty="0" err="1">
                <a:latin typeface="Verdana Pro Semibold"/>
                <a:ea typeface="Calibri"/>
                <a:cs typeface="Calibri"/>
              </a:rPr>
              <a:t>Novel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metastable-complex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chemistry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enables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formation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of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Cu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Ag, Au,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Pt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Pd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nanoparticles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under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1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hour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—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drastically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reducing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production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.</a:t>
            </a:r>
          </a:p>
          <a:p>
            <a:r>
              <a:rPr lang="et-EE" sz="2000" dirty="0" err="1">
                <a:latin typeface="Verdana Pro Semibold"/>
                <a:ea typeface="Calibri"/>
                <a:cs typeface="Calibri"/>
              </a:rPr>
              <a:t>Open-atmosphere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synthesis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no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toxic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reagents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no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specialized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high-energy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equipment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→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significantly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lower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operating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cost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.</a:t>
            </a:r>
          </a:p>
          <a:p>
            <a:r>
              <a:rPr lang="et-EE" sz="2000" dirty="0" err="1">
                <a:latin typeface="Verdana Pro Semibold"/>
                <a:ea typeface="Calibri"/>
                <a:cs typeface="Calibri"/>
              </a:rPr>
              <a:t>Produces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both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stabilized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suspensions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dry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nanopowders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suited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direct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integration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into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biomedical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catalytic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energy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electronic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applications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.</a:t>
            </a:r>
          </a:p>
          <a:p>
            <a:r>
              <a:rPr lang="et-EE" sz="2000" dirty="0" err="1">
                <a:latin typeface="Verdana Pro Semibold"/>
                <a:ea typeface="Calibri"/>
                <a:cs typeface="Calibri"/>
              </a:rPr>
              <a:t>Designed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scalability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demonstrated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batch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production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at 200 mg → 500 mg → 1 g → 5 g,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enabling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predictable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cost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curves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industrial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upscaling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5B792F-9744-4373-3382-D26AB394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075" y="1606550"/>
            <a:ext cx="282575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5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7C5B0-5C35-3CE5-5790-5DB951E56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6253152-6C68-9608-B2F8-8E87F9F4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CURRENT STATE</a:t>
            </a:r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5B609F8-2F58-631F-111B-3C49CF379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61C5A-057A-437C-7C5B-1413F158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4405"/>
            <a:ext cx="10693069" cy="39865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Verdana Pro Semibold"/>
              </a:rPr>
              <a:t>TRL3 Validated synthetic routes, strong commercial potential and clear IP strategy</a:t>
            </a:r>
          </a:p>
          <a:p>
            <a:pPr marL="0" indent="0">
              <a:buNone/>
            </a:pPr>
            <a:endParaRPr lang="en-US" dirty="0">
              <a:latin typeface="Verdana Pro Semibold"/>
            </a:endParaRPr>
          </a:p>
          <a:p>
            <a:r>
              <a:rPr lang="en-US" sz="2000" dirty="0">
                <a:latin typeface="Verdana Pro Semibold"/>
              </a:rPr>
              <a:t>Verified production of Cu, Ag, Au, Pt and Pd nanoparticles with defined structure, composition, size and morphology using XRD, SEM/EDX, XPS and XRF.</a:t>
            </a:r>
          </a:p>
          <a:p>
            <a:r>
              <a:rPr lang="en-US" sz="2000" dirty="0">
                <a:latin typeface="Verdana Pro Semibold"/>
              </a:rPr>
              <a:t>Technology uniquely positioned to compete with premium suppliers (Sigma-Aldrich, American Elements, </a:t>
            </a:r>
            <a:r>
              <a:rPr lang="en-US" sz="2000" dirty="0" err="1">
                <a:latin typeface="Verdana Pro Semibold"/>
              </a:rPr>
              <a:t>Nanoshel</a:t>
            </a:r>
            <a:r>
              <a:rPr lang="en-US" sz="2000" dirty="0">
                <a:latin typeface="Verdana Pro Semibold"/>
              </a:rPr>
              <a:t>) through faster synthesis and lower cost.</a:t>
            </a:r>
          </a:p>
          <a:p>
            <a:r>
              <a:rPr lang="en-US" sz="2000" dirty="0">
                <a:latin typeface="Verdana Pro Semibold"/>
              </a:rPr>
              <a:t>Early customer-fit signals in healthcare, electronics, catalysis and energy, all large and fast-growing markets.</a:t>
            </a:r>
          </a:p>
          <a:p>
            <a:r>
              <a:rPr lang="en-US" sz="2000" dirty="0">
                <a:latin typeface="Verdana Pro Semibold"/>
              </a:rPr>
              <a:t>Well-defined IP strategy</a:t>
            </a:r>
          </a:p>
          <a:p>
            <a:r>
              <a:rPr lang="en-US" sz="2000" dirty="0">
                <a:latin typeface="Verdana Pro Semibold"/>
              </a:rPr>
              <a:t>Next step scaling production</a:t>
            </a:r>
          </a:p>
        </p:txBody>
      </p:sp>
    </p:spTree>
    <p:extLst>
      <p:ext uri="{BB962C8B-B14F-4D97-AF65-F5344CB8AC3E}">
        <p14:creationId xmlns:p14="http://schemas.microsoft.com/office/powerpoint/2010/main" val="147426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2F9B-8E78-F4B0-40C8-F24B53D37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alkiri 1">
            <a:extLst>
              <a:ext uri="{FF2B5EF4-FFF2-40B4-BE49-F238E27FC236}">
                <a16:creationId xmlns:a16="http://schemas.microsoft.com/office/drawing/2014/main" id="{9111613F-6AC9-E753-0785-9FB5FBAE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53" y="278471"/>
            <a:ext cx="8026336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endParaRPr lang="et-EE" dirty="0"/>
          </a:p>
        </p:txBody>
      </p:sp>
      <p:sp>
        <p:nvSpPr>
          <p:cNvPr id="17" name="Teksti kohatäide 2">
            <a:extLst>
              <a:ext uri="{FF2B5EF4-FFF2-40B4-BE49-F238E27FC236}">
                <a16:creationId xmlns:a16="http://schemas.microsoft.com/office/drawing/2014/main" id="{AD9D1346-2682-FBC8-33F7-ECED72B8FC0C}"/>
              </a:ext>
            </a:extLst>
          </p:cNvPr>
          <p:cNvSpPr txBox="1">
            <a:spLocks/>
          </p:cNvSpPr>
          <p:nvPr/>
        </p:nvSpPr>
        <p:spPr>
          <a:xfrm>
            <a:off x="652882" y="130735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19" name="Sisu kohatäide 3">
            <a:extLst>
              <a:ext uri="{FF2B5EF4-FFF2-40B4-BE49-F238E27FC236}">
                <a16:creationId xmlns:a16="http://schemas.microsoft.com/office/drawing/2014/main" id="{DB8FD183-E9FC-D30A-A7E3-4F6638AE401B}"/>
              </a:ext>
            </a:extLst>
          </p:cNvPr>
          <p:cNvSpPr txBox="1">
            <a:spLocks/>
          </p:cNvSpPr>
          <p:nvPr/>
        </p:nvSpPr>
        <p:spPr>
          <a:xfrm>
            <a:off x="731957" y="1944359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Today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noble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metal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nanoparticles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are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typically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bought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large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chemical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suppliers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like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Merck / Sigma-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Aldrich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Thermo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Fisher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American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Elements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n-US" sz="2000"/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These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suppliers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offer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reliable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quality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but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materials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are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expensive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slow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deliver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especially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outside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standard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catalog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products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/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Smaller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companies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industrial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users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often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struggle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price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lead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times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customization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/>
          </a:p>
          <a:p>
            <a:pPr>
              <a:buFont typeface="Arial"/>
              <a:buChar char="•"/>
            </a:pPr>
            <a:r>
              <a:rPr lang="et-EE" sz="2000" b="0" dirty="0">
                <a:latin typeface="Verdana Pro Semibold"/>
                <a:ea typeface="Calibri"/>
                <a:cs typeface="Calibri"/>
              </a:rPr>
              <a:t>A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faster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cheaper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production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method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opens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door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new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customers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new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use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cases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not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just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labs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/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This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creates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an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opportunity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build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company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that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either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supplies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nanoparticles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directly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licenses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production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technology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20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8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4D809-9F59-A783-488F-06632B416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1">
            <a:extLst>
              <a:ext uri="{FF2B5EF4-FFF2-40B4-BE49-F238E27FC236}">
                <a16:creationId xmlns:a16="http://schemas.microsoft.com/office/drawing/2014/main" id="{EC88B35E-29CD-E51F-31A7-8E02917B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69" y="213343"/>
            <a:ext cx="11823311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br>
              <a:rPr lang="et-EE" dirty="0">
                <a:latin typeface="Verdana Pro Black"/>
              </a:rPr>
            </a:br>
            <a:r>
              <a:rPr lang="et-EE" sz="3200" dirty="0">
                <a:latin typeface="Verdana Pro Black"/>
              </a:rPr>
              <a:t>(TAM, SAM, SOM)</a:t>
            </a:r>
            <a:endParaRPr lang="et-EE" sz="3200" dirty="0"/>
          </a:p>
        </p:txBody>
      </p:sp>
      <p:sp>
        <p:nvSpPr>
          <p:cNvPr id="6" name="Teksti kohatäide 2">
            <a:extLst>
              <a:ext uri="{FF2B5EF4-FFF2-40B4-BE49-F238E27FC236}">
                <a16:creationId xmlns:a16="http://schemas.microsoft.com/office/drawing/2014/main" id="{49BC6CC5-3942-D074-F324-9DD0AD7DE88C}"/>
              </a:ext>
            </a:extLst>
          </p:cNvPr>
          <p:cNvSpPr txBox="1">
            <a:spLocks/>
          </p:cNvSpPr>
          <p:nvPr/>
        </p:nvSpPr>
        <p:spPr>
          <a:xfrm>
            <a:off x="280452" y="1534438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8" name="Sisu kohatäide 3">
            <a:extLst>
              <a:ext uri="{FF2B5EF4-FFF2-40B4-BE49-F238E27FC236}">
                <a16:creationId xmlns:a16="http://schemas.microsoft.com/office/drawing/2014/main" id="{D44B2EF1-4AFF-FD86-05AD-362C292A30C1}"/>
              </a:ext>
            </a:extLst>
          </p:cNvPr>
          <p:cNvSpPr txBox="1">
            <a:spLocks/>
          </p:cNvSpPr>
          <p:nvPr/>
        </p:nvSpPr>
        <p:spPr>
          <a:xfrm>
            <a:off x="379712" y="1944359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96528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DAEE2-78BB-7FBE-5739-5CDEFF8D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B1042715-FC3E-8B4B-30F3-B4DE3F6C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COMMERCIALIZATION PLAN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0804734-43B7-5DDC-FC7F-5F28564DC674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FROM LAB TO PRODUCT</a:t>
            </a:r>
            <a:endParaRPr lang="et-EE" dirty="0"/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C9A1F79F-4082-B6B8-7121-1AD01A387ECF}"/>
              </a:ext>
            </a:extLst>
          </p:cNvPr>
          <p:cNvSpPr txBox="1">
            <a:spLocks/>
          </p:cNvSpPr>
          <p:nvPr/>
        </p:nvSpPr>
        <p:spPr>
          <a:xfrm>
            <a:off x="286260" y="165240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C65118B8-17CE-8C7E-805C-0AAE6584C705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68693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3D0A-23D7-A30D-E477-F3FD57A3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u kohatäide 3">
            <a:extLst>
              <a:ext uri="{FF2B5EF4-FFF2-40B4-BE49-F238E27FC236}">
                <a16:creationId xmlns:a16="http://schemas.microsoft.com/office/drawing/2014/main" id="{6B9447CD-25E1-E9A4-E971-53760D2687D8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E7BA8925-59CB-E650-2174-764DB457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FINANCIAL PROJECTIONS: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CB087800-EFE6-9ACC-6177-49385DD5C8CF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9169069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PATH TO MAXIMIZE STARTUP VALUE</a:t>
            </a: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91E1659-82B7-1F95-02C2-D4C1E1056A18}"/>
              </a:ext>
            </a:extLst>
          </p:cNvPr>
          <p:cNvSpPr txBox="1">
            <a:spLocks/>
          </p:cNvSpPr>
          <p:nvPr/>
        </p:nvSpPr>
        <p:spPr>
          <a:xfrm>
            <a:off x="298908" y="1501192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</p:spTree>
    <p:extLst>
      <p:ext uri="{BB962C8B-B14F-4D97-AF65-F5344CB8AC3E}">
        <p14:creationId xmlns:p14="http://schemas.microsoft.com/office/powerpoint/2010/main" val="3954377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O slaidid 1">
      <a:dk1>
        <a:srgbClr val="000000"/>
      </a:dk1>
      <a:lt1>
        <a:srgbClr val="FFFFFF"/>
      </a:lt1>
      <a:dk2>
        <a:srgbClr val="2E2A64"/>
      </a:dk2>
      <a:lt2>
        <a:srgbClr val="8A91AA"/>
      </a:lt2>
      <a:accent1>
        <a:srgbClr val="44C2D2"/>
      </a:accent1>
      <a:accent2>
        <a:srgbClr val="8A084A"/>
      </a:accent2>
      <a:accent3>
        <a:srgbClr val="ED008C"/>
      </a:accent3>
      <a:accent4>
        <a:srgbClr val="CED3E9"/>
      </a:accent4>
      <a:accent5>
        <a:srgbClr val="8A91AA"/>
      </a:accent5>
      <a:accent6>
        <a:srgbClr val="5FBB46"/>
      </a:accent6>
      <a:hlink>
        <a:srgbClr val="ED008C"/>
      </a:hlink>
      <a:folHlink>
        <a:srgbClr val="44C2D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7DF903782544EB84AF88599BB76DF" ma:contentTypeVersion="19" ma:contentTypeDescription="Create a new document." ma:contentTypeScope="" ma:versionID="241cf178a9cceebf1edfe0ee0c6c0a9a">
  <xsd:schema xmlns:xsd="http://www.w3.org/2001/XMLSchema" xmlns:xs="http://www.w3.org/2001/XMLSchema" xmlns:p="http://schemas.microsoft.com/office/2006/metadata/properties" xmlns:ns2="b9a78a39-dce5-4801-8ead-bdc85960b635" xmlns:ns3="944bbb01-29a9-42bb-bf33-2b7b511fe98f" targetNamespace="http://schemas.microsoft.com/office/2006/metadata/properties" ma:root="true" ma:fieldsID="962963c13f869635677b9a8afe08a2e5" ns2:_="" ns3:_="">
    <xsd:import namespace="b9a78a39-dce5-4801-8ead-bdc85960b635"/>
    <xsd:import namespace="944bbb01-29a9-42bb-bf33-2b7b511fe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78a39-dce5-4801-8ead-bdc85960b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bbb01-29a9-42bb-bf33-2b7b511fe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d0d6b3-7800-4206-a9d6-9c83b1a28307}" ma:internalName="TaxCatchAll" ma:showField="CatchAllData" ma:web="944bbb01-29a9-42bb-bf33-2b7b511fe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bbb01-29a9-42bb-bf33-2b7b511fe98f" xsi:nil="true"/>
    <lcf76f155ced4ddcb4097134ff3c332f xmlns="b9a78a39-dce5-4801-8ead-bdc85960b63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E3000E-3815-426E-B892-E37C73BB0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78a39-dce5-4801-8ead-bdc85960b635"/>
    <ds:schemaRef ds:uri="944bbb01-29a9-42bb-bf33-2b7b511fe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3F31E7-9845-4C32-BB09-B9AE647A1E0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944bbb01-29a9-42bb-bf33-2b7b511fe98f"/>
    <ds:schemaRef ds:uri="b9a78a39-dce5-4801-8ead-bdc85960b6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5EA24C-E307-46C9-94EF-62D2E8396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775</Words>
  <Application>Microsoft Macintosh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Courier New</vt:lpstr>
      <vt:lpstr>Proxima Nova Rg</vt:lpstr>
      <vt:lpstr>Proxima Nova Th</vt:lpstr>
      <vt:lpstr>Verdana Pro</vt:lpstr>
      <vt:lpstr>Verdana Pro Black</vt:lpstr>
      <vt:lpstr>Verdana Pro Semibold</vt:lpstr>
      <vt:lpstr>Office Theme</vt:lpstr>
      <vt:lpstr>Noble Metal Nanostructure Technology</vt:lpstr>
      <vt:lpstr>Opportunity and conditions</vt:lpstr>
      <vt:lpstr>PROBLEM</vt:lpstr>
      <vt:lpstr>SOLUTION</vt:lpstr>
      <vt:lpstr>CURRENT STATE</vt:lpstr>
      <vt:lpstr>MARKET OPPORTUNITY</vt:lpstr>
      <vt:lpstr>MARKET OPPORTUNITY (TAM, SAM, SOM)</vt:lpstr>
      <vt:lpstr>COMMERCIALIZATION PLAN</vt:lpstr>
      <vt:lpstr>FINANCIAL PROJECTIONS:</vt:lpstr>
      <vt:lpstr>PowerPoint Presentation</vt:lpstr>
      <vt:lpstr>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Kätliin Gertrud Vilbo</dc:creator>
  <cp:lastModifiedBy>Kätliin Gertrud Vilbo</cp:lastModifiedBy>
  <cp:revision>170</cp:revision>
  <dcterms:created xsi:type="dcterms:W3CDTF">2025-10-22T16:12:48Z</dcterms:created>
  <dcterms:modified xsi:type="dcterms:W3CDTF">2026-02-11T13:20:43Z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0x0101009B27DF903782544EB84AF88599BB76DF</vt:lpwstr>
  </property>
  <property fmtid="{D5CDD505-2E9C-101B-9397-08002B2CF9AE}" pid="3" name="MediaServiceImageTags">
    <vt:lpwstr/>
  </property>
</Properties>
</file>