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2" r:id="rId6"/>
    <p:sldId id="265" r:id="rId7"/>
    <p:sldId id="1281" r:id="rId8"/>
    <p:sldId id="1283" r:id="rId9"/>
    <p:sldId id="282" r:id="rId10"/>
    <p:sldId id="266" r:id="rId11"/>
    <p:sldId id="278" r:id="rId12"/>
    <p:sldId id="277" r:id="rId13"/>
    <p:sldId id="1282" r:id="rId14"/>
    <p:sldId id="1280" r:id="rId15"/>
    <p:sldId id="279" r:id="rId16"/>
    <p:sldId id="264" r:id="rId17"/>
    <p:sldId id="267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2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5374" autoAdjust="0"/>
  </p:normalViewPr>
  <p:slideViewPr>
    <p:cSldViewPr snapToGrid="0">
      <p:cViewPr varScale="1">
        <p:scale>
          <a:sx n="95" d="100"/>
          <a:sy n="95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DF7BC-FBA7-476B-A167-F73639A3DD6D}" type="datetimeFigureOut">
              <a:rPr lang="et-EE" smtClean="0"/>
              <a:t>11.02.26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66D7-4306-4D59-9BED-39D90DDF87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923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324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ea typeface="Times New Roman" panose="02020603050405020304" pitchFamily="18" charset="0"/>
              </a:rPr>
              <a:t>Building</a:t>
            </a:r>
            <a:r>
              <a:rPr lang="en-US" sz="1200" kern="0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cooling accounts for about 2.7% of overall energy use. This </a:t>
            </a:r>
            <a:r>
              <a:rPr lang="et-EE" sz="1200" kern="0" dirty="0" err="1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demand</a:t>
            </a:r>
            <a:r>
              <a:rPr lang="et-EE" sz="1200" kern="0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200" kern="0" dirty="0">
                <a:solidFill>
                  <a:schemeClr val="bg2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is predicted to increase three times by 2050</a:t>
            </a:r>
            <a:endParaRPr lang="et-EE" sz="1200" b="0" dirty="0"/>
          </a:p>
          <a:p>
            <a:pPr marL="0" indent="0">
              <a:buNone/>
            </a:pPr>
            <a:endParaRPr lang="et-EE" sz="1200" b="0" dirty="0"/>
          </a:p>
          <a:p>
            <a:pPr marL="0" indent="0">
              <a:buNone/>
            </a:pPr>
            <a:r>
              <a:rPr lang="en-US" sz="1200" b="0" dirty="0"/>
              <a:t>Despite the availability of natural snow in cold regions, there is </a:t>
            </a:r>
            <a:r>
              <a:rPr lang="en-US" sz="1200" dirty="0"/>
              <a:t>lack of innovative technology and business model that </a:t>
            </a:r>
            <a:r>
              <a:rPr lang="et-EE" sz="1200" dirty="0" err="1"/>
              <a:t>would</a:t>
            </a:r>
            <a:r>
              <a:rPr lang="et-EE" sz="1200" dirty="0"/>
              <a:t> </a:t>
            </a:r>
            <a:r>
              <a:rPr lang="en-US" sz="1200" dirty="0"/>
              <a:t>enable efficient </a:t>
            </a:r>
            <a:r>
              <a:rPr lang="en-US" sz="1200" dirty="0" err="1"/>
              <a:t>utilisation</a:t>
            </a:r>
            <a:r>
              <a:rPr lang="en-US" sz="1200" dirty="0"/>
              <a:t> of waste snow for space cooling application. </a:t>
            </a:r>
            <a:endParaRPr lang="en-US" sz="1400" dirty="0"/>
          </a:p>
          <a:p>
            <a:pPr marL="0" indent="0">
              <a:buNone/>
            </a:pPr>
            <a:r>
              <a:rPr lang="en-US" sz="1200" b="0" dirty="0"/>
              <a:t>This gap prevents hospitality sector from leveraging a free, climate-friendly resource that could significantly reduce cooling costs and carbon footprint.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34208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9368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43442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80377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1473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A3FB4-0554-653F-4C1B-0FDB3D1E2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6A837-5A57-9767-3972-0140D1F1B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AB5E5-2A75-6A89-1644-072AC8F55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EAD07-84D6-C6ED-6299-6A8FC3FE1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2418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95E2-65C7-5FA8-E525-0FD5BCFB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62112-AE8B-2CFE-F929-B645D48BC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B9E08-B59A-5D68-9512-646FA13DD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27A18-CE35-6171-D6F7-3152F9E5B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0877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66D7-4306-4D59-9BED-39D90DDF87B0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3439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hoto&#10;&#10;AI-generated content may be incorrect.">
            <a:extLst>
              <a:ext uri="{FF2B5EF4-FFF2-40B4-BE49-F238E27FC236}">
                <a16:creationId xmlns:a16="http://schemas.microsoft.com/office/drawing/2014/main" id="{BF1601C0-714D-B805-D4E7-4CBA5A8044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4162FB-EA6D-E45B-2DB4-314F711D7D9C}"/>
              </a:ext>
            </a:extLst>
          </p:cNvPr>
          <p:cNvSpPr>
            <a:spLocks/>
          </p:cNvSpPr>
          <p:nvPr userDrawn="1"/>
        </p:nvSpPr>
        <p:spPr>
          <a:xfrm>
            <a:off x="1673771" y="1655379"/>
            <a:ext cx="8844456" cy="36024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12" name="Picture 11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5FA37EBA-4962-F449-140A-0B5C20AD1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6295" r="4951" b="36605"/>
          <a:stretch/>
        </p:blipFill>
        <p:spPr>
          <a:xfrm>
            <a:off x="-259509" y="2789709"/>
            <a:ext cx="12711017" cy="4295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0D3F8-ED6C-61D7-9A0A-5D63D99B5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50834" y="1774901"/>
            <a:ext cx="8372819" cy="1314855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342A5F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/>
              <a:t>LISA NIMI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112D6-E2FA-6D14-F053-FE7F42FEDB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429000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2200" b="0" i="0">
                <a:solidFill>
                  <a:srgbClr val="342A5F"/>
                </a:solidFill>
                <a:latin typeface="Proxima Nova Rg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Keskuse</a:t>
            </a:r>
            <a:r>
              <a:rPr lang="en-US"/>
              <a:t>/</a:t>
            </a:r>
            <a:r>
              <a:rPr lang="en-US" err="1"/>
              <a:t>esitaja</a:t>
            </a:r>
            <a:r>
              <a:rPr lang="en-US"/>
              <a:t> </a:t>
            </a:r>
            <a:r>
              <a:rPr lang="en-US" err="1"/>
              <a:t>nimi</a:t>
            </a:r>
            <a:endParaRPr lang="en-US"/>
          </a:p>
          <a:p>
            <a:r>
              <a:rPr lang="en-US" err="1"/>
              <a:t>Osakonnanimi</a:t>
            </a:r>
            <a:endParaRPr lang="en-US"/>
          </a:p>
          <a:p>
            <a:r>
              <a:rPr lang="en-US" err="1"/>
              <a:t>Kuupäev</a:t>
            </a:r>
            <a:endParaRPr lang="en-E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57DB59-B9EE-E69C-93F6-55D72A6E43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40" y="69449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3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&#10;&#10;AI-generated content may be incorrect.">
            <a:extLst>
              <a:ext uri="{FF2B5EF4-FFF2-40B4-BE49-F238E27FC236}">
                <a16:creationId xmlns:a16="http://schemas.microsoft.com/office/drawing/2014/main" id="{444673D0-6933-4244-A1CD-A127930321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7AFD27-3A75-A3B6-39DD-7F9F978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7321" y="723567"/>
            <a:ext cx="3388242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/>
              <a:t>KONTAKTID</a:t>
            </a:r>
            <a:endParaRPr lang="en-EE"/>
          </a:p>
        </p:txBody>
      </p:sp>
      <p:pic>
        <p:nvPicPr>
          <p:cNvPr id="7" name="Picture 6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207D7D28-2A51-0454-119F-8E92E16B58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280043">
            <a:off x="-1712616" y="-292381"/>
            <a:ext cx="17070714" cy="9602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EF2CA-F9ED-442C-DEA7-93A1E2CE1FBB}"/>
              </a:ext>
            </a:extLst>
          </p:cNvPr>
          <p:cNvSpPr/>
          <p:nvPr userDrawn="1"/>
        </p:nvSpPr>
        <p:spPr>
          <a:xfrm>
            <a:off x="452992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E962B-2409-ED50-70DC-43EF7AB4A4DC}"/>
              </a:ext>
            </a:extLst>
          </p:cNvPr>
          <p:cNvSpPr/>
          <p:nvPr userDrawn="1"/>
        </p:nvSpPr>
        <p:spPr>
          <a:xfrm>
            <a:off x="3444172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F6259-1149-2EDC-69B4-AAF5470C3C5A}"/>
              </a:ext>
            </a:extLst>
          </p:cNvPr>
          <p:cNvSpPr/>
          <p:nvPr userDrawn="1"/>
        </p:nvSpPr>
        <p:spPr>
          <a:xfrm>
            <a:off x="6497491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0CA97-A36B-4C8D-1FFA-6D3051E1FB71}"/>
              </a:ext>
            </a:extLst>
          </p:cNvPr>
          <p:cNvSpPr/>
          <p:nvPr userDrawn="1"/>
        </p:nvSpPr>
        <p:spPr>
          <a:xfrm>
            <a:off x="9460328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983FE-6CB0-02CB-5BBD-217E40969457}"/>
              </a:ext>
            </a:extLst>
          </p:cNvPr>
          <p:cNvSpPr txBox="1"/>
          <p:nvPr userDrawn="1"/>
        </p:nvSpPr>
        <p:spPr>
          <a:xfrm>
            <a:off x="452992" y="480887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1B1DB-2E59-A51C-1BEF-8068912CAB23}"/>
              </a:ext>
            </a:extLst>
          </p:cNvPr>
          <p:cNvSpPr txBox="1"/>
          <p:nvPr userDrawn="1"/>
        </p:nvSpPr>
        <p:spPr>
          <a:xfrm>
            <a:off x="3444172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645AA-3910-82F1-F86C-6B4C2173B3BE}"/>
              </a:ext>
            </a:extLst>
          </p:cNvPr>
          <p:cNvSpPr txBox="1"/>
          <p:nvPr userDrawn="1"/>
        </p:nvSpPr>
        <p:spPr>
          <a:xfrm>
            <a:off x="6497491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1133B-33EB-7C6D-86C7-B86E396A424F}"/>
              </a:ext>
            </a:extLst>
          </p:cNvPr>
          <p:cNvSpPr txBox="1"/>
          <p:nvPr userDrawn="1"/>
        </p:nvSpPr>
        <p:spPr>
          <a:xfrm>
            <a:off x="9460328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4BC9D4-44DB-2C22-5A7B-1B60146C209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11" y="573220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&#10;&#10;AI-generated content may be incorrect.">
            <a:extLst>
              <a:ext uri="{FF2B5EF4-FFF2-40B4-BE49-F238E27FC236}">
                <a16:creationId xmlns:a16="http://schemas.microsoft.com/office/drawing/2014/main" id="{444673D0-6933-4244-A1CD-A127930321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pic>
        <p:nvPicPr>
          <p:cNvPr id="7" name="Picture 6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207D7D28-2A51-0454-119F-8E92E16B58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280043">
            <a:off x="-1712616" y="-292381"/>
            <a:ext cx="17070714" cy="96022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7AFD27-3A75-A3B6-39DD-7F9F978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1632" y="2391153"/>
            <a:ext cx="5948733" cy="2237617"/>
          </a:xfrm>
        </p:spPr>
        <p:txBody>
          <a:bodyPr>
            <a:noAutofit/>
          </a:bodyPr>
          <a:lstStyle>
            <a:lvl1pPr>
              <a:defRPr sz="13800" b="1" i="0">
                <a:solidFill>
                  <a:schemeClr val="bg1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/>
              <a:t>AITÄH!</a:t>
            </a:r>
            <a:endParaRPr lang="en-EE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4BC9D4-44DB-2C22-5A7B-1B60146C209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11" y="573220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7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D4F17E7-A475-D636-B385-7E0627E28D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3785" y="-123093"/>
            <a:ext cx="12379569" cy="71041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43D8F5-10B8-866F-BD95-7C629D4163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1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49E3784-915C-8050-C389-78791CAFF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32" y="5543628"/>
            <a:ext cx="1678248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94C964A3-BF2B-625F-1587-5627872E1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5519916">
            <a:off x="-4729618" y="2571084"/>
            <a:ext cx="13348682" cy="7508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FC0D-844D-CED3-64AA-9D393E9F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87" y="681037"/>
            <a:ext cx="797601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18B1-14D9-4033-6048-86740B6D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6587" y="2215369"/>
            <a:ext cx="7976016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94C964A3-BF2B-625F-1587-5627872E1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6871340" y="-5407035"/>
            <a:ext cx="16545869" cy="930705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49E3784-915C-8050-C389-78791CAFF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32" y="5543628"/>
            <a:ext cx="1678248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FC0D-844D-CED3-64AA-9D393E9F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793" y="681037"/>
            <a:ext cx="66368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18B1-14D9-4033-6048-86740B6D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5795" y="2236634"/>
            <a:ext cx="6636808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87C5C06-EA58-D7DB-8EB1-8C95A2AF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681037"/>
            <a:ext cx="1056806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pic>
        <p:nvPicPr>
          <p:cNvPr id="12" name="Picture 11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5858CF81-054F-7ADB-2B0F-4916973FA2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1185" t="6451" r="6981" b="33109"/>
          <a:stretch/>
        </p:blipFill>
        <p:spPr>
          <a:xfrm rot="811206">
            <a:off x="-78342" y="3221433"/>
            <a:ext cx="12592388" cy="519606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F93E22B-57E7-432E-0A67-81106ED798D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D70851-4C5E-65C4-6219-3306C7D5C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538" y="2215369"/>
            <a:ext cx="10568065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2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87878EA1-A659-02D4-75E9-49ADA5B3C3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1550171">
            <a:off x="-349045" y="-4036817"/>
            <a:ext cx="12890090" cy="7250676"/>
          </a:xfrm>
          <a:prstGeom prst="rect">
            <a:avLst/>
          </a:prstGeom>
        </p:spPr>
      </p:pic>
      <p:pic>
        <p:nvPicPr>
          <p:cNvPr id="10" name="Picture 9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F2FDC3A1-0B52-54D6-B00C-1EB963851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672012"/>
            <a:ext cx="7772400" cy="4371975"/>
          </a:xfrm>
          <a:prstGeom prst="rect">
            <a:avLst/>
          </a:prstGeom>
        </p:spPr>
      </p:pic>
      <p:pic>
        <p:nvPicPr>
          <p:cNvPr id="14" name="Picture 13" descr="A pink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E1C39C36-7A52-906E-174A-80F4FD44EA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0297" y="4672012"/>
            <a:ext cx="5095703" cy="286633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0DFE433-8F7F-1090-AC4C-0FB1D0A9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67" y="1252537"/>
            <a:ext cx="1056806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FFA0A2-A6B2-2E47-00C3-6C14BF4F9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67" y="2901169"/>
            <a:ext cx="10568065" cy="354535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1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nk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0D93AAF0-F79F-E5B6-FA9C-2E0D96EEC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0297" y="4672012"/>
            <a:ext cx="5095703" cy="2866333"/>
          </a:xfrm>
          <a:prstGeom prst="rect">
            <a:avLst/>
          </a:prstGeom>
        </p:spPr>
      </p:pic>
      <p:pic>
        <p:nvPicPr>
          <p:cNvPr id="13" name="Picture 12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A5B1ED67-76EB-B363-8D95-1BDA6BE62B4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8458835" y="2453640"/>
            <a:ext cx="13761720" cy="7805420"/>
          </a:xfrm>
          <a:prstGeom prst="rect">
            <a:avLst/>
          </a:prstGeom>
        </p:spPr>
      </p:pic>
      <p:pic>
        <p:nvPicPr>
          <p:cNvPr id="11" name="Picture 10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47785E82-2A93-3849-C790-876A08B305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305799" y="1243013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DF42E-44AF-64F1-78AA-3182E085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9FA3-5A32-2C9B-8EE6-9740D87CD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B040D-4FB0-7227-17E8-62E7476A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F79E8-8F58-5C33-3140-1245F1517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B6298-3EFD-41ED-F755-553492E20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2461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hoto&#10;&#10;AI-generated content may be incorrect.">
            <a:extLst>
              <a:ext uri="{FF2B5EF4-FFF2-40B4-BE49-F238E27FC236}">
                <a16:creationId xmlns:a16="http://schemas.microsoft.com/office/drawing/2014/main" id="{7A05AABE-6D6C-EB31-9CE9-D4475A6CF8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D65E6FA-A1A1-1D26-5A1B-02A69ED1B7B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8660" y="987425"/>
            <a:ext cx="10646728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E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1325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D8AFDA3B-2389-B553-93EF-09349A7C7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7934709">
            <a:off x="2816854" y="-4343939"/>
            <a:ext cx="17070714" cy="960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E9DB8-8F92-A008-1BC1-895E3E12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FAE90-D809-C1E8-3118-82F333D89A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552E7-ABB0-3CCB-4044-9CA09B8A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6743BB5-DB69-FF1F-1506-12DE59D94D13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0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BBBA06-D63C-A1D8-2F8E-CA4A1297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819C-F93A-8C8C-69AA-FBE9A497F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3832D-883E-C14A-EBAB-750F65FF0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F333AF-B94D-E84E-9C15-9066802D0C86}" type="datetimeFigureOut">
              <a:rPr lang="en-EE" smtClean="0"/>
              <a:t>11.02.2026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68CD-9EE5-A26C-5AD5-C4A06C081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E495-F0AD-3376-7E8E-FBF0D1A21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8B50E-ADA2-D74C-89A6-69CB20AA4255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412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61" r:id="rId4"/>
    <p:sldLayoutId id="2147483650" r:id="rId5"/>
    <p:sldLayoutId id="2147483651" r:id="rId6"/>
    <p:sldLayoutId id="2147483653" r:id="rId7"/>
    <p:sldLayoutId id="2147483654" r:id="rId8"/>
    <p:sldLayoutId id="2147483657" r:id="rId9"/>
    <p:sldLayoutId id="2147483655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42A5F"/>
          </a:solidFill>
          <a:latin typeface="Proxima Nova Rg" panose="02000506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ws.err.ee/1608539413/tallinn-spent-almost-4-3-million-on-snow-clearing-this-wint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2D155A-2F43-6DF6-814E-7428F520F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029" y="1783363"/>
            <a:ext cx="8591087" cy="32912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TalTech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is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looking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for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a CEO and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co-founder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for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a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new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potential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startup</a:t>
            </a:r>
            <a:endParaRPr lang="et-EE" sz="2000" b="1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Preferred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background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of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the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CEO: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business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development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in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the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field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of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energy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technology</a:t>
            </a: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endParaRPr lang="et-EE" sz="3200" b="1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3200" b="1" dirty="0">
                <a:solidFill>
                  <a:srgbClr val="332B60"/>
                </a:solidFill>
                <a:latin typeface="Verdana Pro Black" panose="020F0502020204030204" pitchFamily="34" charset="0"/>
                <a:cs typeface="Verdana Pro Black" panose="020F0502020204030204" pitchFamily="34" charset="0"/>
              </a:rPr>
              <a:t>SNOWSHINE</a:t>
            </a: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SAAS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for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district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cooling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system</a:t>
            </a: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773431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6A2BF-811B-D628-8E4F-1EA07CBCB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2A7EF0B-F54E-45C1-A551-DC5DE819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3" y="92340"/>
            <a:ext cx="11783682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MARKET SURVEY &amp; VALIDATION</a:t>
            </a:r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D9FE5-0DF4-BE34-0174-3CEBB8999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01" t="10829" b="2460"/>
          <a:stretch>
            <a:fillRect/>
          </a:stretch>
        </p:blipFill>
        <p:spPr>
          <a:xfrm>
            <a:off x="1912877" y="3674990"/>
            <a:ext cx="4603182" cy="2599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112C8-518A-E8F1-4C63-95628B861D22}"/>
              </a:ext>
            </a:extLst>
          </p:cNvPr>
          <p:cNvSpPr txBox="1"/>
          <p:nvPr/>
        </p:nvSpPr>
        <p:spPr>
          <a:xfrm>
            <a:off x="679863" y="1245560"/>
            <a:ext cx="103166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2A5F"/>
                </a:solidFill>
                <a:latin typeface="Verdana Pro" panose="020B0604030504040204" pitchFamily="34" charset="0"/>
              </a:rPr>
              <a:t>Anonymous stakeholder survey (10 expert responses)</a:t>
            </a:r>
            <a:endParaRPr lang="et-EE" sz="24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2A5F"/>
                </a:solidFill>
                <a:latin typeface="Verdana Pro" panose="020B0604030504040204" pitchFamily="34" charset="0"/>
              </a:rPr>
              <a:t>Concept validated by technical experts</a:t>
            </a:r>
            <a:endParaRPr lang="et-EE" sz="24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2A5F"/>
                </a:solidFill>
                <a:latin typeface="Verdana Pro" panose="020B0604030504040204" pitchFamily="34" charset="0"/>
              </a:rPr>
              <a:t>Strong support for economic viability of snow storage</a:t>
            </a:r>
            <a:endParaRPr lang="et-EE" sz="24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2A5F"/>
                </a:solidFill>
                <a:latin typeface="Verdana Pro" panose="020B0604030504040204" pitchFamily="34" charset="0"/>
              </a:rPr>
              <a:t>Strategic fit with district cooling confirmed</a:t>
            </a:r>
            <a:endParaRPr lang="et-EE" sz="24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2A5F"/>
                </a:solidFill>
                <a:latin typeface="Verdana Pro" panose="020B0604030504040204" pitchFamily="34" charset="0"/>
              </a:rPr>
              <a:t>Market shows readiness; planning tools needed</a:t>
            </a:r>
            <a:endParaRPr lang="et-EE" sz="2400" dirty="0">
              <a:solidFill>
                <a:srgbClr val="342A5F"/>
              </a:solidFill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3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1F5A-B95C-F4A7-EE1D-82244B2E3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56121E1-D48A-E653-5C82-00B21441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latin typeface="Verdana Pro Black"/>
              </a:rPr>
              <a:t>Team </a:t>
            </a:r>
          </a:p>
        </p:txBody>
      </p:sp>
      <p:sp>
        <p:nvSpPr>
          <p:cNvPr id="8" name="Sisu kohatäide 3">
            <a:extLst>
              <a:ext uri="{FF2B5EF4-FFF2-40B4-BE49-F238E27FC236}">
                <a16:creationId xmlns:a16="http://schemas.microsoft.com/office/drawing/2014/main" id="{6BA17B34-3D14-35B2-A908-614A2C1350C0}"/>
              </a:ext>
            </a:extLst>
          </p:cNvPr>
          <p:cNvSpPr txBox="1">
            <a:spLocks/>
          </p:cNvSpPr>
          <p:nvPr/>
        </p:nvSpPr>
        <p:spPr>
          <a:xfrm>
            <a:off x="6165288" y="3536413"/>
            <a:ext cx="5190100" cy="2489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 dirty="0" err="1">
                <a:latin typeface="Verdana Pro Semibold"/>
                <a:ea typeface="Calibri"/>
                <a:cs typeface="Calibri"/>
              </a:rPr>
              <a:t>Future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potential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 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team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competencies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background</a:t>
            </a: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 dirty="0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In </a:t>
            </a:r>
            <a:r>
              <a:rPr lang="et-EE" sz="1600" dirty="0" err="1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additon</a:t>
            </a:r>
            <a:r>
              <a:rPr lang="et-EE" sz="1600" dirty="0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current</a:t>
            </a:r>
            <a:r>
              <a:rPr lang="et-EE" sz="1600" dirty="0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team</a:t>
            </a:r>
            <a:r>
              <a:rPr lang="et-EE" sz="1600" dirty="0">
                <a:highlight>
                  <a:srgbClr val="FFFF00"/>
                </a:highlight>
                <a:latin typeface="Verdana Pro Semibold"/>
                <a:ea typeface="Calibri"/>
                <a:cs typeface="Calibri"/>
              </a:rPr>
              <a:t>:</a:t>
            </a:r>
            <a:endParaRPr lang="et-EE" sz="1600" b="1" dirty="0">
              <a:highlight>
                <a:srgbClr val="FFFF00"/>
              </a:highlight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971550" lvl="1" indent="-285750">
              <a:buFont typeface="Courier New,monospace" panose="020B0604020202020204" pitchFamily="34" charset="0"/>
              <a:buChar char="o"/>
            </a:pPr>
            <a:r>
              <a:rPr lang="et-EE" sz="1200" dirty="0">
                <a:latin typeface="Verdana Pro Semibold"/>
                <a:ea typeface="Calibri"/>
                <a:cs typeface="Calibri"/>
              </a:rPr>
              <a:t>Business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development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sales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 in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energy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tech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,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with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strong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contacts</a:t>
            </a:r>
            <a:r>
              <a:rPr lang="et-EE" sz="12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200" dirty="0" err="1">
                <a:latin typeface="Verdana Pro Semibold"/>
                <a:ea typeface="Calibri"/>
                <a:cs typeface="Calibri"/>
              </a:rPr>
              <a:t>base</a:t>
            </a:r>
            <a:endParaRPr lang="et-EE" sz="1600" dirty="0">
              <a:latin typeface="Verdana Pro Semibold"/>
              <a:ea typeface="Calibri"/>
              <a:cs typeface="Calibri"/>
            </a:endParaRPr>
          </a:p>
        </p:txBody>
      </p:sp>
      <p:sp>
        <p:nvSpPr>
          <p:cNvPr id="3" name="Teksti kohatäide 1">
            <a:extLst>
              <a:ext uri="{FF2B5EF4-FFF2-40B4-BE49-F238E27FC236}">
                <a16:creationId xmlns:a16="http://schemas.microsoft.com/office/drawing/2014/main" id="{0F621FE3-BF26-EC52-7E09-CB7F9C9FF462}"/>
              </a:ext>
            </a:extLst>
          </p:cNvPr>
          <p:cNvSpPr txBox="1">
            <a:spLocks/>
          </p:cNvSpPr>
          <p:nvPr/>
        </p:nvSpPr>
        <p:spPr>
          <a:xfrm>
            <a:off x="666384" y="1358153"/>
            <a:ext cx="9539934" cy="2178261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Verdana" charset="0"/>
                <a:ea typeface="+mn-ea"/>
                <a:cs typeface="+mn-cs"/>
              </a:defRPr>
            </a:lvl1pPr>
            <a:lvl2pPr marL="536575" indent="-26352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lang="en-US" altLang="en-US" sz="16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809625" indent="-27305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536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Dr. Sreenath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is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the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PI of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the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ongoing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research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project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related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to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snow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cooling</a:t>
            </a:r>
            <a:endParaRPr lang="et-EE" sz="16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457189" indent="-457189"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Supported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by: </a:t>
            </a:r>
            <a:r>
              <a:rPr lang="en-US" sz="1600" dirty="0">
                <a:solidFill>
                  <a:srgbClr val="342A5F"/>
                </a:solidFill>
                <a:latin typeface="Verdana Pro" panose="020B0604030504040204" pitchFamily="34" charset="0"/>
              </a:rPr>
              <a:t>Prof. Anna Volkova (Supervisor) and Siim Erik Pugal (Early-stage researcher)</a:t>
            </a:r>
            <a:endParaRPr lang="et-EE" sz="16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457189" marR="0" lvl="0" indent="-457189" algn="l" defTabSz="121917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He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is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working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as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scientific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researcher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at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Dept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. of Energy Technology,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TalTech</a:t>
            </a:r>
            <a:endParaRPr lang="et-EE" sz="16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457189" marR="0" lvl="0" indent="-457189" algn="l" defTabSz="121917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Holds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doctorate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n-US" sz="1600" dirty="0">
                <a:solidFill>
                  <a:srgbClr val="342A5F"/>
                </a:solidFill>
                <a:latin typeface="Verdana Pro" panose="020B0604030504040204" pitchFamily="34" charset="0"/>
              </a:rPr>
              <a:t>in Energy Sustainability from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UMPSA, </a:t>
            </a:r>
            <a:r>
              <a:rPr lang="en-US" sz="1600" dirty="0">
                <a:solidFill>
                  <a:srgbClr val="342A5F"/>
                </a:solidFill>
                <a:latin typeface="Verdana Pro" panose="020B0604030504040204" pitchFamily="34" charset="0"/>
              </a:rPr>
              <a:t>Malaysia </a:t>
            </a:r>
            <a:endParaRPr lang="et-EE" sz="1600" dirty="0">
              <a:solidFill>
                <a:srgbClr val="342A5F"/>
              </a:solidFill>
              <a:latin typeface="Verdana Pro" panose="020B0604030504040204" pitchFamily="34" charset="0"/>
            </a:endParaRPr>
          </a:p>
          <a:p>
            <a:pPr marL="457189" marR="0" lvl="0" indent="-457189" algn="l" defTabSz="121917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600" dirty="0">
                <a:solidFill>
                  <a:srgbClr val="342A5F"/>
                </a:solidFill>
                <a:latin typeface="Verdana Pro" panose="020B0604030504040204" pitchFamily="34" charset="0"/>
              </a:rPr>
              <a:t>Recipient of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research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grants</a:t>
            </a:r>
            <a:r>
              <a:rPr lang="et-EE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</a:t>
            </a:r>
            <a:r>
              <a:rPr lang="et-EE" sz="1600" dirty="0" err="1">
                <a:solidFill>
                  <a:srgbClr val="342A5F"/>
                </a:solidFill>
                <a:latin typeface="Verdana Pro" panose="020B0604030504040204" pitchFamily="34" charset="0"/>
              </a:rPr>
              <a:t>from</a:t>
            </a:r>
            <a:r>
              <a:rPr lang="en-US" sz="1600" dirty="0">
                <a:solidFill>
                  <a:srgbClr val="342A5F"/>
                </a:solidFill>
                <a:latin typeface="Verdana Pro" panose="020B0604030504040204" pitchFamily="34" charset="0"/>
              </a:rPr>
              <a:t> Estonian Research Council</a:t>
            </a:r>
          </a:p>
        </p:txBody>
      </p:sp>
      <p:pic>
        <p:nvPicPr>
          <p:cNvPr id="5" name="Picture 4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1B499174-4712-9D9A-58E9-1218C4DEF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54" t="37368" r="12456" b="13428"/>
          <a:stretch/>
        </p:blipFill>
        <p:spPr>
          <a:xfrm>
            <a:off x="666384" y="3536414"/>
            <a:ext cx="5282049" cy="2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1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0884-830D-1A8C-1EDF-12B43FE51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813C-6831-F81B-D5EC-6A877B330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b="0" dirty="0" err="1">
                <a:latin typeface="Verdana Pro Black"/>
              </a:rPr>
              <a:t>Snowshine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B67B2-9737-A317-E229-71D235240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490" y="332835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t-EE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XXXX</a:t>
            </a:r>
            <a:r>
              <a:rPr lang="en-US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 </a:t>
            </a:r>
            <a:r>
              <a:rPr lang="et-EE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XXXXXXX</a:t>
            </a:r>
            <a:r>
              <a:rPr lang="en-US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, </a:t>
            </a:r>
            <a:r>
              <a:rPr lang="en-US" sz="2000">
                <a:solidFill>
                  <a:srgbClr val="332B60"/>
                </a:solidFill>
                <a:latin typeface="Verdana Pro"/>
                <a:cs typeface="Segoe UI Semilight"/>
              </a:rPr>
              <a:t>potential </a:t>
            </a:r>
            <a:r>
              <a:rPr lang="et-EE" sz="2000">
                <a:solidFill>
                  <a:srgbClr val="332B60"/>
                </a:solidFill>
                <a:latin typeface="Verdana Pro"/>
                <a:cs typeface="Segoe UI Semilight"/>
              </a:rPr>
              <a:t>CEO and </a:t>
            </a:r>
            <a:r>
              <a:rPr lang="et-EE" sz="2000" err="1">
                <a:solidFill>
                  <a:srgbClr val="332B60"/>
                </a:solidFill>
                <a:latin typeface="Verdana Pro"/>
                <a:cs typeface="Segoe UI Semilight"/>
              </a:rPr>
              <a:t>CoFounder</a:t>
            </a:r>
            <a:endParaRPr lang="et-EE" sz="2000">
              <a:solidFill>
                <a:srgbClr val="00000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>
                <a:solidFill>
                  <a:srgbClr val="332B60"/>
                </a:solidFill>
                <a:latin typeface="Verdana Pro"/>
                <a:cs typeface="Segoe UI Semilight"/>
              </a:rPr>
              <a:t>LinkedIn: </a:t>
            </a:r>
            <a:r>
              <a:rPr lang="et-EE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link</a:t>
            </a:r>
            <a:endParaRPr lang="et-EE">
              <a:latin typeface="Verdana Pro"/>
            </a:endParaRPr>
          </a:p>
        </p:txBody>
      </p:sp>
    </p:spTree>
    <p:extLst>
      <p:ext uri="{BB962C8B-B14F-4D97-AF65-F5344CB8AC3E}">
        <p14:creationId xmlns:p14="http://schemas.microsoft.com/office/powerpoint/2010/main" val="71487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D809-9F59-A783-488F-06632B41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B6377DAF-D76A-E32E-1E86-41EE0B43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69" y="213343"/>
            <a:ext cx="11823311" cy="1325563"/>
          </a:xfrm>
        </p:spPr>
        <p:txBody>
          <a:bodyPr/>
          <a:lstStyle/>
          <a:p>
            <a:r>
              <a:rPr lang="et-EE">
                <a:latin typeface="Verdana Pro Black"/>
              </a:rPr>
              <a:t>MARKET OPPORTUNITY</a:t>
            </a:r>
            <a:br>
              <a:rPr lang="et-EE">
                <a:latin typeface="Verdana Pro Black"/>
              </a:rPr>
            </a:br>
            <a:r>
              <a:rPr lang="et-EE" sz="3200">
                <a:latin typeface="Verdana Pro Black"/>
              </a:rPr>
              <a:t>(TAM, SAM, SOM)</a:t>
            </a:r>
            <a:endParaRPr lang="et-EE" sz="3200"/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EB06ED23-3C99-34C1-16CF-4D9822651B92}"/>
              </a:ext>
            </a:extLst>
          </p:cNvPr>
          <p:cNvSpPr txBox="1">
            <a:spLocks/>
          </p:cNvSpPr>
          <p:nvPr/>
        </p:nvSpPr>
        <p:spPr>
          <a:xfrm>
            <a:off x="280452" y="1534438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CB5B8120-DB71-23C6-DE4D-EFF420A5E767}"/>
              </a:ext>
            </a:extLst>
          </p:cNvPr>
          <p:cNvSpPr txBox="1">
            <a:spLocks/>
          </p:cNvSpPr>
          <p:nvPr/>
        </p:nvSpPr>
        <p:spPr>
          <a:xfrm>
            <a:off x="379712" y="1944359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</p:spTree>
    <p:extLst>
      <p:ext uri="{BB962C8B-B14F-4D97-AF65-F5344CB8AC3E}">
        <p14:creationId xmlns:p14="http://schemas.microsoft.com/office/powerpoint/2010/main" val="30644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DAEE2-78BB-7FBE-5739-5CDEFF8D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69938EE0-4A7C-6B32-933B-DD651DBB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COMMERCIALIZATION PLAN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6B15E792-D349-8EBB-4785-F557008D0E21}"/>
              </a:ext>
            </a:extLst>
          </p:cNvPr>
          <p:cNvSpPr txBox="1">
            <a:spLocks/>
          </p:cNvSpPr>
          <p:nvPr/>
        </p:nvSpPr>
        <p:spPr>
          <a:xfrm>
            <a:off x="286260" y="1652409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B263240B-8751-162B-96D3-345B65A291EA}"/>
              </a:ext>
            </a:extLst>
          </p:cNvPr>
          <p:cNvSpPr txBox="1">
            <a:spLocks/>
          </p:cNvSpPr>
          <p:nvPr/>
        </p:nvSpPr>
        <p:spPr>
          <a:xfrm>
            <a:off x="394089" y="2239095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5E4F71F5-2A4F-C5E4-88B8-20E4A2ED0F5C}"/>
              </a:ext>
            </a:extLst>
          </p:cNvPr>
          <p:cNvSpPr txBox="1">
            <a:spLocks/>
          </p:cNvSpPr>
          <p:nvPr/>
        </p:nvSpPr>
        <p:spPr>
          <a:xfrm>
            <a:off x="300637" y="1106069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>
                <a:latin typeface="Verdana Pro"/>
                <a:ea typeface="Calibri"/>
                <a:cs typeface="Calibri"/>
              </a:rPr>
              <a:t>FROM LAB TO PRODUCT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9931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B3D0A-23D7-A30D-E477-F3FD57A3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A0474702-B3E5-8578-E530-49B78A00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FINANCIAL PROJECTIONS: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21D9A1C3-AF40-6E5D-A824-9CAB5B469392}"/>
              </a:ext>
            </a:extLst>
          </p:cNvPr>
          <p:cNvSpPr txBox="1">
            <a:spLocks/>
          </p:cNvSpPr>
          <p:nvPr/>
        </p:nvSpPr>
        <p:spPr>
          <a:xfrm>
            <a:off x="286260" y="1652409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6B9447CD-25E1-E9A4-E971-53760D2687D8}"/>
              </a:ext>
            </a:extLst>
          </p:cNvPr>
          <p:cNvSpPr txBox="1">
            <a:spLocks/>
          </p:cNvSpPr>
          <p:nvPr/>
        </p:nvSpPr>
        <p:spPr>
          <a:xfrm>
            <a:off x="394089" y="2239095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45C2BD2F-EE9A-CE33-8133-07C268D61399}"/>
              </a:ext>
            </a:extLst>
          </p:cNvPr>
          <p:cNvSpPr txBox="1">
            <a:spLocks/>
          </p:cNvSpPr>
          <p:nvPr/>
        </p:nvSpPr>
        <p:spPr>
          <a:xfrm>
            <a:off x="300637" y="1106069"/>
            <a:ext cx="9169069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>
                <a:latin typeface="Verdana Pro"/>
                <a:ea typeface="Calibri"/>
                <a:cs typeface="Calibri"/>
              </a:rPr>
              <a:t>PATH TO MAXIMIZE STARTUP VALUE</a:t>
            </a:r>
          </a:p>
        </p:txBody>
      </p:sp>
    </p:spTree>
    <p:extLst>
      <p:ext uri="{BB962C8B-B14F-4D97-AF65-F5344CB8AC3E}">
        <p14:creationId xmlns:p14="http://schemas.microsoft.com/office/powerpoint/2010/main" val="395437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0AB12-B344-DF05-2344-095B8E66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049F1E32-3C8F-BF68-C0EB-46535567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VISION FOR FUTURE TEAM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06A165C6-1B8C-7308-1AB1-CE1E04B2A6C7}"/>
              </a:ext>
            </a:extLst>
          </p:cNvPr>
          <p:cNvSpPr txBox="1">
            <a:spLocks/>
          </p:cNvSpPr>
          <p:nvPr/>
        </p:nvSpPr>
        <p:spPr>
          <a:xfrm>
            <a:off x="286260" y="1192334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F1482AE1-50C3-0290-5F87-18073CB97EED}"/>
              </a:ext>
            </a:extLst>
          </p:cNvPr>
          <p:cNvSpPr txBox="1">
            <a:spLocks/>
          </p:cNvSpPr>
          <p:nvPr/>
        </p:nvSpPr>
        <p:spPr>
          <a:xfrm>
            <a:off x="394089" y="1714321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</p:spTree>
    <p:extLst>
      <p:ext uri="{BB962C8B-B14F-4D97-AF65-F5344CB8AC3E}">
        <p14:creationId xmlns:p14="http://schemas.microsoft.com/office/powerpoint/2010/main" val="275300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C74E-B089-F071-8F58-8638323CA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9A52C71A-8BBA-F657-6D40-97D3DA98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CONTRIBUTION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3D876D6F-D155-1436-9C9D-6F9D20E6B4E6}"/>
              </a:ext>
            </a:extLst>
          </p:cNvPr>
          <p:cNvSpPr txBox="1">
            <a:spLocks/>
          </p:cNvSpPr>
          <p:nvPr/>
        </p:nvSpPr>
        <p:spPr>
          <a:xfrm>
            <a:off x="343769" y="1688353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E5C4B4B5-9B3B-FF2D-4C00-7BF5DDF23391}"/>
              </a:ext>
            </a:extLst>
          </p:cNvPr>
          <p:cNvSpPr txBox="1">
            <a:spLocks/>
          </p:cNvSpPr>
          <p:nvPr/>
        </p:nvSpPr>
        <p:spPr>
          <a:xfrm>
            <a:off x="408466" y="2095322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I'm suitable to be the founding member ...</a:t>
            </a:r>
          </a:p>
          <a:p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>
                <a:latin typeface="Verdana Pro Semibold"/>
                <a:ea typeface="Calibri"/>
                <a:cs typeface="Calibri"/>
              </a:rPr>
              <a:t>My contribution can be (time, money, competencies, contacts etc)</a:t>
            </a:r>
          </a:p>
          <a:p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>
                <a:latin typeface="Verdana Pro Semibold"/>
                <a:ea typeface="Calibri"/>
                <a:cs typeface="Calibri"/>
              </a:rPr>
              <a:t>My expectations regarding option shares in startup founding stage is in the range of x-x%</a:t>
            </a:r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1C8FE15A-CF65-720A-6F87-0F40B6D4AE5C}"/>
              </a:ext>
            </a:extLst>
          </p:cNvPr>
          <p:cNvSpPr txBox="1">
            <a:spLocks/>
          </p:cNvSpPr>
          <p:nvPr/>
        </p:nvSpPr>
        <p:spPr>
          <a:xfrm>
            <a:off x="300636" y="1113259"/>
            <a:ext cx="1118908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latin typeface="Verdana Pro"/>
                <a:ea typeface="Calibri"/>
                <a:cs typeface="Calibri"/>
              </a:rPr>
              <a:t>(</a:t>
            </a:r>
            <a:r>
              <a:rPr lang="en-US" sz="1400" b="0" err="1">
                <a:latin typeface="Verdana Pro"/>
                <a:ea typeface="Calibri"/>
                <a:cs typeface="Calibri"/>
              </a:rPr>
              <a:t>TalTech</a:t>
            </a:r>
            <a:r>
              <a:rPr lang="en-US" sz="1400" b="0">
                <a:latin typeface="Verdana Pro"/>
                <a:ea typeface="Calibri"/>
                <a:cs typeface="Calibri"/>
              </a:rPr>
              <a:t> will give options shares for the new co-founder, what is that you are willing to invest in terms of money, time and competencies and what are your expectations regarding option shares)</a:t>
            </a:r>
            <a:endParaRPr lang="et-EE">
              <a:latin typeface="Verdana Pro"/>
            </a:endParaRPr>
          </a:p>
        </p:txBody>
      </p:sp>
    </p:spTree>
    <p:extLst>
      <p:ext uri="{BB962C8B-B14F-4D97-AF65-F5344CB8AC3E}">
        <p14:creationId xmlns:p14="http://schemas.microsoft.com/office/powerpoint/2010/main" val="382898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C3DF5-2DA1-9B64-09DA-848701C1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2C89E81-A0D0-77A7-EBB3-EBA65E2B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latin typeface="Verdana Pro Black"/>
              </a:rPr>
              <a:t>PROBLEM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0020C1-7B25-383D-7707-790EA3F74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562" y="214828"/>
            <a:ext cx="10655526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t-EE" sz="2000" b="0" dirty="0"/>
          </a:p>
          <a:p>
            <a:pPr marL="0" indent="0">
              <a:buNone/>
            </a:pPr>
            <a:endParaRPr lang="et-EE" sz="2000" b="0" dirty="0"/>
          </a:p>
          <a:p>
            <a:pPr marL="0" indent="0">
              <a:buNone/>
            </a:pPr>
            <a:endParaRPr lang="et-EE" sz="20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D64F5-3FEF-A936-D00D-30E3B065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6" y="1304090"/>
            <a:ext cx="10655526" cy="424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A3A02-22ED-E2FD-5820-86B7A8F40917}"/>
              </a:ext>
            </a:extLst>
          </p:cNvPr>
          <p:cNvSpPr txBox="1"/>
          <p:nvPr/>
        </p:nvSpPr>
        <p:spPr>
          <a:xfrm>
            <a:off x="1343025" y="6057900"/>
            <a:ext cx="782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hlinkClick r:id="rId4"/>
              </a:rPr>
              <a:t>1 </a:t>
            </a:r>
            <a:r>
              <a:rPr lang="en-US" dirty="0">
                <a:hlinkClick r:id="rId4"/>
              </a:rPr>
              <a:t>Tallinn spent almost €4.3 million on snow clearing this winter | News | ERR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6983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4EE64-2C9F-7D18-33B0-749888522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ealkiri 1">
            <a:extLst>
              <a:ext uri="{FF2B5EF4-FFF2-40B4-BE49-F238E27FC236}">
                <a16:creationId xmlns:a16="http://schemas.microsoft.com/office/drawing/2014/main" id="{C4B580CE-43EF-3F70-149B-44BBDBED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06" y="206584"/>
            <a:ext cx="7976016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SOLUTION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824796-6900-F6EC-24B9-20E82F041D3D}"/>
              </a:ext>
            </a:extLst>
          </p:cNvPr>
          <p:cNvSpPr/>
          <p:nvPr/>
        </p:nvSpPr>
        <p:spPr>
          <a:xfrm>
            <a:off x="744605" y="1162472"/>
            <a:ext cx="9818619" cy="5189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eaLnBrk="1" fontAlgn="auto" hangingPunct="1"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</a:pP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Storing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winter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s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now in insulated-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pits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&amp;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utili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zing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it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for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cooling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during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spring</a:t>
            </a:r>
            <a:r>
              <a:rPr lang="et-EE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/summer</a:t>
            </a:r>
            <a:endParaRPr lang="et-EE" sz="2000" b="1" baseline="30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8D241-2A7B-E187-0864-0EE1BDBA29FD}"/>
              </a:ext>
            </a:extLst>
          </p:cNvPr>
          <p:cNvSpPr txBox="1"/>
          <p:nvPr/>
        </p:nvSpPr>
        <p:spPr>
          <a:xfrm>
            <a:off x="5793340" y="1668555"/>
            <a:ext cx="5161019" cy="27857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</a:pPr>
            <a:r>
              <a:rPr lang="et-EE" dirty="0" err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Verdana Pro" panose="020B0604030504040204" pitchFamily="34" charset="0"/>
                <a:cs typeface="Calibri"/>
              </a:rPr>
              <a:t>Missing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Verdana Pro" panose="020B0604030504040204" pitchFamily="34" charset="0"/>
                <a:cs typeface="Calibri"/>
              </a:rPr>
              <a:t> part:</a:t>
            </a:r>
            <a:endParaRPr lang="et-EE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Verdana Pro" panose="020B0604030504040204" pitchFamily="34" charset="0"/>
              <a:ea typeface="Verdana"/>
              <a:cs typeface="Calibri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No </a:t>
            </a:r>
            <a:r>
              <a:rPr lang="et-EE" b="1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tools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for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cost-benefit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analysis</a:t>
            </a:r>
            <a:endParaRPr lang="et-EE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Not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implemented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at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district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level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Economics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scale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in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cooling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production</a:t>
            </a:r>
            <a:endParaRPr lang="et-EE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Lack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awareness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among</a:t>
            </a: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stakeholders</a:t>
            </a:r>
            <a:endParaRPr lang="et-EE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E8D3B5-ED52-2432-19D6-4E858DAA0786}"/>
              </a:ext>
            </a:extLst>
          </p:cNvPr>
          <p:cNvSpPr txBox="1"/>
          <p:nvPr/>
        </p:nvSpPr>
        <p:spPr>
          <a:xfrm>
            <a:off x="622003" y="4268406"/>
            <a:ext cx="5473997" cy="1278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</a:pP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Verdana Pro" panose="020B0604030504040204" pitchFamily="34" charset="0"/>
                <a:ea typeface="Verdana"/>
                <a:cs typeface="Calibri"/>
              </a:rPr>
              <a:t>Existing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Verdana Pro" panose="020B0604030504040204" pitchFamily="34" charset="0"/>
                <a:ea typeface="Verdana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Verdana Pro" panose="020B0604030504040204" pitchFamily="34" charset="0"/>
                <a:ea typeface="Verdana"/>
                <a:cs typeface="Calibri"/>
              </a:rPr>
              <a:t>solution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Verdana Pro" panose="020B0604030504040204" pitchFamily="34" charset="0"/>
                <a:ea typeface="Verdana"/>
                <a:cs typeface="Calibri"/>
              </a:rPr>
              <a:t>: </a:t>
            </a:r>
            <a:endParaRPr lang="en-US" sz="160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Verdana Pro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Technical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feasibility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is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proven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at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building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level</a:t>
            </a:r>
            <a:r>
              <a:rPr lang="et-EE" sz="1600" baseline="30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2</a:t>
            </a:r>
            <a:endParaRPr lang="et-EE" sz="16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Use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snow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dump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site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for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snow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cooling</a:t>
            </a:r>
            <a:r>
              <a:rPr lang="et-EE" sz="16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16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facility</a:t>
            </a:r>
            <a:endParaRPr lang="et-EE" sz="1600" baseline="30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</p:txBody>
      </p:sp>
      <p:pic>
        <p:nvPicPr>
          <p:cNvPr id="6" name="Picture 5" descr="A diagram of buildings and snow&#10;&#10;AI-generated content may be incorrect.">
            <a:extLst>
              <a:ext uri="{FF2B5EF4-FFF2-40B4-BE49-F238E27FC236}">
                <a16:creationId xmlns:a16="http://schemas.microsoft.com/office/drawing/2014/main" id="{5108D57B-6295-424C-26F7-8582AE9B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40" y="4417730"/>
            <a:ext cx="5107801" cy="2374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7236E-CE65-68C6-E733-48E73AB4AE13}"/>
              </a:ext>
            </a:extLst>
          </p:cNvPr>
          <p:cNvSpPr txBox="1"/>
          <p:nvPr/>
        </p:nvSpPr>
        <p:spPr>
          <a:xfrm>
            <a:off x="1841930" y="6374417"/>
            <a:ext cx="5781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aseline="30000" dirty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2 </a:t>
            </a:r>
            <a:r>
              <a:rPr lang="en-US" sz="1200" dirty="0">
                <a:latin typeface="+mn-lt"/>
              </a:rPr>
              <a:t>Nordell (2015) Using ice and snow in thermal energy storage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570B-F1F0-5E33-0F2E-4FAD706B1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" y="2058620"/>
            <a:ext cx="4920509" cy="1921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80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38C8-3B0B-85B7-246D-60546A54A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4DC9-E882-5F2A-11D9-5D54674F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6" y="332658"/>
            <a:ext cx="9538652" cy="1325563"/>
          </a:xfrm>
        </p:spPr>
        <p:txBody>
          <a:bodyPr>
            <a:normAutofit/>
          </a:bodyPr>
          <a:lstStyle/>
          <a:p>
            <a:r>
              <a:rPr lang="et-EE" sz="3600" dirty="0">
                <a:latin typeface="Verdana Pro Black"/>
              </a:rPr>
              <a:t>CASE STUDIES - SNOW COOLING</a:t>
            </a:r>
            <a:endParaRPr lang="en-US" sz="3600" dirty="0">
              <a:latin typeface="Verdana Pro Black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CB97D5-4A7B-3F81-0F13-83DE74526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03703"/>
              </p:ext>
            </p:extLst>
          </p:nvPr>
        </p:nvGraphicFramePr>
        <p:xfrm>
          <a:off x="629476" y="1658221"/>
          <a:ext cx="8993061" cy="4090544"/>
        </p:xfrm>
        <a:graphic>
          <a:graphicData uri="http://schemas.openxmlformats.org/drawingml/2006/table">
            <a:tbl>
              <a:tblPr firstRow="1" firstCol="1" bandRow="1"/>
              <a:tblGrid>
                <a:gridCol w="2247492">
                  <a:extLst>
                    <a:ext uri="{9D8B030D-6E8A-4147-A177-3AD203B41FA5}">
                      <a16:colId xmlns:a16="http://schemas.microsoft.com/office/drawing/2014/main" val="1850078759"/>
                    </a:ext>
                  </a:extLst>
                </a:gridCol>
                <a:gridCol w="1446804">
                  <a:extLst>
                    <a:ext uri="{9D8B030D-6E8A-4147-A177-3AD203B41FA5}">
                      <a16:colId xmlns:a16="http://schemas.microsoft.com/office/drawing/2014/main" val="3050814108"/>
                    </a:ext>
                  </a:extLst>
                </a:gridCol>
                <a:gridCol w="5298765">
                  <a:extLst>
                    <a:ext uri="{9D8B030D-6E8A-4147-A177-3AD203B41FA5}">
                      <a16:colId xmlns:a16="http://schemas.microsoft.com/office/drawing/2014/main" val="2915173384"/>
                    </a:ext>
                  </a:extLst>
                </a:gridCol>
              </a:tblGrid>
              <a:tr h="636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Location</a:t>
                      </a:r>
                      <a:endParaRPr 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et-EE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n-GB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ear</a:t>
                      </a:r>
                      <a:r>
                        <a:rPr lang="et-EE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et-EE" sz="18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Operation</a:t>
                      </a:r>
                      <a:endParaRPr 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et-EE" sz="18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Verdana Pro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Remarks</a:t>
                      </a:r>
                      <a:endParaRPr 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Verdana Pro" panose="020B060403050404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395131"/>
                  </a:ext>
                </a:extLst>
              </a:tr>
              <a:tr h="863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Oslo airport, Norway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2016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Energy savings of 375 MWh were achieved as compared with existing cooling systems</a:t>
                      </a: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79345"/>
                  </a:ext>
                </a:extLst>
              </a:tr>
              <a:tr h="863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Office building in </a:t>
                      </a:r>
                      <a:r>
                        <a:rPr lang="en-GB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Oshu</a:t>
                      </a: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, Japan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2002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Improved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system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performance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(EER = 6) by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using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snow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as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coolig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source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(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ca. 26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tonnes</a:t>
                      </a:r>
                      <a:r>
                        <a:rPr lang="en-US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)</a:t>
                      </a: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834"/>
                  </a:ext>
                </a:extLst>
              </a:tr>
              <a:tr h="863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Sundsvall Hospital, Sweden</a:t>
                      </a:r>
                      <a:r>
                        <a:rPr lang="et-EE" sz="1800" kern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endParaRPr lang="en-US" sz="1800" kern="120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2000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A</a:t>
                      </a: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round 77 % of the cooling demand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was</a:t>
                      </a: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met from the snow storage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system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626358"/>
                  </a:ext>
                </a:extLst>
              </a:tr>
              <a:tr h="863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Commercial building, Japan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Data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not</a:t>
                      </a:r>
                      <a:r>
                        <a:rPr lang="et-EE" sz="18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 </a:t>
                      </a:r>
                      <a:r>
                        <a:rPr lang="et-EE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Verdana Pro" panose="020B0604030504040204" pitchFamily="34" charset="0"/>
                          <a:ea typeface="+mn-ea"/>
                          <a:cs typeface="Calibri"/>
                        </a:rPr>
                        <a:t>available</a:t>
                      </a:r>
                      <a:endParaRPr lang="en-US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Verdana Pro" panose="020B0604030504040204" pitchFamily="34" charset="0"/>
                        <a:ea typeface="+mn-ea"/>
                        <a:cs typeface="Calibri"/>
                      </a:endParaRP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Verdana Pro" panose="020B0604030504040204" pitchFamily="34" charset="0"/>
                        </a:rPr>
                        <a:t>By utilizing renovated space, </a:t>
                      </a:r>
                      <a:r>
                        <a:rPr lang="et-EE" sz="1800" dirty="0" err="1">
                          <a:latin typeface="Verdana Pro" panose="020B0604030504040204" pitchFamily="34" charset="0"/>
                        </a:rPr>
                        <a:t>the</a:t>
                      </a:r>
                      <a:r>
                        <a:rPr lang="et-EE" sz="1800" dirty="0">
                          <a:latin typeface="Verdana Pro" panose="020B0604030504040204" pitchFamily="34" charset="0"/>
                        </a:rPr>
                        <a:t> </a:t>
                      </a:r>
                      <a:r>
                        <a:rPr lang="en-US" sz="1800" dirty="0">
                          <a:latin typeface="Verdana Pro" panose="020B0604030504040204" pitchFamily="34" charset="0"/>
                        </a:rPr>
                        <a:t>initial c</a:t>
                      </a:r>
                      <a:r>
                        <a:rPr lang="et-EE" sz="1800" dirty="0">
                          <a:latin typeface="Verdana Pro" panose="020B0604030504040204" pitchFamily="34" charset="0"/>
                        </a:rPr>
                        <a:t>ost </a:t>
                      </a:r>
                      <a:r>
                        <a:rPr lang="et-EE" sz="1800" dirty="0" err="1">
                          <a:latin typeface="Verdana Pro" panose="020B0604030504040204" pitchFamily="34" charset="0"/>
                        </a:rPr>
                        <a:t>was</a:t>
                      </a:r>
                      <a:r>
                        <a:rPr lang="en-US" sz="1800" dirty="0">
                          <a:latin typeface="Verdana Pro" panose="020B0604030504040204" pitchFamily="34" charset="0"/>
                        </a:rPr>
                        <a:t> comparable to a conventional chiller</a:t>
                      </a:r>
                    </a:p>
                  </a:txBody>
                  <a:tcPr marL="49493" marR="494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3319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62F0F3-2AB7-962F-9810-CC7BAD9917BA}"/>
              </a:ext>
            </a:extLst>
          </p:cNvPr>
          <p:cNvSpPr txBox="1"/>
          <p:nvPr/>
        </p:nvSpPr>
        <p:spPr>
          <a:xfrm>
            <a:off x="9704832" y="4314045"/>
            <a:ext cx="2487168" cy="1021556"/>
          </a:xfrm>
          <a:prstGeom prst="wedgeRoundRectCallout">
            <a:avLst>
              <a:gd name="adj1" fmla="val -54850"/>
              <a:gd name="adj2" fmla="val -8495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Implemented</a:t>
            </a:r>
            <a:endParaRPr lang="et-EE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cs typeface="Calibri"/>
            </a:endParaRPr>
          </a:p>
          <a:p>
            <a:pPr marL="342900" indent="-342900"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Energy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savings</a:t>
            </a:r>
            <a:endParaRPr lang="et-EE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cs typeface="Calibri"/>
            </a:endParaRPr>
          </a:p>
          <a:p>
            <a:pPr marL="342900" indent="-342900">
              <a:buClr>
                <a:srgbClr val="00B050"/>
              </a:buClr>
              <a:buSzPct val="150000"/>
              <a:buFont typeface="Wingdings" panose="05000000000000000000" pitchFamily="2" charset="2"/>
              <a:buChar char="ü"/>
            </a:pPr>
            <a:r>
              <a:rPr lang="et-EE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Cost </a:t>
            </a:r>
            <a:r>
              <a:rPr lang="et-EE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reductions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71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3F2D-1C60-3DA8-6355-EF991A9E2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alkiri 1">
            <a:extLst>
              <a:ext uri="{FF2B5EF4-FFF2-40B4-BE49-F238E27FC236}">
                <a16:creationId xmlns:a16="http://schemas.microsoft.com/office/drawing/2014/main" id="{3C9E8217-F376-E9FF-07BB-E2A68174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52" y="278471"/>
            <a:ext cx="10275928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TECHNOLOGY COMPARISION*</a:t>
            </a:r>
            <a:endParaRPr lang="et-E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271934-DFFC-0BBE-2474-2B1AE759C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2" y="1543749"/>
            <a:ext cx="7412275" cy="4642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FE5FC-43D0-9029-D004-B399A9004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996" y="1135247"/>
            <a:ext cx="3948992" cy="50507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4599F4-93CA-1597-9DB0-89A4E247AC4B}"/>
              </a:ext>
            </a:extLst>
          </p:cNvPr>
          <p:cNvSpPr txBox="1"/>
          <p:nvPr/>
        </p:nvSpPr>
        <p:spPr>
          <a:xfrm>
            <a:off x="2597277" y="6302530"/>
            <a:ext cx="69974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aseline="30000" dirty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*</a:t>
            </a:r>
            <a:r>
              <a:rPr lang="et-EE" sz="1200" dirty="0"/>
              <a:t> NB: </a:t>
            </a:r>
            <a:r>
              <a:rPr lang="en-US" sz="1200" dirty="0"/>
              <a:t>accuracy of the estimated results are highly dependent on the user inputs and assumptions</a:t>
            </a:r>
          </a:p>
        </p:txBody>
      </p:sp>
    </p:spTree>
    <p:extLst>
      <p:ext uri="{BB962C8B-B14F-4D97-AF65-F5344CB8AC3E}">
        <p14:creationId xmlns:p14="http://schemas.microsoft.com/office/powerpoint/2010/main" val="12900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655A-1BA8-CB4B-D3B5-FD2B693B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368353"/>
            <a:ext cx="10515600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FOCUS (</a:t>
            </a:r>
            <a:r>
              <a:rPr lang="et-EE" dirty="0" err="1">
                <a:latin typeface="Verdana Pro Black"/>
              </a:rPr>
              <a:t>aka</a:t>
            </a:r>
            <a:r>
              <a:rPr lang="et-EE" dirty="0">
                <a:latin typeface="Verdana Pro Black"/>
              </a:rPr>
              <a:t> </a:t>
            </a:r>
            <a:r>
              <a:rPr lang="et-EE" dirty="0" err="1">
                <a:latin typeface="Verdana Pro Black"/>
              </a:rPr>
              <a:t>the</a:t>
            </a:r>
            <a:r>
              <a:rPr lang="et-EE" dirty="0">
                <a:latin typeface="Verdana Pro Black"/>
              </a:rPr>
              <a:t> </a:t>
            </a:r>
            <a:r>
              <a:rPr lang="et-EE" dirty="0" err="1">
                <a:latin typeface="Verdana Pro Black"/>
              </a:rPr>
              <a:t>Product</a:t>
            </a:r>
            <a:r>
              <a:rPr lang="et-EE" dirty="0">
                <a:latin typeface="Verdana Pro Black"/>
              </a:rPr>
              <a:t>)</a:t>
            </a:r>
            <a:endParaRPr lang="en-US" dirty="0">
              <a:latin typeface="Verdana Pr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F525B-D674-3EDB-2368-9B10FE29A069}"/>
              </a:ext>
            </a:extLst>
          </p:cNvPr>
          <p:cNvSpPr txBox="1"/>
          <p:nvPr/>
        </p:nvSpPr>
        <p:spPr>
          <a:xfrm>
            <a:off x="468545" y="1471124"/>
            <a:ext cx="7807594" cy="39157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Offer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software as service 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-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feasibility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studies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,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expert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consultations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,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project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reports</a:t>
            </a:r>
            <a:endParaRPr lang="et-EE" sz="2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cs typeface="Calibri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Provide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insights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to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cost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optimal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integration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snow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storage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into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existing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or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planned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district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cooling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system</a:t>
            </a:r>
            <a:endParaRPr lang="et-EE" sz="2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cs typeface="Calibri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Gain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creator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: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estimation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energy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savings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,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value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snow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waste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and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initial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investment</a:t>
            </a:r>
            <a:endParaRPr lang="et-EE" sz="2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Pain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reliever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: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estimation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the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avoided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carbon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emissions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, 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reduced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cost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of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cooling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 and soil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  <a:cs typeface="Calibri"/>
              </a:rPr>
              <a:t>pollution</a:t>
            </a:r>
            <a:endParaRPr lang="et-EE" sz="2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  <a:ea typeface="Verdana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BEE5A-967D-F48A-0D4F-7AA045C52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49" r="16519"/>
          <a:stretch/>
        </p:blipFill>
        <p:spPr>
          <a:xfrm>
            <a:off x="7677730" y="1471124"/>
            <a:ext cx="4139272" cy="36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7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2F9B-8E78-F4B0-40C8-F24B53D3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alkiri 1">
            <a:extLst>
              <a:ext uri="{FF2B5EF4-FFF2-40B4-BE49-F238E27FC236}">
                <a16:creationId xmlns:a16="http://schemas.microsoft.com/office/drawing/2014/main" id="{9111613F-6AC9-E753-0785-9FB5FBAE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52" y="278471"/>
            <a:ext cx="8969097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CLIENTS AND PARTNERS</a:t>
            </a:r>
            <a:endParaRPr lang="et-EE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F679FF-A81F-0291-FED7-48B779A9E0B1}"/>
              </a:ext>
            </a:extLst>
          </p:cNvPr>
          <p:cNvSpPr/>
          <p:nvPr/>
        </p:nvSpPr>
        <p:spPr>
          <a:xfrm>
            <a:off x="365495" y="2568501"/>
            <a:ext cx="4770205" cy="20344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t-EE" b="1" dirty="0" err="1">
                <a:solidFill>
                  <a:schemeClr val="tx1"/>
                </a:solidFill>
                <a:latin typeface="Verdana Pro" panose="020B0604030504040204" pitchFamily="34" charset="0"/>
              </a:rPr>
              <a:t>Customer</a:t>
            </a:r>
            <a:r>
              <a:rPr lang="et-EE" b="1" dirty="0">
                <a:solidFill>
                  <a:schemeClr val="tx1"/>
                </a:solidFill>
                <a:latin typeface="Verdana Pro" panose="020B0604030504040204" pitchFamily="34" charset="0"/>
              </a:rPr>
              <a:t> </a:t>
            </a:r>
            <a:r>
              <a:rPr lang="et-EE" b="1" dirty="0" err="1">
                <a:solidFill>
                  <a:schemeClr val="tx1"/>
                </a:solidFill>
                <a:latin typeface="Verdana Pro" panose="020B0604030504040204" pitchFamily="34" charset="0"/>
              </a:rPr>
              <a:t>Segments</a:t>
            </a:r>
            <a:endParaRPr lang="et-EE" b="1" dirty="0">
              <a:solidFill>
                <a:schemeClr val="tx1"/>
              </a:solidFill>
              <a:latin typeface="Verdana Pro" panose="020B060403050404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Verdana Pro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City municipality</a:t>
            </a:r>
            <a:r>
              <a:rPr lang="et-EE" dirty="0">
                <a:solidFill>
                  <a:schemeClr val="tx1"/>
                </a:solidFill>
                <a:latin typeface="Verdana Pro" panose="020B0604030504040204" pitchFamily="34" charset="0"/>
              </a:rPr>
              <a:t> (B2G)</a:t>
            </a:r>
            <a:endParaRPr lang="en-US" dirty="0">
              <a:solidFill>
                <a:schemeClr val="tx1"/>
              </a:solidFill>
              <a:latin typeface="Verdana Pro" panose="020B0604030504040204" pitchFamily="34" charset="0"/>
              <a:ea typeface="Verdana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District cooling company</a:t>
            </a:r>
            <a:endParaRPr lang="en-US" dirty="0">
              <a:solidFill>
                <a:schemeClr val="tx1"/>
              </a:solidFill>
              <a:latin typeface="Verdana Pro" panose="020B0604030504040204" pitchFamily="34" charset="0"/>
              <a:ea typeface="Verdana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  <a:ea typeface="Verdana"/>
              </a:rPr>
              <a:t>Real estate developers</a:t>
            </a:r>
            <a:endParaRPr lang="en-US" dirty="0">
              <a:latin typeface="Verdana Pro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Airports &amp; hospitals</a:t>
            </a:r>
            <a:r>
              <a:rPr lang="et-EE" dirty="0">
                <a:solidFill>
                  <a:schemeClr val="tx1"/>
                </a:solidFill>
                <a:latin typeface="Verdana Pro" panose="020B0604030504040204" pitchFamily="34" charset="0"/>
              </a:rPr>
              <a:t> (B2B)</a:t>
            </a:r>
            <a:endParaRPr lang="en-US" dirty="0">
              <a:solidFill>
                <a:schemeClr val="tx1"/>
              </a:solidFill>
              <a:latin typeface="Verdana Pro" panose="020B0604030504040204" pitchFamily="34" charset="0"/>
              <a:ea typeface="Verdana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F7AADD-E15A-FB65-415A-E9E344F157EC}"/>
              </a:ext>
            </a:extLst>
          </p:cNvPr>
          <p:cNvSpPr/>
          <p:nvPr/>
        </p:nvSpPr>
        <p:spPr>
          <a:xfrm>
            <a:off x="6587240" y="2568501"/>
            <a:ext cx="4770205" cy="20344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t-EE" b="1" dirty="0" err="1">
                <a:solidFill>
                  <a:schemeClr val="tx1"/>
                </a:solidFill>
                <a:latin typeface="Verdana Pro" panose="020B0604030504040204" pitchFamily="34" charset="0"/>
              </a:rPr>
              <a:t>Key</a:t>
            </a:r>
            <a:r>
              <a:rPr lang="et-EE" b="1" dirty="0">
                <a:solidFill>
                  <a:schemeClr val="tx1"/>
                </a:solidFill>
                <a:latin typeface="Verdana Pro" panose="020B0604030504040204" pitchFamily="34" charset="0"/>
              </a:rPr>
              <a:t> Partners</a:t>
            </a:r>
          </a:p>
          <a:p>
            <a:pPr algn="ctr"/>
            <a:endParaRPr lang="en-US" dirty="0">
              <a:solidFill>
                <a:schemeClr val="tx1"/>
              </a:solidFill>
              <a:latin typeface="Verdana Pro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City municipality </a:t>
            </a:r>
            <a:endParaRPr lang="et-EE" dirty="0">
              <a:solidFill>
                <a:schemeClr val="tx1"/>
              </a:solidFill>
              <a:latin typeface="Verdana Pro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Construction </a:t>
            </a:r>
            <a:r>
              <a:rPr lang="et-EE" dirty="0" err="1">
                <a:solidFill>
                  <a:schemeClr val="tx1"/>
                </a:solidFill>
                <a:latin typeface="Verdana Pro" panose="020B0604030504040204" pitchFamily="34" charset="0"/>
              </a:rPr>
              <a:t>companies</a:t>
            </a:r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Verdana Pro" panose="020B0604030504040204" pitchFamily="34" charset="0"/>
              <a:ea typeface="Verdana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  <a:ea typeface="Verdana"/>
              </a:rPr>
              <a:t>Technology </a:t>
            </a:r>
            <a:r>
              <a:rPr lang="et-EE" dirty="0">
                <a:solidFill>
                  <a:schemeClr val="tx1"/>
                </a:solidFill>
                <a:latin typeface="Verdana Pro" panose="020B0604030504040204" pitchFamily="34" charset="0"/>
                <a:ea typeface="Verdana"/>
              </a:rPr>
              <a:t>p</a:t>
            </a:r>
            <a:r>
              <a:rPr lang="en-US" dirty="0" err="1">
                <a:solidFill>
                  <a:schemeClr val="tx1"/>
                </a:solidFill>
                <a:latin typeface="Verdana Pro" panose="020B0604030504040204" pitchFamily="34" charset="0"/>
                <a:ea typeface="Verdana"/>
              </a:rPr>
              <a:t>roviders</a:t>
            </a:r>
            <a:endParaRPr lang="en-US" dirty="0">
              <a:solidFill>
                <a:schemeClr val="tx1"/>
              </a:solidFill>
              <a:latin typeface="Verdana Pro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Verdana Pro" panose="020B0604030504040204" pitchFamily="34" charset="0"/>
              </a:rPr>
              <a:t>Snow handling companies</a:t>
            </a:r>
            <a:endParaRPr lang="et-EE" dirty="0">
              <a:solidFill>
                <a:schemeClr val="tx1"/>
              </a:solidFill>
              <a:latin typeface="Verdana Pro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44E68B-0A85-8957-684B-221A8BD5B819}"/>
              </a:ext>
            </a:extLst>
          </p:cNvPr>
          <p:cNvSpPr/>
          <p:nvPr/>
        </p:nvSpPr>
        <p:spPr>
          <a:xfrm>
            <a:off x="4643335" y="2919476"/>
            <a:ext cx="2620735" cy="13324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" panose="020B0604030504040204" pitchFamily="34" charset="0"/>
              </a:rPr>
              <a:t>Nor</a:t>
            </a:r>
            <a:r>
              <a:rPr lang="et-E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 Pro" panose="020B0604030504040204" pitchFamily="34" charset="0"/>
              </a:rPr>
              <a:t>dic</a:t>
            </a:r>
            <a:r>
              <a:rPr lang="et-EE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 Pro" panose="020B0604030504040204" pitchFamily="34" charset="0"/>
              </a:rPr>
              <a:t>region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Verdana Pro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" panose="020B0604030504040204" pitchFamily="34" charset="0"/>
              </a:rPr>
              <a:t>North America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Verdana Pro" panose="020B0604030504040204" pitchFamily="34" charset="0"/>
              </a:rPr>
              <a:t>Part of Asia</a:t>
            </a:r>
          </a:p>
        </p:txBody>
      </p:sp>
    </p:spTree>
    <p:extLst>
      <p:ext uri="{BB962C8B-B14F-4D97-AF65-F5344CB8AC3E}">
        <p14:creationId xmlns:p14="http://schemas.microsoft.com/office/powerpoint/2010/main" val="201989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4650-84D4-9320-AEC1-360EDD93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F9CBAFDE-8247-700E-3148-BBBB3184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8026336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MARKET OPPORTUNITY</a:t>
            </a:r>
            <a:endParaRPr lang="et-E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495E1-8C92-8D49-8B26-163782990DF7}"/>
              </a:ext>
            </a:extLst>
          </p:cNvPr>
          <p:cNvSpPr txBox="1"/>
          <p:nvPr/>
        </p:nvSpPr>
        <p:spPr>
          <a:xfrm>
            <a:off x="373295" y="1578207"/>
            <a:ext cx="6435719" cy="3915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TAM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is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estimated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on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the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projected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market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size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for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air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conditioners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in 2025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District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cooling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has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n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iche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market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&amp;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egmented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market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potential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(SAM)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SOM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is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limited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by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the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geographical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scope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of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snow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storage</a:t>
            </a:r>
            <a:r>
              <a:rPr lang="et-EE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 </a:t>
            </a:r>
            <a:r>
              <a:rPr lang="et-EE" sz="2000" dirty="0" err="1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system</a:t>
            </a:r>
            <a:endParaRPr lang="et-EE" sz="2000" dirty="0">
              <a:solidFill>
                <a:schemeClr val="bg2">
                  <a:lumMod val="10000"/>
                </a:schemeClr>
              </a:solidFill>
              <a:latin typeface="Verdana Pro" panose="020B0604030504040204" pitchFamily="34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Verdana Pro" panose="020B0604030504040204" pitchFamily="34" charset="0"/>
              </a:rPr>
              <a:t>Favorable factors are large-scale applications and growing interest in sustainable cooling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Verdana Pro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CCF8F-2910-8E9E-EE80-3557B369676B}"/>
              </a:ext>
            </a:extLst>
          </p:cNvPr>
          <p:cNvGrpSpPr/>
          <p:nvPr/>
        </p:nvGrpSpPr>
        <p:grpSpPr>
          <a:xfrm>
            <a:off x="6968876" y="1250652"/>
            <a:ext cx="4688012" cy="4570863"/>
            <a:chOff x="7241795" y="1614455"/>
            <a:chExt cx="4518384" cy="406593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BB4C271-7427-891F-D738-2282C389F450}"/>
                </a:ext>
              </a:extLst>
            </p:cNvPr>
            <p:cNvSpPr/>
            <p:nvPr/>
          </p:nvSpPr>
          <p:spPr>
            <a:xfrm>
              <a:off x="7241795" y="1614455"/>
              <a:ext cx="4518384" cy="406593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t-EE" sz="2000" dirty="0">
                  <a:solidFill>
                    <a:schemeClr val="tx1"/>
                  </a:solidFill>
                  <a:latin typeface="Verdana Pro" panose="020B0604030504040204" pitchFamily="34" charset="0"/>
                </a:rPr>
                <a:t>TAM = </a:t>
              </a:r>
            </a:p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Verdana Pro" panose="020B0604030504040204" pitchFamily="34" charset="0"/>
                </a:rPr>
                <a:t>$</a:t>
              </a:r>
              <a:r>
                <a:rPr lang="et-EE" sz="2000" dirty="0">
                  <a:solidFill>
                    <a:schemeClr val="tx1"/>
                  </a:solidFill>
                  <a:latin typeface="Verdana Pro" panose="020B0604030504040204" pitchFamily="34" charset="0"/>
                </a:rPr>
                <a:t>160 </a:t>
              </a:r>
              <a:r>
                <a:rPr lang="et-EE" sz="2000" dirty="0" err="1">
                  <a:solidFill>
                    <a:schemeClr val="tx1"/>
                  </a:solidFill>
                  <a:latin typeface="Verdana Pro" panose="020B0604030504040204" pitchFamily="34" charset="0"/>
                </a:rPr>
                <a:t>billion</a:t>
              </a:r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22A2A5-C556-9813-7909-BC3126D62848}"/>
                </a:ext>
              </a:extLst>
            </p:cNvPr>
            <p:cNvSpPr/>
            <p:nvPr/>
          </p:nvSpPr>
          <p:spPr>
            <a:xfrm>
              <a:off x="7860542" y="2482815"/>
              <a:ext cx="3064437" cy="318332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t-EE" sz="2000" dirty="0">
                  <a:solidFill>
                    <a:schemeClr val="tx1"/>
                  </a:solidFill>
                  <a:latin typeface="Verdana Pro" panose="020B0604030504040204" pitchFamily="34" charset="0"/>
                </a:rPr>
                <a:t>SAM = </a:t>
              </a:r>
            </a:p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Verdana Pro" panose="020B0604030504040204" pitchFamily="34" charset="0"/>
                </a:rPr>
                <a:t>$</a:t>
              </a:r>
              <a:r>
                <a:rPr lang="et-EE" sz="2000" dirty="0">
                  <a:solidFill>
                    <a:schemeClr val="tx1"/>
                  </a:solidFill>
                  <a:latin typeface="Verdana Pro" panose="020B0604030504040204" pitchFamily="34" charset="0"/>
                </a:rPr>
                <a:t>31 </a:t>
              </a:r>
              <a:r>
                <a:rPr lang="et-EE" sz="2000" dirty="0" err="1">
                  <a:solidFill>
                    <a:schemeClr val="tx1"/>
                  </a:solidFill>
                  <a:latin typeface="Verdana Pro" panose="020B0604030504040204" pitchFamily="34" charset="0"/>
                </a:rPr>
                <a:t>billion</a:t>
              </a:r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DB9D91B-7553-A53A-BA00-52097A015B40}"/>
                </a:ext>
              </a:extLst>
            </p:cNvPr>
            <p:cNvSpPr/>
            <p:nvPr/>
          </p:nvSpPr>
          <p:spPr>
            <a:xfrm>
              <a:off x="8329483" y="3667318"/>
              <a:ext cx="2291359" cy="201307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t-EE" sz="2000" dirty="0">
                  <a:solidFill>
                    <a:schemeClr val="tx1"/>
                  </a:solidFill>
                  <a:latin typeface="Verdana Pro" panose="020B0604030504040204" pitchFamily="34" charset="0"/>
                </a:rPr>
                <a:t>SOM =  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Verdana Pro" panose="020B0604030504040204" pitchFamily="34" charset="0"/>
                </a:rPr>
                <a:t>$</a:t>
              </a:r>
              <a:r>
                <a:rPr lang="et-EE" sz="2000" dirty="0">
                  <a:solidFill>
                    <a:schemeClr val="tx1"/>
                  </a:solidFill>
                  <a:latin typeface="Verdana Pro" panose="020B0604030504040204" pitchFamily="34" charset="0"/>
                </a:rPr>
                <a:t>3.1 </a:t>
              </a:r>
              <a:r>
                <a:rPr lang="et-EE" sz="2000" dirty="0" err="1">
                  <a:solidFill>
                    <a:schemeClr val="tx1"/>
                  </a:solidFill>
                  <a:latin typeface="Verdana Pro" panose="020B0604030504040204" pitchFamily="34" charset="0"/>
                </a:rPr>
                <a:t>billion</a:t>
              </a:r>
              <a:endParaRPr lang="et-EE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Verdana Pro" panose="020B060403050404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2E89F1-2C59-B239-5F26-2758A33894D1}"/>
              </a:ext>
            </a:extLst>
          </p:cNvPr>
          <p:cNvSpPr txBox="1"/>
          <p:nvPr/>
        </p:nvSpPr>
        <p:spPr>
          <a:xfrm>
            <a:off x="1717221" y="5805489"/>
            <a:ext cx="73390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aseline="30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3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https://www.fortunebusinessinsights.com/industry-reports/district-cooling-market-100090</a:t>
            </a:r>
          </a:p>
        </p:txBody>
      </p:sp>
    </p:spTree>
    <p:extLst>
      <p:ext uri="{BB962C8B-B14F-4D97-AF65-F5344CB8AC3E}">
        <p14:creationId xmlns:p14="http://schemas.microsoft.com/office/powerpoint/2010/main" val="282890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5A643-9889-7DC9-117E-31A141FC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FB665E2-7E8D-280C-365E-137EA99C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latin typeface="Verdana Pro Black"/>
              </a:rPr>
              <a:t>CURRENT STATE</a:t>
            </a:r>
            <a:endParaRPr lang="et-EE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A4E42B0C-6233-3390-461B-EC153E486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412" y="1943100"/>
            <a:ext cx="10352087" cy="36845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latin typeface="Verdana Pro Semibold"/>
                <a:ea typeface="Calibri"/>
                <a:cs typeface="Calibri"/>
              </a:rPr>
              <a:t>An easy-to-use tool is being developed</a:t>
            </a:r>
            <a:r>
              <a:rPr lang="et-EE" dirty="0">
                <a:latin typeface="Verdana Pro Semibold"/>
                <a:ea typeface="Calibri"/>
                <a:cs typeface="Calibri"/>
              </a:rPr>
              <a:t>, TRL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level</a:t>
            </a:r>
            <a:r>
              <a:rPr lang="et-EE" dirty="0">
                <a:latin typeface="Verdana Pro Semibold"/>
                <a:ea typeface="Calibri"/>
                <a:cs typeface="Calibri"/>
              </a:rPr>
              <a:t> 3</a:t>
            </a:r>
          </a:p>
          <a:p>
            <a:r>
              <a:rPr lang="en-US" dirty="0">
                <a:latin typeface="Verdana Pro Semibold"/>
                <a:ea typeface="Calibri"/>
                <a:cs typeface="Calibri"/>
              </a:rPr>
              <a:t>The developed solution is partially related to ongoing ETA</a:t>
            </a:r>
            <a:r>
              <a:rPr lang="et-EE" dirty="0">
                <a:latin typeface="Verdana Pro Semibold"/>
                <a:ea typeface="Calibri"/>
                <a:cs typeface="Calibri"/>
              </a:rPr>
              <a:t>G</a:t>
            </a:r>
            <a:r>
              <a:rPr lang="en-US" dirty="0">
                <a:latin typeface="Verdana Pro Semibold"/>
                <a:ea typeface="Calibri"/>
                <a:cs typeface="Calibri"/>
              </a:rPr>
              <a:t> research grant, funding up to September 2026</a:t>
            </a:r>
            <a:endParaRPr lang="et-EE" dirty="0">
              <a:latin typeface="Verdana Pro Semibold"/>
              <a:ea typeface="Calibri"/>
              <a:cs typeface="Calibri"/>
            </a:endParaRPr>
          </a:p>
          <a:p>
            <a:endParaRPr lang="et-EE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dirty="0" err="1">
                <a:latin typeface="Verdana Pro Semibold"/>
                <a:ea typeface="Calibri"/>
                <a:cs typeface="Calibri"/>
              </a:rPr>
              <a:t>Future</a:t>
            </a:r>
            <a:r>
              <a:rPr lang="et-EE" dirty="0">
                <a:latin typeface="Verdana Pro Semibold"/>
                <a:ea typeface="Calibri"/>
                <a:cs typeface="Calibri"/>
              </a:rPr>
              <a:t>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development</a:t>
            </a:r>
            <a:r>
              <a:rPr lang="et-EE" dirty="0">
                <a:latin typeface="Verdana Pro Semibold"/>
                <a:ea typeface="Calibri"/>
                <a:cs typeface="Calibri"/>
              </a:rPr>
              <a:t>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needed</a:t>
            </a:r>
            <a:r>
              <a:rPr lang="et-EE" dirty="0">
                <a:latin typeface="Verdana Pro Semibold"/>
                <a:ea typeface="Calibri"/>
                <a:cs typeface="Calibri"/>
              </a:rPr>
              <a:t> in:</a:t>
            </a:r>
            <a:endParaRPr lang="en-US" dirty="0">
              <a:latin typeface="Proxima Nova Rg"/>
              <a:ea typeface="Calibri"/>
              <a:cs typeface="Calibri"/>
            </a:endParaRPr>
          </a:p>
          <a:p>
            <a:r>
              <a:rPr lang="et-EE" b="0" dirty="0" err="1"/>
              <a:t>Validating</a:t>
            </a:r>
            <a:r>
              <a:rPr lang="et-EE" b="0" dirty="0"/>
              <a:t> </a:t>
            </a:r>
            <a:r>
              <a:rPr lang="et-EE" b="0" dirty="0" err="1"/>
              <a:t>beta-prototype</a:t>
            </a:r>
            <a:r>
              <a:rPr lang="et-EE" b="0" dirty="0"/>
              <a:t> </a:t>
            </a:r>
            <a:r>
              <a:rPr lang="et-EE" b="0" dirty="0" err="1"/>
              <a:t>with</a:t>
            </a:r>
            <a:r>
              <a:rPr lang="et-EE" b="0" dirty="0"/>
              <a:t> </a:t>
            </a:r>
            <a:r>
              <a:rPr lang="et-EE" b="0" dirty="0" err="1"/>
              <a:t>hypothetical</a:t>
            </a:r>
            <a:r>
              <a:rPr lang="et-EE" b="0" dirty="0"/>
              <a:t> </a:t>
            </a:r>
            <a:r>
              <a:rPr lang="et-EE" b="0" dirty="0" err="1"/>
              <a:t>cases</a:t>
            </a:r>
            <a:endParaRPr lang="et-EE" b="0" dirty="0"/>
          </a:p>
          <a:p>
            <a:r>
              <a:rPr lang="en-US" b="0" dirty="0"/>
              <a:t>Validation</a:t>
            </a:r>
            <a:r>
              <a:rPr lang="et-EE" b="0" dirty="0"/>
              <a:t> </a:t>
            </a:r>
            <a:r>
              <a:rPr lang="en-US" b="0" dirty="0"/>
              <a:t>of problem/need from</a:t>
            </a:r>
            <a:r>
              <a:rPr lang="et-EE" b="0" dirty="0"/>
              <a:t> </a:t>
            </a:r>
            <a:r>
              <a:rPr lang="en-US" b="0" dirty="0"/>
              <a:t>major partners/clients</a:t>
            </a:r>
            <a:endParaRPr lang="et-EE" b="0" dirty="0"/>
          </a:p>
          <a:p>
            <a:r>
              <a:rPr lang="et-EE" b="0" dirty="0" err="1"/>
              <a:t>Developing</a:t>
            </a:r>
            <a:r>
              <a:rPr lang="et-EE" b="0" dirty="0"/>
              <a:t> </a:t>
            </a:r>
            <a:r>
              <a:rPr lang="et-EE" b="0" dirty="0" err="1"/>
              <a:t>preliminary</a:t>
            </a:r>
            <a:r>
              <a:rPr lang="et-EE" b="0" dirty="0"/>
              <a:t> </a:t>
            </a:r>
            <a:r>
              <a:rPr lang="et-EE" b="0" dirty="0" err="1"/>
              <a:t>business</a:t>
            </a:r>
            <a:r>
              <a:rPr lang="et-EE" b="0" dirty="0"/>
              <a:t> </a:t>
            </a:r>
            <a:r>
              <a:rPr lang="et-EE" b="0" dirty="0" err="1"/>
              <a:t>model</a:t>
            </a:r>
            <a:endParaRPr lang="et-EE" b="0" dirty="0"/>
          </a:p>
          <a:p>
            <a:r>
              <a:rPr lang="et-EE" b="0" dirty="0" err="1"/>
              <a:t>Clarifing</a:t>
            </a:r>
            <a:r>
              <a:rPr lang="et-EE" b="0" dirty="0"/>
              <a:t> </a:t>
            </a:r>
            <a:r>
              <a:rPr lang="et-EE" b="0" dirty="0" err="1"/>
              <a:t>the</a:t>
            </a:r>
            <a:r>
              <a:rPr lang="et-EE" b="0" dirty="0"/>
              <a:t> IPR; </a:t>
            </a:r>
            <a:r>
              <a:rPr lang="et-EE" b="0" dirty="0" err="1"/>
              <a:t>appling</a:t>
            </a:r>
            <a:r>
              <a:rPr lang="et-EE" b="0" dirty="0"/>
              <a:t> </a:t>
            </a:r>
            <a:r>
              <a:rPr lang="et-EE" b="0" dirty="0" err="1"/>
              <a:t>for</a:t>
            </a:r>
            <a:r>
              <a:rPr lang="et-EE" b="0" dirty="0"/>
              <a:t> </a:t>
            </a:r>
            <a:r>
              <a:rPr lang="et-EE" b="0" dirty="0" err="1"/>
              <a:t>trademark</a:t>
            </a:r>
            <a:endParaRPr lang="et-EE" b="0" dirty="0"/>
          </a:p>
          <a:p>
            <a:r>
              <a:rPr lang="et-EE" b="0" dirty="0" err="1"/>
              <a:t>Securing</a:t>
            </a:r>
            <a:r>
              <a:rPr lang="et-EE" b="0" dirty="0"/>
              <a:t> </a:t>
            </a:r>
            <a:r>
              <a:rPr lang="et-EE" b="0" dirty="0" err="1"/>
              <a:t>funding</a:t>
            </a:r>
            <a:r>
              <a:rPr lang="et-EE" b="0" dirty="0"/>
              <a:t> </a:t>
            </a:r>
            <a:r>
              <a:rPr lang="et-EE" b="0" dirty="0" err="1"/>
              <a:t>for</a:t>
            </a:r>
            <a:r>
              <a:rPr lang="et-EE" b="0" dirty="0"/>
              <a:t> </a:t>
            </a:r>
            <a:r>
              <a:rPr lang="et-EE" b="0" dirty="0" err="1"/>
              <a:t>development</a:t>
            </a:r>
            <a:r>
              <a:rPr lang="et-EE" b="0" dirty="0"/>
              <a:t> of </a:t>
            </a:r>
            <a:r>
              <a:rPr lang="et-EE" b="0" dirty="0" err="1"/>
              <a:t>toolkit</a:t>
            </a:r>
            <a:r>
              <a:rPr lang="en-US" b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94243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O slaidid 1">
      <a:dk1>
        <a:srgbClr val="000000"/>
      </a:dk1>
      <a:lt1>
        <a:srgbClr val="FFFFFF"/>
      </a:lt1>
      <a:dk2>
        <a:srgbClr val="2E2A64"/>
      </a:dk2>
      <a:lt2>
        <a:srgbClr val="8A91AA"/>
      </a:lt2>
      <a:accent1>
        <a:srgbClr val="44C2D2"/>
      </a:accent1>
      <a:accent2>
        <a:srgbClr val="8A084A"/>
      </a:accent2>
      <a:accent3>
        <a:srgbClr val="ED008C"/>
      </a:accent3>
      <a:accent4>
        <a:srgbClr val="CED3E9"/>
      </a:accent4>
      <a:accent5>
        <a:srgbClr val="8A91AA"/>
      </a:accent5>
      <a:accent6>
        <a:srgbClr val="5FBB46"/>
      </a:accent6>
      <a:hlink>
        <a:srgbClr val="ED008C"/>
      </a:hlink>
      <a:folHlink>
        <a:srgbClr val="44C2D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7DF903782544EB84AF88599BB76DF" ma:contentTypeVersion="19" ma:contentTypeDescription="Create a new document." ma:contentTypeScope="" ma:versionID="241cf178a9cceebf1edfe0ee0c6c0a9a">
  <xsd:schema xmlns:xsd="http://www.w3.org/2001/XMLSchema" xmlns:xs="http://www.w3.org/2001/XMLSchema" xmlns:p="http://schemas.microsoft.com/office/2006/metadata/properties" xmlns:ns2="b9a78a39-dce5-4801-8ead-bdc85960b635" xmlns:ns3="944bbb01-29a9-42bb-bf33-2b7b511fe98f" targetNamespace="http://schemas.microsoft.com/office/2006/metadata/properties" ma:root="true" ma:fieldsID="962963c13f869635677b9a8afe08a2e5" ns2:_="" ns3:_="">
    <xsd:import namespace="b9a78a39-dce5-4801-8ead-bdc85960b635"/>
    <xsd:import namespace="944bbb01-29a9-42bb-bf33-2b7b511fe9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78a39-dce5-4801-8ead-bdc85960b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e5263c0-7114-47d3-8603-0e3ef132c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bbb01-29a9-42bb-bf33-2b7b511fe9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7d0d6b3-7800-4206-a9d6-9c83b1a28307}" ma:internalName="TaxCatchAll" ma:showField="CatchAllData" ma:web="944bbb01-29a9-42bb-bf33-2b7b511fe9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4bbb01-29a9-42bb-bf33-2b7b511fe98f" xsi:nil="true"/>
    <lcf76f155ced4ddcb4097134ff3c332f xmlns="b9a78a39-dce5-4801-8ead-bdc85960b63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4C0A9B-77C9-46C6-888D-04CB54147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a78a39-dce5-4801-8ead-bdc85960b635"/>
    <ds:schemaRef ds:uri="944bbb01-29a9-42bb-bf33-2b7b511fe9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3F31E7-9845-4C32-BB09-B9AE647A1E03}">
  <ds:schemaRefs>
    <ds:schemaRef ds:uri="b9a78a39-dce5-4801-8ead-bdc85960b635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944bbb01-29a9-42bb-bf33-2b7b511fe98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D5EA24C-E307-46C9-94EF-62D2E83967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853</Words>
  <Application>Microsoft Macintosh PowerPoint</Application>
  <PresentationFormat>Widescreen</PresentationFormat>
  <Paragraphs>154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</vt:lpstr>
      <vt:lpstr>Arial</vt:lpstr>
      <vt:lpstr>Courier New</vt:lpstr>
      <vt:lpstr>Courier New,monospace</vt:lpstr>
      <vt:lpstr>Proxima Nova Rg</vt:lpstr>
      <vt:lpstr>Proxima Nova Th</vt:lpstr>
      <vt:lpstr>Times New Roman</vt:lpstr>
      <vt:lpstr>Verdana Pro</vt:lpstr>
      <vt:lpstr>Verdana Pro Black</vt:lpstr>
      <vt:lpstr>Verdana Pro Semibold</vt:lpstr>
      <vt:lpstr>Wingdings</vt:lpstr>
      <vt:lpstr>Office Theme</vt:lpstr>
      <vt:lpstr>PowerPoint Presentation</vt:lpstr>
      <vt:lpstr>PROBLEM</vt:lpstr>
      <vt:lpstr>SOLUTION</vt:lpstr>
      <vt:lpstr>CASE STUDIES - SNOW COOLING</vt:lpstr>
      <vt:lpstr>TECHNOLOGY COMPARISION*</vt:lpstr>
      <vt:lpstr>FOCUS (aka the Product)</vt:lpstr>
      <vt:lpstr>CLIENTS AND PARTNERS</vt:lpstr>
      <vt:lpstr>MARKET OPPORTUNITY</vt:lpstr>
      <vt:lpstr>CURRENT STATE</vt:lpstr>
      <vt:lpstr>MARKET SURVEY &amp; VALIDATION</vt:lpstr>
      <vt:lpstr>Team </vt:lpstr>
      <vt:lpstr>Snowshine</vt:lpstr>
      <vt:lpstr>MARKET OPPORTUNITY (TAM, SAM, SOM)</vt:lpstr>
      <vt:lpstr>COMMERCIALIZATION PLAN</vt:lpstr>
      <vt:lpstr>FINANCIAL PROJECTIONS:</vt:lpstr>
      <vt:lpstr>VISION FOR FUTURE TEAM</vt:lpstr>
      <vt:lpstr>CONTRIBUTION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Kätliin Gertrud Vilbo</dc:creator>
  <cp:lastModifiedBy>Kätliin Gertrud Vilbo</cp:lastModifiedBy>
  <cp:revision>14</cp:revision>
  <dcterms:created xsi:type="dcterms:W3CDTF">2025-10-22T16:12:48Z</dcterms:created>
  <dcterms:modified xsi:type="dcterms:W3CDTF">2026-02-11T13:42:48Z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0x0101009B27DF903782544EB84AF88599BB76DF</vt:lpwstr>
  </property>
  <property fmtid="{D5CDD505-2E9C-101B-9397-08002B2CF9AE}" pid="3" name="MediaServiceImageTags">
    <vt:lpwstr/>
  </property>
</Properties>
</file>