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3" r:id="rId6"/>
    <p:sldMasterId id="2147483682" r:id="rId7"/>
  </p:sldMasterIdLst>
  <p:notesMasterIdLst>
    <p:notesMasterId r:id="rId37"/>
  </p:notesMasterIdLst>
  <p:sldIdLst>
    <p:sldId id="362" r:id="rId8"/>
    <p:sldId id="695" r:id="rId9"/>
    <p:sldId id="698" r:id="rId10"/>
    <p:sldId id="702" r:id="rId11"/>
    <p:sldId id="703" r:id="rId12"/>
    <p:sldId id="711" r:id="rId13"/>
    <p:sldId id="699" r:id="rId14"/>
    <p:sldId id="700" r:id="rId15"/>
    <p:sldId id="701" r:id="rId16"/>
    <p:sldId id="704" r:id="rId17"/>
    <p:sldId id="706" r:id="rId18"/>
    <p:sldId id="625" r:id="rId19"/>
    <p:sldId id="707" r:id="rId20"/>
    <p:sldId id="709" r:id="rId21"/>
    <p:sldId id="708" r:id="rId22"/>
    <p:sldId id="718" r:id="rId23"/>
    <p:sldId id="719" r:id="rId24"/>
    <p:sldId id="712" r:id="rId25"/>
    <p:sldId id="697" r:id="rId26"/>
    <p:sldId id="720" r:id="rId27"/>
    <p:sldId id="665" r:id="rId28"/>
    <p:sldId id="666" r:id="rId29"/>
    <p:sldId id="677" r:id="rId30"/>
    <p:sldId id="710" r:id="rId31"/>
    <p:sldId id="676" r:id="rId32"/>
    <p:sldId id="715" r:id="rId33"/>
    <p:sldId id="714" r:id="rId34"/>
    <p:sldId id="713" r:id="rId35"/>
    <p:sldId id="7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C3B48-7056-4E4E-A528-EAB83C6C3964}" v="1" dt="2026-03-03T12:41:59.600"/>
    <p1510:client id="{7D91537C-E20E-D8E4-257A-7D6C1AFD3E77}" v="2" dt="2026-03-04T12:42:13.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4T10:47:49.568"/>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4T10:47:51.184"/>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4T10:47:56.013"/>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627FC-2068-4676-A0FF-F2485ABA671C}"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128E4-BC3D-401A-94C1-8CBC637EB16E}" type="slidenum">
              <a:rPr lang="en-US" smtClean="0"/>
              <a:t>‹#›</a:t>
            </a:fld>
            <a:endParaRPr lang="en-US"/>
          </a:p>
        </p:txBody>
      </p:sp>
    </p:spTree>
    <p:extLst>
      <p:ext uri="{BB962C8B-B14F-4D97-AF65-F5344CB8AC3E}">
        <p14:creationId xmlns:p14="http://schemas.microsoft.com/office/powerpoint/2010/main" val="405297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1D37-812A-4054-B32D-9E4E9B8317EB}"/>
              </a:ext>
            </a:extLst>
          </p:cNvPr>
          <p:cNvSpPr>
            <a:spLocks noGrp="1"/>
          </p:cNvSpPr>
          <p:nvPr>
            <p:ph type="title"/>
          </p:nvPr>
        </p:nvSpPr>
        <p:spPr>
          <a:xfrm>
            <a:off x="831850" y="1362604"/>
            <a:ext cx="10515600" cy="2852737"/>
          </a:xfrm>
          <a:prstGeom prst="rect">
            <a:avLst/>
          </a:prstGeom>
        </p:spPr>
        <p:txBody>
          <a:bodyPr anchor="b"/>
          <a:lstStyle>
            <a:lvl1pPr>
              <a:defRPr sz="4800">
                <a:solidFill>
                  <a:srgbClr val="26358C"/>
                </a:solidFill>
                <a:latin typeface="CocogooseCondensed Light"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9E70161A-302A-41C2-8F65-F1B2A2ADF2D0}"/>
              </a:ext>
            </a:extLst>
          </p:cNvPr>
          <p:cNvSpPr>
            <a:spLocks noGrp="1"/>
          </p:cNvSpPr>
          <p:nvPr>
            <p:ph type="body" idx="1"/>
          </p:nvPr>
        </p:nvSpPr>
        <p:spPr>
          <a:xfrm>
            <a:off x="831850" y="4242329"/>
            <a:ext cx="10515600" cy="1500187"/>
          </a:xfrm>
          <a:prstGeom prst="rect">
            <a:avLst/>
          </a:prstGeom>
        </p:spPr>
        <p:txBody>
          <a:bodyPr/>
          <a:lstStyle>
            <a:lvl1pPr marL="0" indent="0">
              <a:buNone/>
              <a:defRPr sz="2400">
                <a:solidFill>
                  <a:srgbClr val="26358C"/>
                </a:solidFill>
                <a:latin typeface="CocogooseCondensed ExtLt"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592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3807-D494-4B13-8DB3-7B4B3B1EAF4B}"/>
              </a:ext>
            </a:extLst>
          </p:cNvPr>
          <p:cNvSpPr>
            <a:spLocks noGrp="1"/>
          </p:cNvSpPr>
          <p:nvPr>
            <p:ph type="ctrTitle"/>
          </p:nvPr>
        </p:nvSpPr>
        <p:spPr>
          <a:xfrm>
            <a:off x="3445933" y="2074333"/>
            <a:ext cx="7704667" cy="2096034"/>
          </a:xfrm>
          <a:prstGeom prst="rect">
            <a:avLst/>
          </a:prstGeom>
        </p:spPr>
        <p:txBody>
          <a:bodyPr anchor="b"/>
          <a:lstStyle>
            <a:lvl1pPr algn="r">
              <a:defRPr sz="4800">
                <a:solidFill>
                  <a:srgbClr val="26358C"/>
                </a:solidFill>
                <a:latin typeface="CocogooseCondensed Light"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BD7CB605-6DD2-414F-AB56-A37F59F7F2A9}"/>
              </a:ext>
            </a:extLst>
          </p:cNvPr>
          <p:cNvSpPr>
            <a:spLocks noGrp="1"/>
          </p:cNvSpPr>
          <p:nvPr>
            <p:ph type="subTitle" idx="1"/>
          </p:nvPr>
        </p:nvSpPr>
        <p:spPr>
          <a:xfrm>
            <a:off x="3445933" y="4262442"/>
            <a:ext cx="7704667" cy="1655762"/>
          </a:xfrm>
          <a:prstGeom prst="rect">
            <a:avLst/>
          </a:prstGeom>
        </p:spPr>
        <p:txBody>
          <a:bodyPr/>
          <a:lstStyle>
            <a:lvl1pPr marL="0" indent="0" algn="r">
              <a:buNone/>
              <a:defRPr sz="2400">
                <a:solidFill>
                  <a:srgbClr val="26358C"/>
                </a:solidFill>
                <a:latin typeface="CocogooseCondensed ExtLt"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593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1D37-812A-4054-B32D-9E4E9B8317EB}"/>
              </a:ext>
            </a:extLst>
          </p:cNvPr>
          <p:cNvSpPr>
            <a:spLocks noGrp="1"/>
          </p:cNvSpPr>
          <p:nvPr>
            <p:ph type="title"/>
          </p:nvPr>
        </p:nvSpPr>
        <p:spPr>
          <a:xfrm>
            <a:off x="831850" y="1362604"/>
            <a:ext cx="10515600" cy="2852737"/>
          </a:xfrm>
          <a:prstGeom prst="rect">
            <a:avLst/>
          </a:prstGeom>
        </p:spPr>
        <p:txBody>
          <a:bodyPr anchor="b"/>
          <a:lstStyle>
            <a:lvl1pPr>
              <a:defRPr sz="4800">
                <a:solidFill>
                  <a:srgbClr val="26358C"/>
                </a:solidFill>
                <a:latin typeface="CocogooseCondensed Light"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9E70161A-302A-41C2-8F65-F1B2A2ADF2D0}"/>
              </a:ext>
            </a:extLst>
          </p:cNvPr>
          <p:cNvSpPr>
            <a:spLocks noGrp="1"/>
          </p:cNvSpPr>
          <p:nvPr>
            <p:ph type="body" idx="1"/>
          </p:nvPr>
        </p:nvSpPr>
        <p:spPr>
          <a:xfrm>
            <a:off x="831850" y="4242329"/>
            <a:ext cx="10515600" cy="1500187"/>
          </a:xfrm>
          <a:prstGeom prst="rect">
            <a:avLst/>
          </a:prstGeom>
        </p:spPr>
        <p:txBody>
          <a:bodyPr/>
          <a:lstStyle>
            <a:lvl1pPr marL="0" indent="0">
              <a:buNone/>
              <a:defRPr sz="2400">
                <a:solidFill>
                  <a:srgbClr val="26358C"/>
                </a:solidFill>
                <a:latin typeface="CocogooseCondensed ExtLt"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766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85B5-C96A-43C1-A095-B65099F117AC}"/>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8352359-38D6-4700-B4FD-1737AFB559F7}"/>
              </a:ext>
            </a:extLst>
          </p:cNvPr>
          <p:cNvSpPr>
            <a:spLocks noGrp="1"/>
          </p:cNvSpPr>
          <p:nvPr>
            <p:ph idx="1"/>
          </p:nvPr>
        </p:nvSpPr>
        <p:spPr>
          <a:xfrm>
            <a:off x="838200" y="2189691"/>
            <a:ext cx="10515600" cy="3618442"/>
          </a:xfrm>
          <a:prstGeom prst="rect">
            <a:avLst/>
          </a:prstGeom>
        </p:spPr>
        <p:txBody>
          <a:bodyPr/>
          <a:lstStyle>
            <a:lvl1pPr>
              <a:defRPr>
                <a:latin typeface="CocogooseNarrow Light" pitchFamily="50" charset="0"/>
              </a:defRPr>
            </a:lvl1pPr>
            <a:lvl2pPr>
              <a:defRPr>
                <a:latin typeface="CocogooseNarrow Light" pitchFamily="50" charset="0"/>
              </a:defRPr>
            </a:lvl2pPr>
            <a:lvl3pPr>
              <a:defRPr>
                <a:latin typeface="CocogooseNarrow Light" pitchFamily="50" charset="0"/>
              </a:defRPr>
            </a:lvl3pPr>
            <a:lvl4pPr>
              <a:defRPr>
                <a:latin typeface="CocogooseNarrow Light" pitchFamily="50" charset="0"/>
              </a:defRPr>
            </a:lvl4pPr>
            <a:lvl5pP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49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0DE63-B9EC-4B92-8391-685ED9E28275}"/>
              </a:ext>
            </a:extLst>
          </p:cNvPr>
          <p:cNvSpPr>
            <a:spLocks noGrp="1"/>
          </p:cNvSpPr>
          <p:nvPr>
            <p:ph sz="half" idx="1"/>
          </p:nvPr>
        </p:nvSpPr>
        <p:spPr>
          <a:xfrm>
            <a:off x="838200" y="1825625"/>
            <a:ext cx="5181600" cy="4007908"/>
          </a:xfrm>
          <a:prstGeom prst="rect">
            <a:avLst/>
          </a:prstGeom>
        </p:spPr>
        <p:txBody>
          <a:bodyPr/>
          <a:lstStyle>
            <a:lvl1pPr>
              <a:defRPr>
                <a:latin typeface="CocogooseNarrow Light" pitchFamily="50" charset="0"/>
              </a:defRPr>
            </a:lvl1pPr>
            <a:lvl2pPr>
              <a:defRPr>
                <a:latin typeface="CocogooseNarrow Light" pitchFamily="50" charset="0"/>
              </a:defRPr>
            </a:lvl2pPr>
            <a:lvl3pPr>
              <a:defRPr>
                <a:latin typeface="CocogooseNarrow Light" pitchFamily="50" charset="0"/>
              </a:defRPr>
            </a:lvl3pPr>
            <a:lvl4pPr>
              <a:defRPr>
                <a:latin typeface="CocogooseNarrow Light" pitchFamily="50" charset="0"/>
              </a:defRPr>
            </a:lvl4pPr>
            <a:lvl5pP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28A32-28BB-4260-A20D-881C275AD32D}"/>
              </a:ext>
            </a:extLst>
          </p:cNvPr>
          <p:cNvSpPr>
            <a:spLocks noGrp="1"/>
          </p:cNvSpPr>
          <p:nvPr>
            <p:ph sz="half" idx="2"/>
          </p:nvPr>
        </p:nvSpPr>
        <p:spPr>
          <a:xfrm>
            <a:off x="6172200" y="1825625"/>
            <a:ext cx="5181600" cy="4007908"/>
          </a:xfrm>
          <a:prstGeom prst="rect">
            <a:avLst/>
          </a:prstGeom>
        </p:spPr>
        <p:txBody>
          <a:bodyPr/>
          <a:lstStyle>
            <a:lvl1pPr>
              <a:defRPr>
                <a:latin typeface="CocogooseNarrow Light" pitchFamily="50" charset="0"/>
              </a:defRPr>
            </a:lvl1pPr>
            <a:lvl2pPr>
              <a:defRPr>
                <a:latin typeface="CocogooseNarrow Light" pitchFamily="50" charset="0"/>
              </a:defRPr>
            </a:lvl2pPr>
            <a:lvl3pPr>
              <a:defRPr>
                <a:latin typeface="CocogooseNarrow Light" pitchFamily="50" charset="0"/>
              </a:defRPr>
            </a:lvl3pPr>
            <a:lvl4pPr>
              <a:defRPr>
                <a:latin typeface="CocogooseNarrow Light" pitchFamily="50" charset="0"/>
              </a:defRPr>
            </a:lvl4pPr>
            <a:lvl5pP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FA0BD0C-9107-48A9-A3A2-ED0CBCF389C9}"/>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409416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106578-3D06-4A9F-8D0F-E7FBF4696434}"/>
              </a:ext>
            </a:extLst>
          </p:cNvPr>
          <p:cNvSpPr>
            <a:spLocks noGrp="1"/>
          </p:cNvSpPr>
          <p:nvPr>
            <p:ph type="body" idx="1"/>
          </p:nvPr>
        </p:nvSpPr>
        <p:spPr>
          <a:xfrm>
            <a:off x="839788" y="1435629"/>
            <a:ext cx="5157787"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4395-9500-440F-8071-FA1BA28E1FAD}"/>
              </a:ext>
            </a:extLst>
          </p:cNvPr>
          <p:cNvSpPr>
            <a:spLocks noGrp="1"/>
          </p:cNvSpPr>
          <p:nvPr>
            <p:ph sz="half" idx="2"/>
          </p:nvPr>
        </p:nvSpPr>
        <p:spPr>
          <a:xfrm>
            <a:off x="839788" y="2505075"/>
            <a:ext cx="5157787" cy="3387725"/>
          </a:xfrm>
          <a:prstGeom prst="rect">
            <a:avLst/>
          </a:prstGeom>
        </p:spPr>
        <p:txBody>
          <a:bodyPr/>
          <a:lstStyle>
            <a:lvl1pPr>
              <a:defRPr>
                <a:latin typeface="CocogooseNarrow Light" pitchFamily="50" charset="0"/>
              </a:defRPr>
            </a:lvl1pPr>
            <a:lvl2pPr>
              <a:defRPr>
                <a:latin typeface="CocogooseNarrow Light" pitchFamily="50" charset="0"/>
              </a:defRPr>
            </a:lvl2pPr>
            <a:lvl3pPr>
              <a:defRPr>
                <a:latin typeface="CocogooseNarrow Light" pitchFamily="50" charset="0"/>
              </a:defRPr>
            </a:lvl3pPr>
            <a:lvl4pPr>
              <a:defRPr>
                <a:latin typeface="CocogooseNarrow Light" pitchFamily="50" charset="0"/>
              </a:defRPr>
            </a:lvl4pPr>
            <a:lvl5pP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12AF09-4BCB-4E12-A6F0-09C1E5F9C019}"/>
              </a:ext>
            </a:extLst>
          </p:cNvPr>
          <p:cNvSpPr>
            <a:spLocks noGrp="1"/>
          </p:cNvSpPr>
          <p:nvPr>
            <p:ph type="body" sz="quarter" idx="3"/>
          </p:nvPr>
        </p:nvSpPr>
        <p:spPr>
          <a:xfrm>
            <a:off x="6172200" y="1435629"/>
            <a:ext cx="5183188"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39C3B-D621-4D70-8D3A-9B16447EE8E0}"/>
              </a:ext>
            </a:extLst>
          </p:cNvPr>
          <p:cNvSpPr>
            <a:spLocks noGrp="1"/>
          </p:cNvSpPr>
          <p:nvPr>
            <p:ph sz="quarter" idx="4"/>
          </p:nvPr>
        </p:nvSpPr>
        <p:spPr>
          <a:xfrm>
            <a:off x="6172200" y="2505075"/>
            <a:ext cx="5183188" cy="3387725"/>
          </a:xfrm>
          <a:prstGeom prst="rect">
            <a:avLst/>
          </a:prstGeom>
        </p:spPr>
        <p:txBody>
          <a:bodyPr/>
          <a:lstStyle>
            <a:lvl1pPr>
              <a:defRPr>
                <a:latin typeface="CocogooseNarrow Light" pitchFamily="50" charset="0"/>
              </a:defRPr>
            </a:lvl1pPr>
            <a:lvl2pPr>
              <a:defRPr>
                <a:latin typeface="CocogooseNarrow Light" pitchFamily="50" charset="0"/>
              </a:defRPr>
            </a:lvl2pPr>
            <a:lvl3pPr>
              <a:defRPr>
                <a:latin typeface="CocogooseNarrow Light" pitchFamily="50" charset="0"/>
              </a:defRPr>
            </a:lvl3pPr>
            <a:lvl4pPr>
              <a:defRPr>
                <a:latin typeface="CocogooseNarrow Light" pitchFamily="50" charset="0"/>
              </a:defRPr>
            </a:lvl4pPr>
            <a:lvl5pP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0DC65EB-A227-4417-B629-EC84646C3B98}"/>
              </a:ext>
            </a:extLst>
          </p:cNvPr>
          <p:cNvSpPr>
            <a:spLocks noGrp="1"/>
          </p:cNvSpPr>
          <p:nvPr>
            <p:ph type="title"/>
          </p:nvPr>
        </p:nvSpPr>
        <p:spPr>
          <a:xfrm>
            <a:off x="838200" y="729192"/>
            <a:ext cx="10515600" cy="706438"/>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1225320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4A0BD9-755B-47D5-A887-7FF06F88C4CB}"/>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223271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5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8A52-EC49-4CF8-96EF-459174A7FD08}"/>
              </a:ext>
            </a:extLst>
          </p:cNvPr>
          <p:cNvSpPr>
            <a:spLocks noGrp="1"/>
          </p:cNvSpPr>
          <p:nvPr>
            <p:ph type="title"/>
          </p:nvPr>
        </p:nvSpPr>
        <p:spPr>
          <a:xfrm>
            <a:off x="839788" y="457200"/>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55A5033-B37C-4598-99D8-BCEF394C3E4E}"/>
              </a:ext>
            </a:extLst>
          </p:cNvPr>
          <p:cNvSpPr>
            <a:spLocks noGrp="1"/>
          </p:cNvSpPr>
          <p:nvPr>
            <p:ph idx="1"/>
          </p:nvPr>
        </p:nvSpPr>
        <p:spPr>
          <a:xfrm>
            <a:off x="5183188" y="987425"/>
            <a:ext cx="6172200" cy="4873625"/>
          </a:xfrm>
          <a:prstGeom prst="rect">
            <a:avLst/>
          </a:prstGeom>
        </p:spPr>
        <p:txBody>
          <a:bodyPr/>
          <a:lstStyle>
            <a:lvl1pPr>
              <a:defRPr sz="3200">
                <a:latin typeface="CocogooseNarrow Light" pitchFamily="50" charset="0"/>
              </a:defRPr>
            </a:lvl1pPr>
            <a:lvl2pPr>
              <a:defRPr sz="2800">
                <a:latin typeface="CocogooseNarrow Light" pitchFamily="50" charset="0"/>
              </a:defRPr>
            </a:lvl2pPr>
            <a:lvl3pPr>
              <a:defRPr sz="2400">
                <a:latin typeface="CocogooseNarrow Light" pitchFamily="50" charset="0"/>
              </a:defRPr>
            </a:lvl3pPr>
            <a:lvl4pPr>
              <a:defRPr sz="2000">
                <a:latin typeface="CocogooseNarrow Light" pitchFamily="50" charset="0"/>
              </a:defRPr>
            </a:lvl4pPr>
            <a:lvl5pPr>
              <a:defRPr sz="2000">
                <a:latin typeface="CocogooseNarrow Light" pitchFamily="50"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B2B08-0A86-420F-9D73-FBAB36F1FB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CocogooseNarrow Light"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15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8731-699A-491C-9F2C-36FE47B854B4}"/>
              </a:ext>
            </a:extLst>
          </p:cNvPr>
          <p:cNvSpPr>
            <a:spLocks noGrp="1"/>
          </p:cNvSpPr>
          <p:nvPr>
            <p:ph type="title"/>
          </p:nvPr>
        </p:nvSpPr>
        <p:spPr>
          <a:xfrm>
            <a:off x="7155921" y="889000"/>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Picture Placeholder 2">
            <a:extLst>
              <a:ext uri="{FF2B5EF4-FFF2-40B4-BE49-F238E27FC236}">
                <a16:creationId xmlns:a16="http://schemas.microsoft.com/office/drawing/2014/main" id="{EFD3F9EC-904A-462C-92A0-A8A2049A1E3A}"/>
              </a:ext>
            </a:extLst>
          </p:cNvPr>
          <p:cNvSpPr>
            <a:spLocks noGrp="1"/>
          </p:cNvSpPr>
          <p:nvPr>
            <p:ph type="pic" idx="1"/>
          </p:nvPr>
        </p:nvSpPr>
        <p:spPr>
          <a:xfrm>
            <a:off x="-433755" y="-121174"/>
            <a:ext cx="7020821" cy="6996757"/>
          </a:xfrm>
          <a:custGeom>
            <a:avLst/>
            <a:gdLst>
              <a:gd name="connsiteX0" fmla="*/ 0 w 6587068"/>
              <a:gd name="connsiteY0" fmla="*/ 0 h 6858000"/>
              <a:gd name="connsiteX1" fmla="*/ 6587068 w 6587068"/>
              <a:gd name="connsiteY1" fmla="*/ 0 h 6858000"/>
              <a:gd name="connsiteX2" fmla="*/ 6587068 w 6587068"/>
              <a:gd name="connsiteY2" fmla="*/ 6858000 h 6858000"/>
              <a:gd name="connsiteX3" fmla="*/ 0 w 6587068"/>
              <a:gd name="connsiteY3" fmla="*/ 6858000 h 6858000"/>
              <a:gd name="connsiteX4" fmla="*/ 0 w 6587068"/>
              <a:gd name="connsiteY4" fmla="*/ 0 h 6858000"/>
              <a:gd name="connsiteX0" fmla="*/ 0 w 6587068"/>
              <a:gd name="connsiteY0" fmla="*/ 0 h 6858000"/>
              <a:gd name="connsiteX1" fmla="*/ 6587068 w 6587068"/>
              <a:gd name="connsiteY1" fmla="*/ 304800 h 6858000"/>
              <a:gd name="connsiteX2" fmla="*/ 6587068 w 6587068"/>
              <a:gd name="connsiteY2" fmla="*/ 6858000 h 6858000"/>
              <a:gd name="connsiteX3" fmla="*/ 0 w 6587068"/>
              <a:gd name="connsiteY3" fmla="*/ 6858000 h 6858000"/>
              <a:gd name="connsiteX4" fmla="*/ 0 w 6587068"/>
              <a:gd name="connsiteY4" fmla="*/ 0 h 6858000"/>
              <a:gd name="connsiteX0" fmla="*/ 821266 w 6587068"/>
              <a:gd name="connsiteY0" fmla="*/ 0 h 6925734"/>
              <a:gd name="connsiteX1" fmla="*/ 6587068 w 6587068"/>
              <a:gd name="connsiteY1" fmla="*/ 372534 h 6925734"/>
              <a:gd name="connsiteX2" fmla="*/ 6587068 w 6587068"/>
              <a:gd name="connsiteY2" fmla="*/ 6925734 h 6925734"/>
              <a:gd name="connsiteX3" fmla="*/ 0 w 6587068"/>
              <a:gd name="connsiteY3" fmla="*/ 6925734 h 6925734"/>
              <a:gd name="connsiteX4" fmla="*/ 821266 w 6587068"/>
              <a:gd name="connsiteY4" fmla="*/ 0 h 6925734"/>
              <a:gd name="connsiteX0" fmla="*/ 1255019 w 7020821"/>
              <a:gd name="connsiteY0" fmla="*/ 0 h 6943318"/>
              <a:gd name="connsiteX1" fmla="*/ 7020821 w 7020821"/>
              <a:gd name="connsiteY1" fmla="*/ 372534 h 6943318"/>
              <a:gd name="connsiteX2" fmla="*/ 7020821 w 7020821"/>
              <a:gd name="connsiteY2" fmla="*/ 6925734 h 6943318"/>
              <a:gd name="connsiteX3" fmla="*/ 0 w 7020821"/>
              <a:gd name="connsiteY3" fmla="*/ 6943318 h 6943318"/>
              <a:gd name="connsiteX4" fmla="*/ 1255019 w 7020821"/>
              <a:gd name="connsiteY4" fmla="*/ 0 h 6943318"/>
              <a:gd name="connsiteX0" fmla="*/ 263430 w 7020821"/>
              <a:gd name="connsiteY0" fmla="*/ 0 h 6996757"/>
              <a:gd name="connsiteX1" fmla="*/ 7020821 w 7020821"/>
              <a:gd name="connsiteY1" fmla="*/ 425973 h 6996757"/>
              <a:gd name="connsiteX2" fmla="*/ 7020821 w 7020821"/>
              <a:gd name="connsiteY2" fmla="*/ 6979173 h 6996757"/>
              <a:gd name="connsiteX3" fmla="*/ 0 w 7020821"/>
              <a:gd name="connsiteY3" fmla="*/ 6996757 h 6996757"/>
              <a:gd name="connsiteX4" fmla="*/ 263430 w 7020821"/>
              <a:gd name="connsiteY4" fmla="*/ 0 h 699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0821" h="6996757">
                <a:moveTo>
                  <a:pt x="263430" y="0"/>
                </a:moveTo>
                <a:lnTo>
                  <a:pt x="7020821" y="425973"/>
                </a:lnTo>
                <a:lnTo>
                  <a:pt x="7020821" y="6979173"/>
                </a:lnTo>
                <a:lnTo>
                  <a:pt x="0" y="6996757"/>
                </a:lnTo>
                <a:lnTo>
                  <a:pt x="26343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A6805-2451-4EEE-B880-DC7D325AA87D}"/>
              </a:ext>
            </a:extLst>
          </p:cNvPr>
          <p:cNvSpPr>
            <a:spLocks noGrp="1"/>
          </p:cNvSpPr>
          <p:nvPr>
            <p:ph type="body" sz="half" idx="2"/>
          </p:nvPr>
        </p:nvSpPr>
        <p:spPr>
          <a:xfrm>
            <a:off x="7155921" y="2489200"/>
            <a:ext cx="3932237" cy="3352800"/>
          </a:xfrm>
          <a:prstGeom prst="rect">
            <a:avLst/>
          </a:prstGeom>
        </p:spPr>
        <p:txBody>
          <a:bodyPr/>
          <a:lstStyle>
            <a:lvl1pPr marL="0" indent="0">
              <a:buNone/>
              <a:defRPr sz="1600">
                <a:latin typeface="CocogooseNarrow Light"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80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1D37-812A-4054-B32D-9E4E9B8317EB}"/>
              </a:ext>
            </a:extLst>
          </p:cNvPr>
          <p:cNvSpPr>
            <a:spLocks noGrp="1"/>
          </p:cNvSpPr>
          <p:nvPr>
            <p:ph type="title"/>
          </p:nvPr>
        </p:nvSpPr>
        <p:spPr>
          <a:xfrm>
            <a:off x="831850" y="1362604"/>
            <a:ext cx="10515600" cy="2852737"/>
          </a:xfrm>
          <a:prstGeom prst="rect">
            <a:avLst/>
          </a:prstGeom>
        </p:spPr>
        <p:txBody>
          <a:bodyPr anchor="b"/>
          <a:lstStyle>
            <a:lvl1pPr>
              <a:defRPr sz="4800">
                <a:solidFill>
                  <a:srgbClr val="26358C"/>
                </a:solidFill>
                <a:latin typeface="CocogooseCondensed Light"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9E70161A-302A-41C2-8F65-F1B2A2ADF2D0}"/>
              </a:ext>
            </a:extLst>
          </p:cNvPr>
          <p:cNvSpPr>
            <a:spLocks noGrp="1"/>
          </p:cNvSpPr>
          <p:nvPr>
            <p:ph type="body" idx="1"/>
          </p:nvPr>
        </p:nvSpPr>
        <p:spPr>
          <a:xfrm>
            <a:off x="831850" y="4242329"/>
            <a:ext cx="10515600" cy="1500187"/>
          </a:xfrm>
          <a:prstGeom prst="rect">
            <a:avLst/>
          </a:prstGeom>
        </p:spPr>
        <p:txBody>
          <a:bodyPr/>
          <a:lstStyle>
            <a:lvl1pPr marL="0" indent="0">
              <a:buNone/>
              <a:defRPr sz="2400">
                <a:solidFill>
                  <a:srgbClr val="26358C"/>
                </a:solidFill>
                <a:latin typeface="CocogooseCondensed ExtLt"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82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85B5-C96A-43C1-A095-B65099F117AC}"/>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8352359-38D6-4700-B4FD-1737AFB559F7}"/>
              </a:ext>
            </a:extLst>
          </p:cNvPr>
          <p:cNvSpPr>
            <a:spLocks noGrp="1"/>
          </p:cNvSpPr>
          <p:nvPr>
            <p:ph idx="1"/>
          </p:nvPr>
        </p:nvSpPr>
        <p:spPr>
          <a:xfrm>
            <a:off x="838200" y="2189691"/>
            <a:ext cx="10515600" cy="3618442"/>
          </a:xfrm>
          <a:prstGeom prst="rect">
            <a:avLst/>
          </a:prstGeom>
        </p:spPr>
        <p:txBody>
          <a:bodyPr/>
          <a:lstStyle>
            <a:lvl1pPr marL="228600" indent="-228600">
              <a:buClr>
                <a:srgbClr val="26358C"/>
              </a:buClr>
              <a:buFont typeface="Wingdings" panose="05000000000000000000" pitchFamily="2" charset="2"/>
              <a:buChar char="§"/>
              <a:defRPr>
                <a:latin typeface="+mn-lt"/>
              </a:defRPr>
            </a:lvl1pPr>
            <a:lvl2pPr marL="685800" indent="-228600">
              <a:buClr>
                <a:srgbClr val="26358C"/>
              </a:buClr>
              <a:buFont typeface="Wingdings" panose="05000000000000000000" pitchFamily="2" charset="2"/>
              <a:buChar char="§"/>
              <a:defRPr>
                <a:latin typeface="+mn-lt"/>
              </a:defRPr>
            </a:lvl2pPr>
            <a:lvl3pPr marL="1143000" indent="-228600">
              <a:buClr>
                <a:srgbClr val="26358C"/>
              </a:buClr>
              <a:buFont typeface="Wingdings" panose="05000000000000000000" pitchFamily="2" charset="2"/>
              <a:buChar char="§"/>
              <a:defRPr>
                <a:latin typeface="+mn-lt"/>
              </a:defRPr>
            </a:lvl3pPr>
            <a:lvl4pPr marL="1600200" indent="-228600">
              <a:buClr>
                <a:srgbClr val="26358C"/>
              </a:buClr>
              <a:buFont typeface="Wingdings" panose="05000000000000000000" pitchFamily="2" charset="2"/>
              <a:buChar char="§"/>
              <a:defRPr>
                <a:latin typeface="+mn-lt"/>
              </a:defRPr>
            </a:lvl4pPr>
            <a:lvl5pPr marL="2057400" indent="-228600">
              <a:buClr>
                <a:srgbClr val="26358C"/>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164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85B5-C96A-43C1-A095-B65099F117AC}"/>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8352359-38D6-4700-B4FD-1737AFB559F7}"/>
              </a:ext>
            </a:extLst>
          </p:cNvPr>
          <p:cNvSpPr>
            <a:spLocks noGrp="1"/>
          </p:cNvSpPr>
          <p:nvPr>
            <p:ph idx="1"/>
          </p:nvPr>
        </p:nvSpPr>
        <p:spPr>
          <a:xfrm>
            <a:off x="838200" y="2189691"/>
            <a:ext cx="10515600" cy="3618442"/>
          </a:xfrm>
          <a:prstGeom prst="rect">
            <a:avLst/>
          </a:prstGeom>
        </p:spPr>
        <p:txBody>
          <a:bodyPr/>
          <a:lstStyle>
            <a:lvl1pPr marL="228600" indent="-228600">
              <a:buClr>
                <a:srgbClr val="26358C"/>
              </a:buClr>
              <a:buFont typeface="Wingdings" panose="05000000000000000000" pitchFamily="2" charset="2"/>
              <a:buChar char="§"/>
              <a:defRPr>
                <a:latin typeface="CocogooseNarrow Light" pitchFamily="50" charset="0"/>
              </a:defRPr>
            </a:lvl1pPr>
            <a:lvl2pPr marL="685800" indent="-228600">
              <a:buClr>
                <a:srgbClr val="26358C"/>
              </a:buClr>
              <a:buFont typeface="Wingdings" panose="05000000000000000000" pitchFamily="2" charset="2"/>
              <a:buChar char="§"/>
              <a:defRPr>
                <a:latin typeface="CocogooseNarrow Light" pitchFamily="50" charset="0"/>
              </a:defRPr>
            </a:lvl2pPr>
            <a:lvl3pPr marL="1143000" indent="-228600">
              <a:buClr>
                <a:srgbClr val="26358C"/>
              </a:buClr>
              <a:buFont typeface="Wingdings" panose="05000000000000000000" pitchFamily="2" charset="2"/>
              <a:buChar char="§"/>
              <a:defRPr>
                <a:latin typeface="CocogooseNarrow Light" pitchFamily="50" charset="0"/>
              </a:defRPr>
            </a:lvl3pPr>
            <a:lvl4pPr marL="1600200" indent="-228600">
              <a:buClr>
                <a:srgbClr val="26358C"/>
              </a:buClr>
              <a:buFont typeface="Wingdings" panose="05000000000000000000" pitchFamily="2" charset="2"/>
              <a:buChar char="§"/>
              <a:defRPr>
                <a:latin typeface="CocogooseNarrow Light" pitchFamily="50" charset="0"/>
              </a:defRPr>
            </a:lvl4pPr>
            <a:lvl5pPr marL="2057400" indent="-228600">
              <a:buClr>
                <a:srgbClr val="26358C"/>
              </a:buClr>
              <a:buFont typeface="Wingdings" panose="05000000000000000000" pitchFamily="2" charset="2"/>
              <a:buChar cha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36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0DE63-B9EC-4B92-8391-685ED9E28275}"/>
              </a:ext>
            </a:extLst>
          </p:cNvPr>
          <p:cNvSpPr>
            <a:spLocks noGrp="1"/>
          </p:cNvSpPr>
          <p:nvPr>
            <p:ph sz="half" idx="1"/>
          </p:nvPr>
        </p:nvSpPr>
        <p:spPr>
          <a:xfrm>
            <a:off x="838200" y="1825625"/>
            <a:ext cx="5181600" cy="4007908"/>
          </a:xfrm>
          <a:prstGeom prst="rect">
            <a:avLst/>
          </a:prstGeom>
        </p:spPr>
        <p:txBody>
          <a:bodyPr/>
          <a:lstStyle>
            <a:lvl1pPr marL="228600" indent="-228600">
              <a:buClr>
                <a:srgbClr val="26358C"/>
              </a:buClr>
              <a:buFont typeface="Wingdings" panose="05000000000000000000" pitchFamily="2" charset="2"/>
              <a:buChar char="§"/>
              <a:defRPr>
                <a:latin typeface="CocogooseNarrow Light" pitchFamily="50" charset="0"/>
              </a:defRPr>
            </a:lvl1pPr>
            <a:lvl2pPr marL="685800" indent="-228600">
              <a:buClr>
                <a:srgbClr val="26358C"/>
              </a:buClr>
              <a:buFont typeface="Wingdings" panose="05000000000000000000" pitchFamily="2" charset="2"/>
              <a:buChar char="§"/>
              <a:defRPr>
                <a:latin typeface="CocogooseNarrow Light" pitchFamily="50" charset="0"/>
              </a:defRPr>
            </a:lvl2pPr>
            <a:lvl3pPr marL="1143000" indent="-228600">
              <a:buClr>
                <a:srgbClr val="26358C"/>
              </a:buClr>
              <a:buFont typeface="Wingdings" panose="05000000000000000000" pitchFamily="2" charset="2"/>
              <a:buChar char="§"/>
              <a:defRPr>
                <a:latin typeface="CocogooseNarrow Light" pitchFamily="50" charset="0"/>
              </a:defRPr>
            </a:lvl3pPr>
            <a:lvl4pPr marL="1600200" indent="-228600">
              <a:buClr>
                <a:srgbClr val="26358C"/>
              </a:buClr>
              <a:buFont typeface="Wingdings" panose="05000000000000000000" pitchFamily="2" charset="2"/>
              <a:buChar char="§"/>
              <a:defRPr>
                <a:latin typeface="CocogooseNarrow Light" pitchFamily="50" charset="0"/>
              </a:defRPr>
            </a:lvl4pPr>
            <a:lvl5pPr marL="2057400" indent="-228600">
              <a:buClr>
                <a:srgbClr val="26358C"/>
              </a:buClr>
              <a:buFont typeface="Wingdings" panose="05000000000000000000" pitchFamily="2" charset="2"/>
              <a:buChar cha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28A32-28BB-4260-A20D-881C275AD32D}"/>
              </a:ext>
            </a:extLst>
          </p:cNvPr>
          <p:cNvSpPr>
            <a:spLocks noGrp="1"/>
          </p:cNvSpPr>
          <p:nvPr>
            <p:ph sz="half" idx="2"/>
          </p:nvPr>
        </p:nvSpPr>
        <p:spPr>
          <a:xfrm>
            <a:off x="6172200" y="1825625"/>
            <a:ext cx="5181600" cy="4007908"/>
          </a:xfrm>
          <a:prstGeom prst="rect">
            <a:avLst/>
          </a:prstGeom>
        </p:spPr>
        <p:txBody>
          <a:bodyPr/>
          <a:lstStyle>
            <a:lvl1pPr marL="228600" indent="-228600">
              <a:buClr>
                <a:srgbClr val="26358C"/>
              </a:buClr>
              <a:buFont typeface="Wingdings" panose="05000000000000000000" pitchFamily="2" charset="2"/>
              <a:buChar char="§"/>
              <a:defRPr>
                <a:latin typeface="CocogooseNarrow Light" pitchFamily="50" charset="0"/>
              </a:defRPr>
            </a:lvl1pPr>
            <a:lvl2pPr marL="685800" indent="-228600">
              <a:buClr>
                <a:srgbClr val="26358C"/>
              </a:buClr>
              <a:buFont typeface="Wingdings" panose="05000000000000000000" pitchFamily="2" charset="2"/>
              <a:buChar char="§"/>
              <a:defRPr>
                <a:latin typeface="CocogooseNarrow Light" pitchFamily="50" charset="0"/>
              </a:defRPr>
            </a:lvl2pPr>
            <a:lvl3pPr marL="1143000" indent="-228600">
              <a:buClr>
                <a:srgbClr val="26358C"/>
              </a:buClr>
              <a:buFont typeface="Wingdings" panose="05000000000000000000" pitchFamily="2" charset="2"/>
              <a:buChar char="§"/>
              <a:defRPr>
                <a:latin typeface="CocogooseNarrow Light" pitchFamily="50" charset="0"/>
              </a:defRPr>
            </a:lvl3pPr>
            <a:lvl4pPr marL="1600200" indent="-228600">
              <a:buClr>
                <a:srgbClr val="26358C"/>
              </a:buClr>
              <a:buFont typeface="Wingdings" panose="05000000000000000000" pitchFamily="2" charset="2"/>
              <a:buChar char="§"/>
              <a:defRPr>
                <a:latin typeface="CocogooseNarrow Light" pitchFamily="50" charset="0"/>
              </a:defRPr>
            </a:lvl4pPr>
            <a:lvl5pPr marL="2057400" indent="-228600">
              <a:buClr>
                <a:srgbClr val="26358C"/>
              </a:buClr>
              <a:buFont typeface="Wingdings" panose="05000000000000000000" pitchFamily="2" charset="2"/>
              <a:buChar cha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FA0BD0C-9107-48A9-A3A2-ED0CBCF389C9}"/>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245313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106578-3D06-4A9F-8D0F-E7FBF4696434}"/>
              </a:ext>
            </a:extLst>
          </p:cNvPr>
          <p:cNvSpPr>
            <a:spLocks noGrp="1"/>
          </p:cNvSpPr>
          <p:nvPr>
            <p:ph type="body" idx="1"/>
          </p:nvPr>
        </p:nvSpPr>
        <p:spPr>
          <a:xfrm>
            <a:off x="839788" y="1435629"/>
            <a:ext cx="5157787"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4395-9500-440F-8071-FA1BA28E1FAD}"/>
              </a:ext>
            </a:extLst>
          </p:cNvPr>
          <p:cNvSpPr>
            <a:spLocks noGrp="1"/>
          </p:cNvSpPr>
          <p:nvPr>
            <p:ph sz="half" idx="2"/>
          </p:nvPr>
        </p:nvSpPr>
        <p:spPr>
          <a:xfrm>
            <a:off x="839788" y="2505075"/>
            <a:ext cx="5157787" cy="3387725"/>
          </a:xfrm>
          <a:prstGeom prst="rect">
            <a:avLst/>
          </a:prstGeom>
        </p:spPr>
        <p:txBody>
          <a:bodyPr/>
          <a:lstStyle>
            <a:lvl1pPr marL="228600" indent="-228600">
              <a:buClr>
                <a:srgbClr val="26358C"/>
              </a:buClr>
              <a:buFont typeface="Wingdings" panose="05000000000000000000" pitchFamily="2" charset="2"/>
              <a:buChar char="§"/>
              <a:defRPr>
                <a:latin typeface="CocogooseNarrow Light" pitchFamily="50" charset="0"/>
              </a:defRPr>
            </a:lvl1pPr>
            <a:lvl2pPr marL="685800" indent="-228600">
              <a:buClr>
                <a:srgbClr val="26358C"/>
              </a:buClr>
              <a:buFont typeface="Wingdings" panose="05000000000000000000" pitchFamily="2" charset="2"/>
              <a:buChar char="§"/>
              <a:defRPr>
                <a:latin typeface="CocogooseNarrow Light" pitchFamily="50" charset="0"/>
              </a:defRPr>
            </a:lvl2pPr>
            <a:lvl3pPr marL="1143000" indent="-228600">
              <a:buClr>
                <a:srgbClr val="26358C"/>
              </a:buClr>
              <a:buFont typeface="Wingdings" panose="05000000000000000000" pitchFamily="2" charset="2"/>
              <a:buChar char="§"/>
              <a:defRPr>
                <a:latin typeface="CocogooseNarrow Light" pitchFamily="50" charset="0"/>
              </a:defRPr>
            </a:lvl3pPr>
            <a:lvl4pPr marL="1600200" indent="-228600">
              <a:buClr>
                <a:srgbClr val="26358C"/>
              </a:buClr>
              <a:buFont typeface="Wingdings" panose="05000000000000000000" pitchFamily="2" charset="2"/>
              <a:buChar char="§"/>
              <a:defRPr>
                <a:latin typeface="CocogooseNarrow Light" pitchFamily="50" charset="0"/>
              </a:defRPr>
            </a:lvl4pPr>
            <a:lvl5pPr marL="2057400" indent="-228600">
              <a:buClr>
                <a:srgbClr val="26358C"/>
              </a:buClr>
              <a:buFont typeface="Wingdings" panose="05000000000000000000" pitchFamily="2" charset="2"/>
              <a:buChar cha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12AF09-4BCB-4E12-A6F0-09C1E5F9C019}"/>
              </a:ext>
            </a:extLst>
          </p:cNvPr>
          <p:cNvSpPr>
            <a:spLocks noGrp="1"/>
          </p:cNvSpPr>
          <p:nvPr>
            <p:ph type="body" sz="quarter" idx="3"/>
          </p:nvPr>
        </p:nvSpPr>
        <p:spPr>
          <a:xfrm>
            <a:off x="6172200" y="1435629"/>
            <a:ext cx="5183188"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39C3B-D621-4D70-8D3A-9B16447EE8E0}"/>
              </a:ext>
            </a:extLst>
          </p:cNvPr>
          <p:cNvSpPr>
            <a:spLocks noGrp="1"/>
          </p:cNvSpPr>
          <p:nvPr>
            <p:ph sz="quarter" idx="4"/>
          </p:nvPr>
        </p:nvSpPr>
        <p:spPr>
          <a:xfrm>
            <a:off x="6172200" y="2505075"/>
            <a:ext cx="5183188" cy="3387725"/>
          </a:xfrm>
          <a:prstGeom prst="rect">
            <a:avLst/>
          </a:prstGeom>
        </p:spPr>
        <p:txBody>
          <a:bodyPr/>
          <a:lstStyle>
            <a:lvl1pPr marL="228600" indent="-228600">
              <a:buClr>
                <a:srgbClr val="26358C"/>
              </a:buClr>
              <a:buFont typeface="Wingdings" panose="05000000000000000000" pitchFamily="2" charset="2"/>
              <a:buChar char="§"/>
              <a:defRPr>
                <a:latin typeface="CocogooseNarrow Light" pitchFamily="50" charset="0"/>
              </a:defRPr>
            </a:lvl1pPr>
            <a:lvl2pPr marL="685800" indent="-228600">
              <a:buClr>
                <a:srgbClr val="26358C"/>
              </a:buClr>
              <a:buFont typeface="Wingdings" panose="05000000000000000000" pitchFamily="2" charset="2"/>
              <a:buChar char="§"/>
              <a:defRPr>
                <a:latin typeface="CocogooseNarrow Light" pitchFamily="50" charset="0"/>
              </a:defRPr>
            </a:lvl2pPr>
            <a:lvl3pPr marL="1143000" indent="-228600">
              <a:buClr>
                <a:srgbClr val="26358C"/>
              </a:buClr>
              <a:buFont typeface="Wingdings" panose="05000000000000000000" pitchFamily="2" charset="2"/>
              <a:buChar char="§"/>
              <a:defRPr>
                <a:latin typeface="CocogooseNarrow Light" pitchFamily="50" charset="0"/>
              </a:defRPr>
            </a:lvl3pPr>
            <a:lvl4pPr marL="1600200" indent="-228600">
              <a:buClr>
                <a:srgbClr val="26358C"/>
              </a:buClr>
              <a:buFont typeface="Wingdings" panose="05000000000000000000" pitchFamily="2" charset="2"/>
              <a:buChar char="§"/>
              <a:defRPr>
                <a:latin typeface="CocogooseNarrow Light" pitchFamily="50" charset="0"/>
              </a:defRPr>
            </a:lvl4pPr>
            <a:lvl5pPr marL="2057400" indent="-228600">
              <a:buClr>
                <a:srgbClr val="26358C"/>
              </a:buClr>
              <a:buFont typeface="Wingdings" panose="05000000000000000000" pitchFamily="2" charset="2"/>
              <a:buChar char="§"/>
              <a:defRPr>
                <a:latin typeface="CocogooseNarrow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0DC65EB-A227-4417-B629-EC84646C3B98}"/>
              </a:ext>
            </a:extLst>
          </p:cNvPr>
          <p:cNvSpPr>
            <a:spLocks noGrp="1"/>
          </p:cNvSpPr>
          <p:nvPr>
            <p:ph type="title"/>
          </p:nvPr>
        </p:nvSpPr>
        <p:spPr>
          <a:xfrm>
            <a:off x="838200" y="729192"/>
            <a:ext cx="10515600" cy="706438"/>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948033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4A0BD9-755B-47D5-A887-7FF06F88C4CB}"/>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496802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321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8A52-EC49-4CF8-96EF-459174A7FD08}"/>
              </a:ext>
            </a:extLst>
          </p:cNvPr>
          <p:cNvSpPr>
            <a:spLocks noGrp="1"/>
          </p:cNvSpPr>
          <p:nvPr>
            <p:ph type="title"/>
          </p:nvPr>
        </p:nvSpPr>
        <p:spPr>
          <a:xfrm>
            <a:off x="839788" y="457200"/>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55A5033-B37C-4598-99D8-BCEF394C3E4E}"/>
              </a:ext>
            </a:extLst>
          </p:cNvPr>
          <p:cNvSpPr>
            <a:spLocks noGrp="1"/>
          </p:cNvSpPr>
          <p:nvPr>
            <p:ph idx="1"/>
          </p:nvPr>
        </p:nvSpPr>
        <p:spPr>
          <a:xfrm>
            <a:off x="5183188" y="987425"/>
            <a:ext cx="6172200" cy="4873625"/>
          </a:xfrm>
          <a:prstGeom prst="rect">
            <a:avLst/>
          </a:prstGeom>
        </p:spPr>
        <p:txBody>
          <a:bodyPr/>
          <a:lstStyle>
            <a:lvl1pPr marL="228600" indent="-228600">
              <a:buClr>
                <a:srgbClr val="26358C"/>
              </a:buClr>
              <a:buFont typeface="Wingdings" panose="05000000000000000000" pitchFamily="2" charset="2"/>
              <a:buChar char="§"/>
              <a:defRPr sz="3200">
                <a:latin typeface="CocogooseNarrow Light" pitchFamily="50" charset="0"/>
              </a:defRPr>
            </a:lvl1pPr>
            <a:lvl2pPr marL="685800" indent="-228600">
              <a:buClr>
                <a:srgbClr val="26358C"/>
              </a:buClr>
              <a:buFont typeface="Wingdings" panose="05000000000000000000" pitchFamily="2" charset="2"/>
              <a:buChar char="§"/>
              <a:defRPr sz="2800">
                <a:latin typeface="CocogooseNarrow Light" pitchFamily="50" charset="0"/>
              </a:defRPr>
            </a:lvl2pPr>
            <a:lvl3pPr marL="1143000" indent="-228600">
              <a:buClr>
                <a:srgbClr val="26358C"/>
              </a:buClr>
              <a:buFont typeface="Wingdings" panose="05000000000000000000" pitchFamily="2" charset="2"/>
              <a:buChar char="§"/>
              <a:defRPr sz="2400">
                <a:latin typeface="CocogooseNarrow Light" pitchFamily="50" charset="0"/>
              </a:defRPr>
            </a:lvl3pPr>
            <a:lvl4pPr marL="1600200" indent="-228600">
              <a:buClr>
                <a:srgbClr val="26358C"/>
              </a:buClr>
              <a:buFont typeface="Wingdings" panose="05000000000000000000" pitchFamily="2" charset="2"/>
              <a:buChar char="§"/>
              <a:defRPr sz="2000">
                <a:latin typeface="CocogooseNarrow Light" pitchFamily="50" charset="0"/>
              </a:defRPr>
            </a:lvl4pPr>
            <a:lvl5pPr marL="2057400" indent="-228600">
              <a:buClr>
                <a:srgbClr val="26358C"/>
              </a:buClr>
              <a:buFont typeface="Wingdings" panose="05000000000000000000" pitchFamily="2" charset="2"/>
              <a:buChar char="§"/>
              <a:defRPr sz="2000">
                <a:latin typeface="CocogooseNarrow Light" pitchFamily="50"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B2B08-0A86-420F-9D73-FBAB36F1FB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CocogooseNarrow Light"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4534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8731-699A-491C-9F2C-36FE47B854B4}"/>
              </a:ext>
            </a:extLst>
          </p:cNvPr>
          <p:cNvSpPr>
            <a:spLocks noGrp="1"/>
          </p:cNvSpPr>
          <p:nvPr>
            <p:ph type="title"/>
          </p:nvPr>
        </p:nvSpPr>
        <p:spPr>
          <a:xfrm>
            <a:off x="7807854" y="664636"/>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Picture Placeholder 2">
            <a:extLst>
              <a:ext uri="{FF2B5EF4-FFF2-40B4-BE49-F238E27FC236}">
                <a16:creationId xmlns:a16="http://schemas.microsoft.com/office/drawing/2014/main" id="{EFD3F9EC-904A-462C-92A0-A8A2049A1E3A}"/>
              </a:ext>
            </a:extLst>
          </p:cNvPr>
          <p:cNvSpPr>
            <a:spLocks noGrp="1"/>
          </p:cNvSpPr>
          <p:nvPr>
            <p:ph type="pic" idx="1"/>
          </p:nvPr>
        </p:nvSpPr>
        <p:spPr>
          <a:xfrm>
            <a:off x="-4754" y="-1"/>
            <a:ext cx="7289051" cy="6866465"/>
          </a:xfrm>
          <a:custGeom>
            <a:avLst/>
            <a:gdLst>
              <a:gd name="connsiteX0" fmla="*/ 0 w 7283288"/>
              <a:gd name="connsiteY0" fmla="*/ 0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5743198 h 6891865"/>
              <a:gd name="connsiteX7" fmla="*/ 0 w 7283288"/>
              <a:gd name="connsiteY7" fmla="*/ 0 h 6891865"/>
              <a:gd name="connsiteX0" fmla="*/ 474134 w 7283288"/>
              <a:gd name="connsiteY0" fmla="*/ 423333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5743198 h 6891865"/>
              <a:gd name="connsiteX7" fmla="*/ 474134 w 7283288"/>
              <a:gd name="connsiteY7" fmla="*/ 423333 h 6891865"/>
              <a:gd name="connsiteX0" fmla="*/ 474134 w 7283288"/>
              <a:gd name="connsiteY0" fmla="*/ 423333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1721531 h 6891865"/>
              <a:gd name="connsiteX7" fmla="*/ 474134 w 7283288"/>
              <a:gd name="connsiteY7" fmla="*/ 423333 h 6891865"/>
              <a:gd name="connsiteX0" fmla="*/ 474134 w 7294554"/>
              <a:gd name="connsiteY0" fmla="*/ 397933 h 6866465"/>
              <a:gd name="connsiteX1" fmla="*/ 7294554 w 7294554"/>
              <a:gd name="connsiteY1" fmla="*/ 0 h 6866465"/>
              <a:gd name="connsiteX2" fmla="*/ 7283288 w 7294554"/>
              <a:gd name="connsiteY2" fmla="*/ 1123267 h 6866465"/>
              <a:gd name="connsiteX3" fmla="*/ 7283288 w 7294554"/>
              <a:gd name="connsiteY3" fmla="*/ 6866465 h 6866465"/>
              <a:gd name="connsiteX4" fmla="*/ 7283288 w 7294554"/>
              <a:gd name="connsiteY4" fmla="*/ 6866465 h 6866465"/>
              <a:gd name="connsiteX5" fmla="*/ 1148667 w 7294554"/>
              <a:gd name="connsiteY5" fmla="*/ 6866465 h 6866465"/>
              <a:gd name="connsiteX6" fmla="*/ 0 w 7294554"/>
              <a:gd name="connsiteY6" fmla="*/ 1696131 h 6866465"/>
              <a:gd name="connsiteX7" fmla="*/ 474134 w 7294554"/>
              <a:gd name="connsiteY7" fmla="*/ 397933 h 6866465"/>
              <a:gd name="connsiteX0" fmla="*/ 474134 w 7294554"/>
              <a:gd name="connsiteY0" fmla="*/ 397933 h 6866465"/>
              <a:gd name="connsiteX1" fmla="*/ 7294554 w 7294554"/>
              <a:gd name="connsiteY1" fmla="*/ 0 h 6866465"/>
              <a:gd name="connsiteX2" fmla="*/ 7283288 w 7294554"/>
              <a:gd name="connsiteY2" fmla="*/ 1123267 h 6866465"/>
              <a:gd name="connsiteX3" fmla="*/ 7283288 w 7294554"/>
              <a:gd name="connsiteY3" fmla="*/ 6866465 h 6866465"/>
              <a:gd name="connsiteX4" fmla="*/ 7283288 w 7294554"/>
              <a:gd name="connsiteY4" fmla="*/ 6866465 h 6866465"/>
              <a:gd name="connsiteX5" fmla="*/ 1148667 w 7294554"/>
              <a:gd name="connsiteY5" fmla="*/ 6866465 h 6866465"/>
              <a:gd name="connsiteX6" fmla="*/ 0 w 7294554"/>
              <a:gd name="connsiteY6" fmla="*/ 1696131 h 6866465"/>
              <a:gd name="connsiteX7" fmla="*/ 474134 w 7294554"/>
              <a:gd name="connsiteY7" fmla="*/ 397933 h 6866465"/>
              <a:gd name="connsiteX0" fmla="*/ 474134 w 7294554"/>
              <a:gd name="connsiteY0" fmla="*/ 397933 h 6891865"/>
              <a:gd name="connsiteX1" fmla="*/ 7294554 w 7294554"/>
              <a:gd name="connsiteY1" fmla="*/ 0 h 6891865"/>
              <a:gd name="connsiteX2" fmla="*/ 7283288 w 7294554"/>
              <a:gd name="connsiteY2" fmla="*/ 1123267 h 6891865"/>
              <a:gd name="connsiteX3" fmla="*/ 7283288 w 7294554"/>
              <a:gd name="connsiteY3" fmla="*/ 6866465 h 6891865"/>
              <a:gd name="connsiteX4" fmla="*/ 7283288 w 7294554"/>
              <a:gd name="connsiteY4" fmla="*/ 6866465 h 6891865"/>
              <a:gd name="connsiteX5" fmla="*/ 5667 w 7294554"/>
              <a:gd name="connsiteY5" fmla="*/ 6891865 h 6891865"/>
              <a:gd name="connsiteX6" fmla="*/ 0 w 7294554"/>
              <a:gd name="connsiteY6" fmla="*/ 1696131 h 6891865"/>
              <a:gd name="connsiteX7" fmla="*/ 474134 w 7294554"/>
              <a:gd name="connsiteY7" fmla="*/ 397933 h 6891865"/>
              <a:gd name="connsiteX0" fmla="*/ 491468 w 7294554"/>
              <a:gd name="connsiteY0" fmla="*/ 397933 h 6891865"/>
              <a:gd name="connsiteX1" fmla="*/ 7294554 w 7294554"/>
              <a:gd name="connsiteY1" fmla="*/ 0 h 6891865"/>
              <a:gd name="connsiteX2" fmla="*/ 7283288 w 7294554"/>
              <a:gd name="connsiteY2" fmla="*/ 1123267 h 6891865"/>
              <a:gd name="connsiteX3" fmla="*/ 7283288 w 7294554"/>
              <a:gd name="connsiteY3" fmla="*/ 6866465 h 6891865"/>
              <a:gd name="connsiteX4" fmla="*/ 7283288 w 7294554"/>
              <a:gd name="connsiteY4" fmla="*/ 6866465 h 6891865"/>
              <a:gd name="connsiteX5" fmla="*/ 5667 w 7294554"/>
              <a:gd name="connsiteY5" fmla="*/ 6891865 h 6891865"/>
              <a:gd name="connsiteX6" fmla="*/ 0 w 7294554"/>
              <a:gd name="connsiteY6" fmla="*/ 1696131 h 6891865"/>
              <a:gd name="connsiteX7" fmla="*/ 491468 w 7294554"/>
              <a:gd name="connsiteY7" fmla="*/ 397933 h 6891865"/>
              <a:gd name="connsiteX0" fmla="*/ 485801 w 7288887"/>
              <a:gd name="connsiteY0" fmla="*/ 39793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7334 w 7288887"/>
              <a:gd name="connsiteY6" fmla="*/ 1661461 h 6891865"/>
              <a:gd name="connsiteX7" fmla="*/ 485801 w 7288887"/>
              <a:gd name="connsiteY7" fmla="*/ 397933 h 6891865"/>
              <a:gd name="connsiteX0" fmla="*/ 481991 w 7288887"/>
              <a:gd name="connsiteY0" fmla="*/ 40555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7334 w 7288887"/>
              <a:gd name="connsiteY6" fmla="*/ 1661461 h 6891865"/>
              <a:gd name="connsiteX7" fmla="*/ 481991 w 7288887"/>
              <a:gd name="connsiteY7" fmla="*/ 405553 h 6891865"/>
              <a:gd name="connsiteX0" fmla="*/ 481991 w 7288887"/>
              <a:gd name="connsiteY0" fmla="*/ 40555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3524 w 7288887"/>
              <a:gd name="connsiteY6" fmla="*/ 1661461 h 6891865"/>
              <a:gd name="connsiteX7" fmla="*/ 481991 w 7288887"/>
              <a:gd name="connsiteY7" fmla="*/ 405553 h 6891865"/>
              <a:gd name="connsiteX0" fmla="*/ 481991 w 7288887"/>
              <a:gd name="connsiteY0" fmla="*/ 405553 h 6866465"/>
              <a:gd name="connsiteX1" fmla="*/ 7288887 w 7288887"/>
              <a:gd name="connsiteY1" fmla="*/ 0 h 6866465"/>
              <a:gd name="connsiteX2" fmla="*/ 7277621 w 7288887"/>
              <a:gd name="connsiteY2" fmla="*/ 1123267 h 6866465"/>
              <a:gd name="connsiteX3" fmla="*/ 7277621 w 7288887"/>
              <a:gd name="connsiteY3" fmla="*/ 6866465 h 6866465"/>
              <a:gd name="connsiteX4" fmla="*/ 7277621 w 7288887"/>
              <a:gd name="connsiteY4" fmla="*/ 6866465 h 6866465"/>
              <a:gd name="connsiteX5" fmla="*/ 0 w 7288887"/>
              <a:gd name="connsiteY5" fmla="*/ 6857575 h 6866465"/>
              <a:gd name="connsiteX6" fmla="*/ 3524 w 7288887"/>
              <a:gd name="connsiteY6" fmla="*/ 1661461 h 6866465"/>
              <a:gd name="connsiteX7" fmla="*/ 481991 w 7288887"/>
              <a:gd name="connsiteY7" fmla="*/ 405553 h 6866465"/>
              <a:gd name="connsiteX0" fmla="*/ 481991 w 7288887"/>
              <a:gd name="connsiteY0" fmla="*/ 405553 h 6866465"/>
              <a:gd name="connsiteX1" fmla="*/ 7288887 w 7288887"/>
              <a:gd name="connsiteY1" fmla="*/ 0 h 6866465"/>
              <a:gd name="connsiteX2" fmla="*/ 7277621 w 7288887"/>
              <a:gd name="connsiteY2" fmla="*/ 1123267 h 6866465"/>
              <a:gd name="connsiteX3" fmla="*/ 7277621 w 7288887"/>
              <a:gd name="connsiteY3" fmla="*/ 6866465 h 6866465"/>
              <a:gd name="connsiteX4" fmla="*/ 7266191 w 7288887"/>
              <a:gd name="connsiteY4" fmla="*/ 6858845 h 6866465"/>
              <a:gd name="connsiteX5" fmla="*/ 0 w 7288887"/>
              <a:gd name="connsiteY5" fmla="*/ 6857575 h 6866465"/>
              <a:gd name="connsiteX6" fmla="*/ 3524 w 7288887"/>
              <a:gd name="connsiteY6" fmla="*/ 1661461 h 6866465"/>
              <a:gd name="connsiteX7" fmla="*/ 481991 w 7288887"/>
              <a:gd name="connsiteY7" fmla="*/ 405553 h 6866465"/>
              <a:gd name="connsiteX0" fmla="*/ 481991 w 7289051"/>
              <a:gd name="connsiteY0" fmla="*/ 405553 h 6866465"/>
              <a:gd name="connsiteX1" fmla="*/ 7288887 w 7289051"/>
              <a:gd name="connsiteY1" fmla="*/ 0 h 6866465"/>
              <a:gd name="connsiteX2" fmla="*/ 7289051 w 7289051"/>
              <a:gd name="connsiteY2" fmla="*/ 1149937 h 6866465"/>
              <a:gd name="connsiteX3" fmla="*/ 7277621 w 7289051"/>
              <a:gd name="connsiteY3" fmla="*/ 6866465 h 6866465"/>
              <a:gd name="connsiteX4" fmla="*/ 7266191 w 7289051"/>
              <a:gd name="connsiteY4" fmla="*/ 6858845 h 6866465"/>
              <a:gd name="connsiteX5" fmla="*/ 0 w 7289051"/>
              <a:gd name="connsiteY5" fmla="*/ 6857575 h 6866465"/>
              <a:gd name="connsiteX6" fmla="*/ 3524 w 7289051"/>
              <a:gd name="connsiteY6" fmla="*/ 1661461 h 6866465"/>
              <a:gd name="connsiteX7" fmla="*/ 481991 w 7289051"/>
              <a:gd name="connsiteY7" fmla="*/ 405553 h 686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9051" h="6866465">
                <a:moveTo>
                  <a:pt x="481991" y="405553"/>
                </a:moveTo>
                <a:lnTo>
                  <a:pt x="7288887" y="0"/>
                </a:lnTo>
                <a:cubicBezTo>
                  <a:pt x="7288942" y="383312"/>
                  <a:pt x="7288996" y="766625"/>
                  <a:pt x="7289051" y="1149937"/>
                </a:cubicBezTo>
                <a:lnTo>
                  <a:pt x="7277621" y="6866465"/>
                </a:lnTo>
                <a:lnTo>
                  <a:pt x="7266191" y="6858845"/>
                </a:lnTo>
                <a:lnTo>
                  <a:pt x="0" y="6857575"/>
                </a:lnTo>
                <a:cubicBezTo>
                  <a:pt x="2445" y="5114107"/>
                  <a:pt x="1079" y="3404929"/>
                  <a:pt x="3524" y="1661461"/>
                </a:cubicBezTo>
                <a:lnTo>
                  <a:pt x="481991" y="405553"/>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A6805-2451-4EEE-B880-DC7D325AA87D}"/>
              </a:ext>
            </a:extLst>
          </p:cNvPr>
          <p:cNvSpPr>
            <a:spLocks noGrp="1"/>
          </p:cNvSpPr>
          <p:nvPr>
            <p:ph type="body" sz="half" idx="2"/>
          </p:nvPr>
        </p:nvSpPr>
        <p:spPr>
          <a:xfrm>
            <a:off x="7807854" y="2370667"/>
            <a:ext cx="3932237" cy="3352800"/>
          </a:xfrm>
          <a:prstGeom prst="rect">
            <a:avLst/>
          </a:prstGeom>
        </p:spPr>
        <p:txBody>
          <a:bodyPr/>
          <a:lstStyle>
            <a:lvl1pPr marL="0" indent="0">
              <a:buNone/>
              <a:defRPr sz="1600">
                <a:latin typeface="CocogooseNarrow Light"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177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0DE63-B9EC-4B92-8391-685ED9E28275}"/>
              </a:ext>
            </a:extLst>
          </p:cNvPr>
          <p:cNvSpPr>
            <a:spLocks noGrp="1"/>
          </p:cNvSpPr>
          <p:nvPr>
            <p:ph sz="half" idx="1"/>
          </p:nvPr>
        </p:nvSpPr>
        <p:spPr>
          <a:xfrm>
            <a:off x="838200" y="1825625"/>
            <a:ext cx="5181600" cy="4007908"/>
          </a:xfrm>
          <a:prstGeom prst="rect">
            <a:avLst/>
          </a:prstGeom>
        </p:spPr>
        <p:txBody>
          <a:bodyPr/>
          <a:lstStyle>
            <a:lvl1pPr marL="228600" indent="-228600">
              <a:buClr>
                <a:srgbClr val="26358C"/>
              </a:buClr>
              <a:buFont typeface="Wingdings" panose="05000000000000000000" pitchFamily="2" charset="2"/>
              <a:buChar char="§"/>
              <a:defRPr>
                <a:latin typeface="+mn-lt"/>
              </a:defRPr>
            </a:lvl1pPr>
            <a:lvl2pPr marL="685800" indent="-228600">
              <a:buClr>
                <a:srgbClr val="26358C"/>
              </a:buClr>
              <a:buFont typeface="Wingdings" panose="05000000000000000000" pitchFamily="2" charset="2"/>
              <a:buChar char="§"/>
              <a:defRPr>
                <a:latin typeface="+mn-lt"/>
              </a:defRPr>
            </a:lvl2pPr>
            <a:lvl3pPr marL="1143000" indent="-228600">
              <a:buClr>
                <a:srgbClr val="26358C"/>
              </a:buClr>
              <a:buFont typeface="Wingdings" panose="05000000000000000000" pitchFamily="2" charset="2"/>
              <a:buChar char="§"/>
              <a:defRPr>
                <a:latin typeface="+mn-lt"/>
              </a:defRPr>
            </a:lvl3pPr>
            <a:lvl4pPr marL="1600200" indent="-228600">
              <a:buClr>
                <a:srgbClr val="26358C"/>
              </a:buClr>
              <a:buFont typeface="Wingdings" panose="05000000000000000000" pitchFamily="2" charset="2"/>
              <a:buChar char="§"/>
              <a:defRPr>
                <a:latin typeface="+mn-lt"/>
              </a:defRPr>
            </a:lvl4pPr>
            <a:lvl5pPr marL="2057400" indent="-228600">
              <a:buClr>
                <a:srgbClr val="26358C"/>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28A32-28BB-4260-A20D-881C275AD32D}"/>
              </a:ext>
            </a:extLst>
          </p:cNvPr>
          <p:cNvSpPr>
            <a:spLocks noGrp="1"/>
          </p:cNvSpPr>
          <p:nvPr>
            <p:ph sz="half" idx="2"/>
          </p:nvPr>
        </p:nvSpPr>
        <p:spPr>
          <a:xfrm>
            <a:off x="6172200" y="1825625"/>
            <a:ext cx="5181600" cy="4007908"/>
          </a:xfrm>
          <a:prstGeom prst="rect">
            <a:avLst/>
          </a:prstGeom>
        </p:spPr>
        <p:txBody>
          <a:bodyPr/>
          <a:lstStyle>
            <a:lvl1pPr marL="228600" indent="-228600">
              <a:buClr>
                <a:srgbClr val="26358C"/>
              </a:buClr>
              <a:buFont typeface="Wingdings" panose="05000000000000000000" pitchFamily="2" charset="2"/>
              <a:buChar char="§"/>
              <a:defRPr>
                <a:latin typeface="+mn-lt"/>
              </a:defRPr>
            </a:lvl1pPr>
            <a:lvl2pPr marL="685800" indent="-228600">
              <a:buClr>
                <a:srgbClr val="26358C"/>
              </a:buClr>
              <a:buFont typeface="Wingdings" panose="05000000000000000000" pitchFamily="2" charset="2"/>
              <a:buChar char="§"/>
              <a:defRPr>
                <a:latin typeface="+mn-lt"/>
              </a:defRPr>
            </a:lvl2pPr>
            <a:lvl3pPr marL="1143000" indent="-228600">
              <a:buClr>
                <a:srgbClr val="26358C"/>
              </a:buClr>
              <a:buFont typeface="Wingdings" panose="05000000000000000000" pitchFamily="2" charset="2"/>
              <a:buChar char="§"/>
              <a:defRPr>
                <a:latin typeface="+mn-lt"/>
              </a:defRPr>
            </a:lvl3pPr>
            <a:lvl4pPr marL="1600200" indent="-228600">
              <a:buClr>
                <a:srgbClr val="26358C"/>
              </a:buClr>
              <a:buFont typeface="Wingdings" panose="05000000000000000000" pitchFamily="2" charset="2"/>
              <a:buChar char="§"/>
              <a:defRPr>
                <a:latin typeface="+mn-lt"/>
              </a:defRPr>
            </a:lvl4pPr>
            <a:lvl5pPr marL="2057400" indent="-228600">
              <a:buClr>
                <a:srgbClr val="26358C"/>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FA0BD0C-9107-48A9-A3A2-ED0CBCF389C9}"/>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368231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106578-3D06-4A9F-8D0F-E7FBF4696434}"/>
              </a:ext>
            </a:extLst>
          </p:cNvPr>
          <p:cNvSpPr>
            <a:spLocks noGrp="1"/>
          </p:cNvSpPr>
          <p:nvPr>
            <p:ph type="body" idx="1"/>
          </p:nvPr>
        </p:nvSpPr>
        <p:spPr>
          <a:xfrm>
            <a:off x="839788" y="1435629"/>
            <a:ext cx="5157787"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4395-9500-440F-8071-FA1BA28E1FAD}"/>
              </a:ext>
            </a:extLst>
          </p:cNvPr>
          <p:cNvSpPr>
            <a:spLocks noGrp="1"/>
          </p:cNvSpPr>
          <p:nvPr>
            <p:ph sz="half" idx="2"/>
          </p:nvPr>
        </p:nvSpPr>
        <p:spPr>
          <a:xfrm>
            <a:off x="839788" y="2505075"/>
            <a:ext cx="5157787" cy="3387725"/>
          </a:xfrm>
          <a:prstGeom prst="rect">
            <a:avLst/>
          </a:prstGeom>
        </p:spPr>
        <p:txBody>
          <a:bodyPr/>
          <a:lstStyle>
            <a:lvl1pPr marL="228600" indent="-228600">
              <a:buClr>
                <a:srgbClr val="26358C"/>
              </a:buClr>
              <a:buFont typeface="Wingdings" panose="05000000000000000000" pitchFamily="2" charset="2"/>
              <a:buChar char="§"/>
              <a:defRPr>
                <a:latin typeface="+mn-lt"/>
              </a:defRPr>
            </a:lvl1pPr>
            <a:lvl2pPr marL="685800" indent="-228600">
              <a:buClr>
                <a:srgbClr val="26358C"/>
              </a:buClr>
              <a:buFont typeface="Wingdings" panose="05000000000000000000" pitchFamily="2" charset="2"/>
              <a:buChar char="§"/>
              <a:defRPr>
                <a:latin typeface="+mn-lt"/>
              </a:defRPr>
            </a:lvl2pPr>
            <a:lvl3pPr marL="1143000" indent="-228600">
              <a:buClr>
                <a:srgbClr val="26358C"/>
              </a:buClr>
              <a:buFont typeface="Wingdings" panose="05000000000000000000" pitchFamily="2" charset="2"/>
              <a:buChar char="§"/>
              <a:defRPr>
                <a:latin typeface="+mn-lt"/>
              </a:defRPr>
            </a:lvl3pPr>
            <a:lvl4pPr marL="1600200" indent="-228600">
              <a:buClr>
                <a:srgbClr val="26358C"/>
              </a:buClr>
              <a:buFont typeface="Wingdings" panose="05000000000000000000" pitchFamily="2" charset="2"/>
              <a:buChar char="§"/>
              <a:defRPr>
                <a:latin typeface="+mn-lt"/>
              </a:defRPr>
            </a:lvl4pPr>
            <a:lvl5pPr marL="2057400" indent="-228600">
              <a:buClr>
                <a:srgbClr val="26358C"/>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12AF09-4BCB-4E12-A6F0-09C1E5F9C019}"/>
              </a:ext>
            </a:extLst>
          </p:cNvPr>
          <p:cNvSpPr>
            <a:spLocks noGrp="1"/>
          </p:cNvSpPr>
          <p:nvPr>
            <p:ph type="body" sz="quarter" idx="3"/>
          </p:nvPr>
        </p:nvSpPr>
        <p:spPr>
          <a:xfrm>
            <a:off x="6172200" y="1435629"/>
            <a:ext cx="5183188" cy="823912"/>
          </a:xfrm>
          <a:prstGeom prst="rect">
            <a:avLst/>
          </a:prstGeom>
        </p:spPr>
        <p:txBody>
          <a:bodyPr anchor="b"/>
          <a:lstStyle>
            <a:lvl1pPr marL="0" indent="0">
              <a:buNone/>
              <a:defRPr sz="2400" b="1">
                <a:solidFill>
                  <a:srgbClr val="26358C"/>
                </a:solidFill>
                <a:latin typeface="CocogooseCondens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39C3B-D621-4D70-8D3A-9B16447EE8E0}"/>
              </a:ext>
            </a:extLst>
          </p:cNvPr>
          <p:cNvSpPr>
            <a:spLocks noGrp="1"/>
          </p:cNvSpPr>
          <p:nvPr>
            <p:ph sz="quarter" idx="4"/>
          </p:nvPr>
        </p:nvSpPr>
        <p:spPr>
          <a:xfrm>
            <a:off x="6172200" y="2505075"/>
            <a:ext cx="5183188" cy="3387725"/>
          </a:xfrm>
          <a:prstGeom prst="rect">
            <a:avLst/>
          </a:prstGeom>
        </p:spPr>
        <p:txBody>
          <a:bodyPr/>
          <a:lstStyle>
            <a:lvl1pPr marL="228600" indent="-228600">
              <a:buClr>
                <a:srgbClr val="26358C"/>
              </a:buClr>
              <a:buFont typeface="Wingdings" panose="05000000000000000000" pitchFamily="2" charset="2"/>
              <a:buChar char="§"/>
              <a:defRPr>
                <a:latin typeface="+mn-lt"/>
              </a:defRPr>
            </a:lvl1pPr>
            <a:lvl2pPr marL="685800" indent="-228600">
              <a:buClr>
                <a:srgbClr val="26358C"/>
              </a:buClr>
              <a:buFont typeface="Wingdings" panose="05000000000000000000" pitchFamily="2" charset="2"/>
              <a:buChar char="§"/>
              <a:defRPr>
                <a:latin typeface="+mn-lt"/>
              </a:defRPr>
            </a:lvl2pPr>
            <a:lvl3pPr marL="1143000" indent="-228600">
              <a:buClr>
                <a:srgbClr val="26358C"/>
              </a:buClr>
              <a:buFont typeface="Wingdings" panose="05000000000000000000" pitchFamily="2" charset="2"/>
              <a:buChar char="§"/>
              <a:defRPr>
                <a:latin typeface="+mn-lt"/>
              </a:defRPr>
            </a:lvl3pPr>
            <a:lvl4pPr marL="1600200" indent="-228600">
              <a:buClr>
                <a:srgbClr val="26358C"/>
              </a:buClr>
              <a:buFont typeface="Wingdings" panose="05000000000000000000" pitchFamily="2" charset="2"/>
              <a:buChar char="§"/>
              <a:defRPr>
                <a:latin typeface="+mn-lt"/>
              </a:defRPr>
            </a:lvl4pPr>
            <a:lvl5pPr marL="2057400" indent="-228600">
              <a:buClr>
                <a:srgbClr val="26358C"/>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0DC65EB-A227-4417-B629-EC84646C3B98}"/>
              </a:ext>
            </a:extLst>
          </p:cNvPr>
          <p:cNvSpPr>
            <a:spLocks noGrp="1"/>
          </p:cNvSpPr>
          <p:nvPr>
            <p:ph type="title"/>
          </p:nvPr>
        </p:nvSpPr>
        <p:spPr>
          <a:xfrm>
            <a:off x="838200" y="729192"/>
            <a:ext cx="10515600" cy="706438"/>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2367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4A0BD9-755B-47D5-A887-7FF06F88C4CB}"/>
              </a:ext>
            </a:extLst>
          </p:cNvPr>
          <p:cNvSpPr>
            <a:spLocks noGrp="1"/>
          </p:cNvSpPr>
          <p:nvPr>
            <p:ph type="title"/>
          </p:nvPr>
        </p:nvSpPr>
        <p:spPr>
          <a:xfrm>
            <a:off x="838200" y="729191"/>
            <a:ext cx="10515600" cy="1325563"/>
          </a:xfrm>
          <a:prstGeom prst="rect">
            <a:avLst/>
          </a:prstGeom>
        </p:spPr>
        <p:txBody>
          <a:bodyPr/>
          <a:lstStyle>
            <a:lvl1pPr>
              <a:defRPr>
                <a:solidFill>
                  <a:srgbClr val="26358C"/>
                </a:solidFill>
                <a:latin typeface="CocogooseCondensed Light" pitchFamily="50" charset="0"/>
              </a:defRPr>
            </a:lvl1pPr>
          </a:lstStyle>
          <a:p>
            <a:r>
              <a:rPr lang="en-US"/>
              <a:t>Click to edit Master title style</a:t>
            </a:r>
          </a:p>
        </p:txBody>
      </p:sp>
    </p:spTree>
    <p:extLst>
      <p:ext uri="{BB962C8B-B14F-4D97-AF65-F5344CB8AC3E}">
        <p14:creationId xmlns:p14="http://schemas.microsoft.com/office/powerpoint/2010/main" val="326081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18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8A52-EC49-4CF8-96EF-459174A7FD08}"/>
              </a:ext>
            </a:extLst>
          </p:cNvPr>
          <p:cNvSpPr>
            <a:spLocks noGrp="1"/>
          </p:cNvSpPr>
          <p:nvPr>
            <p:ph type="title"/>
          </p:nvPr>
        </p:nvSpPr>
        <p:spPr>
          <a:xfrm>
            <a:off x="839788" y="457200"/>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55A5033-B37C-4598-99D8-BCEF394C3E4E}"/>
              </a:ext>
            </a:extLst>
          </p:cNvPr>
          <p:cNvSpPr>
            <a:spLocks noGrp="1"/>
          </p:cNvSpPr>
          <p:nvPr>
            <p:ph idx="1"/>
          </p:nvPr>
        </p:nvSpPr>
        <p:spPr>
          <a:xfrm>
            <a:off x="5183188" y="987425"/>
            <a:ext cx="6172200" cy="4873625"/>
          </a:xfrm>
          <a:prstGeom prst="rect">
            <a:avLst/>
          </a:prstGeom>
        </p:spPr>
        <p:txBody>
          <a:bodyPr/>
          <a:lstStyle>
            <a:lvl1pPr marL="228600" indent="-228600">
              <a:buClr>
                <a:srgbClr val="26358C"/>
              </a:buClr>
              <a:buFont typeface="Wingdings" panose="05000000000000000000" pitchFamily="2" charset="2"/>
              <a:buChar char="§"/>
              <a:defRPr sz="3200">
                <a:latin typeface="+mn-lt"/>
              </a:defRPr>
            </a:lvl1pPr>
            <a:lvl2pPr marL="685800" indent="-228600">
              <a:buClr>
                <a:srgbClr val="26358C"/>
              </a:buClr>
              <a:buFont typeface="Wingdings" panose="05000000000000000000" pitchFamily="2" charset="2"/>
              <a:buChar char="§"/>
              <a:defRPr sz="2800">
                <a:latin typeface="+mn-lt"/>
              </a:defRPr>
            </a:lvl2pPr>
            <a:lvl3pPr marL="1143000" indent="-228600">
              <a:buClr>
                <a:srgbClr val="26358C"/>
              </a:buClr>
              <a:buFont typeface="Wingdings" panose="05000000000000000000" pitchFamily="2" charset="2"/>
              <a:buChar char="§"/>
              <a:defRPr sz="2400">
                <a:latin typeface="+mn-lt"/>
              </a:defRPr>
            </a:lvl3pPr>
            <a:lvl4pPr marL="1600200" indent="-228600">
              <a:buClr>
                <a:srgbClr val="26358C"/>
              </a:buClr>
              <a:buFont typeface="Wingdings" panose="05000000000000000000" pitchFamily="2" charset="2"/>
              <a:buChar char="§"/>
              <a:defRPr sz="2000">
                <a:latin typeface="+mn-lt"/>
              </a:defRPr>
            </a:lvl4pPr>
            <a:lvl5pPr marL="2057400" indent="-228600">
              <a:buClr>
                <a:srgbClr val="26358C"/>
              </a:buClr>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B2B08-0A86-420F-9D73-FBAB36F1FB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22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8731-699A-491C-9F2C-36FE47B854B4}"/>
              </a:ext>
            </a:extLst>
          </p:cNvPr>
          <p:cNvSpPr>
            <a:spLocks noGrp="1"/>
          </p:cNvSpPr>
          <p:nvPr>
            <p:ph type="title"/>
          </p:nvPr>
        </p:nvSpPr>
        <p:spPr>
          <a:xfrm>
            <a:off x="7807854" y="664636"/>
            <a:ext cx="3932237" cy="1600200"/>
          </a:xfrm>
          <a:prstGeom prst="rect">
            <a:avLst/>
          </a:prstGeom>
        </p:spPr>
        <p:txBody>
          <a:bodyPr anchor="b"/>
          <a:lstStyle>
            <a:lvl1pPr>
              <a:defRPr sz="3200">
                <a:solidFill>
                  <a:srgbClr val="26358C"/>
                </a:solidFill>
                <a:latin typeface="CocogooseCondensed Light" pitchFamily="50" charset="0"/>
              </a:defRPr>
            </a:lvl1pPr>
          </a:lstStyle>
          <a:p>
            <a:r>
              <a:rPr lang="en-US"/>
              <a:t>Click to edit Master title style</a:t>
            </a:r>
          </a:p>
        </p:txBody>
      </p:sp>
      <p:sp>
        <p:nvSpPr>
          <p:cNvPr id="3" name="Picture Placeholder 2">
            <a:extLst>
              <a:ext uri="{FF2B5EF4-FFF2-40B4-BE49-F238E27FC236}">
                <a16:creationId xmlns:a16="http://schemas.microsoft.com/office/drawing/2014/main" id="{EFD3F9EC-904A-462C-92A0-A8A2049A1E3A}"/>
              </a:ext>
            </a:extLst>
          </p:cNvPr>
          <p:cNvSpPr>
            <a:spLocks noGrp="1"/>
          </p:cNvSpPr>
          <p:nvPr>
            <p:ph type="pic" idx="1"/>
          </p:nvPr>
        </p:nvSpPr>
        <p:spPr>
          <a:xfrm>
            <a:off x="-4754" y="-1"/>
            <a:ext cx="7289051" cy="6866465"/>
          </a:xfrm>
          <a:custGeom>
            <a:avLst/>
            <a:gdLst>
              <a:gd name="connsiteX0" fmla="*/ 0 w 7283288"/>
              <a:gd name="connsiteY0" fmla="*/ 0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5743198 h 6891865"/>
              <a:gd name="connsiteX7" fmla="*/ 0 w 7283288"/>
              <a:gd name="connsiteY7" fmla="*/ 0 h 6891865"/>
              <a:gd name="connsiteX0" fmla="*/ 474134 w 7283288"/>
              <a:gd name="connsiteY0" fmla="*/ 423333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5743198 h 6891865"/>
              <a:gd name="connsiteX7" fmla="*/ 474134 w 7283288"/>
              <a:gd name="connsiteY7" fmla="*/ 423333 h 6891865"/>
              <a:gd name="connsiteX0" fmla="*/ 474134 w 7283288"/>
              <a:gd name="connsiteY0" fmla="*/ 423333 h 6891865"/>
              <a:gd name="connsiteX1" fmla="*/ 6134621 w 7283288"/>
              <a:gd name="connsiteY1" fmla="*/ 0 h 6891865"/>
              <a:gd name="connsiteX2" fmla="*/ 7283288 w 7283288"/>
              <a:gd name="connsiteY2" fmla="*/ 1148667 h 6891865"/>
              <a:gd name="connsiteX3" fmla="*/ 7283288 w 7283288"/>
              <a:gd name="connsiteY3" fmla="*/ 6891865 h 6891865"/>
              <a:gd name="connsiteX4" fmla="*/ 7283288 w 7283288"/>
              <a:gd name="connsiteY4" fmla="*/ 6891865 h 6891865"/>
              <a:gd name="connsiteX5" fmla="*/ 1148667 w 7283288"/>
              <a:gd name="connsiteY5" fmla="*/ 6891865 h 6891865"/>
              <a:gd name="connsiteX6" fmla="*/ 0 w 7283288"/>
              <a:gd name="connsiteY6" fmla="*/ 1721531 h 6891865"/>
              <a:gd name="connsiteX7" fmla="*/ 474134 w 7283288"/>
              <a:gd name="connsiteY7" fmla="*/ 423333 h 6891865"/>
              <a:gd name="connsiteX0" fmla="*/ 474134 w 7294554"/>
              <a:gd name="connsiteY0" fmla="*/ 397933 h 6866465"/>
              <a:gd name="connsiteX1" fmla="*/ 7294554 w 7294554"/>
              <a:gd name="connsiteY1" fmla="*/ 0 h 6866465"/>
              <a:gd name="connsiteX2" fmla="*/ 7283288 w 7294554"/>
              <a:gd name="connsiteY2" fmla="*/ 1123267 h 6866465"/>
              <a:gd name="connsiteX3" fmla="*/ 7283288 w 7294554"/>
              <a:gd name="connsiteY3" fmla="*/ 6866465 h 6866465"/>
              <a:gd name="connsiteX4" fmla="*/ 7283288 w 7294554"/>
              <a:gd name="connsiteY4" fmla="*/ 6866465 h 6866465"/>
              <a:gd name="connsiteX5" fmla="*/ 1148667 w 7294554"/>
              <a:gd name="connsiteY5" fmla="*/ 6866465 h 6866465"/>
              <a:gd name="connsiteX6" fmla="*/ 0 w 7294554"/>
              <a:gd name="connsiteY6" fmla="*/ 1696131 h 6866465"/>
              <a:gd name="connsiteX7" fmla="*/ 474134 w 7294554"/>
              <a:gd name="connsiteY7" fmla="*/ 397933 h 6866465"/>
              <a:gd name="connsiteX0" fmla="*/ 474134 w 7294554"/>
              <a:gd name="connsiteY0" fmla="*/ 397933 h 6866465"/>
              <a:gd name="connsiteX1" fmla="*/ 7294554 w 7294554"/>
              <a:gd name="connsiteY1" fmla="*/ 0 h 6866465"/>
              <a:gd name="connsiteX2" fmla="*/ 7283288 w 7294554"/>
              <a:gd name="connsiteY2" fmla="*/ 1123267 h 6866465"/>
              <a:gd name="connsiteX3" fmla="*/ 7283288 w 7294554"/>
              <a:gd name="connsiteY3" fmla="*/ 6866465 h 6866465"/>
              <a:gd name="connsiteX4" fmla="*/ 7283288 w 7294554"/>
              <a:gd name="connsiteY4" fmla="*/ 6866465 h 6866465"/>
              <a:gd name="connsiteX5" fmla="*/ 1148667 w 7294554"/>
              <a:gd name="connsiteY5" fmla="*/ 6866465 h 6866465"/>
              <a:gd name="connsiteX6" fmla="*/ 0 w 7294554"/>
              <a:gd name="connsiteY6" fmla="*/ 1696131 h 6866465"/>
              <a:gd name="connsiteX7" fmla="*/ 474134 w 7294554"/>
              <a:gd name="connsiteY7" fmla="*/ 397933 h 6866465"/>
              <a:gd name="connsiteX0" fmla="*/ 474134 w 7294554"/>
              <a:gd name="connsiteY0" fmla="*/ 397933 h 6891865"/>
              <a:gd name="connsiteX1" fmla="*/ 7294554 w 7294554"/>
              <a:gd name="connsiteY1" fmla="*/ 0 h 6891865"/>
              <a:gd name="connsiteX2" fmla="*/ 7283288 w 7294554"/>
              <a:gd name="connsiteY2" fmla="*/ 1123267 h 6891865"/>
              <a:gd name="connsiteX3" fmla="*/ 7283288 w 7294554"/>
              <a:gd name="connsiteY3" fmla="*/ 6866465 h 6891865"/>
              <a:gd name="connsiteX4" fmla="*/ 7283288 w 7294554"/>
              <a:gd name="connsiteY4" fmla="*/ 6866465 h 6891865"/>
              <a:gd name="connsiteX5" fmla="*/ 5667 w 7294554"/>
              <a:gd name="connsiteY5" fmla="*/ 6891865 h 6891865"/>
              <a:gd name="connsiteX6" fmla="*/ 0 w 7294554"/>
              <a:gd name="connsiteY6" fmla="*/ 1696131 h 6891865"/>
              <a:gd name="connsiteX7" fmla="*/ 474134 w 7294554"/>
              <a:gd name="connsiteY7" fmla="*/ 397933 h 6891865"/>
              <a:gd name="connsiteX0" fmla="*/ 491468 w 7294554"/>
              <a:gd name="connsiteY0" fmla="*/ 397933 h 6891865"/>
              <a:gd name="connsiteX1" fmla="*/ 7294554 w 7294554"/>
              <a:gd name="connsiteY1" fmla="*/ 0 h 6891865"/>
              <a:gd name="connsiteX2" fmla="*/ 7283288 w 7294554"/>
              <a:gd name="connsiteY2" fmla="*/ 1123267 h 6891865"/>
              <a:gd name="connsiteX3" fmla="*/ 7283288 w 7294554"/>
              <a:gd name="connsiteY3" fmla="*/ 6866465 h 6891865"/>
              <a:gd name="connsiteX4" fmla="*/ 7283288 w 7294554"/>
              <a:gd name="connsiteY4" fmla="*/ 6866465 h 6891865"/>
              <a:gd name="connsiteX5" fmla="*/ 5667 w 7294554"/>
              <a:gd name="connsiteY5" fmla="*/ 6891865 h 6891865"/>
              <a:gd name="connsiteX6" fmla="*/ 0 w 7294554"/>
              <a:gd name="connsiteY6" fmla="*/ 1696131 h 6891865"/>
              <a:gd name="connsiteX7" fmla="*/ 491468 w 7294554"/>
              <a:gd name="connsiteY7" fmla="*/ 397933 h 6891865"/>
              <a:gd name="connsiteX0" fmla="*/ 485801 w 7288887"/>
              <a:gd name="connsiteY0" fmla="*/ 39793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7334 w 7288887"/>
              <a:gd name="connsiteY6" fmla="*/ 1661461 h 6891865"/>
              <a:gd name="connsiteX7" fmla="*/ 485801 w 7288887"/>
              <a:gd name="connsiteY7" fmla="*/ 397933 h 6891865"/>
              <a:gd name="connsiteX0" fmla="*/ 481991 w 7288887"/>
              <a:gd name="connsiteY0" fmla="*/ 40555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7334 w 7288887"/>
              <a:gd name="connsiteY6" fmla="*/ 1661461 h 6891865"/>
              <a:gd name="connsiteX7" fmla="*/ 481991 w 7288887"/>
              <a:gd name="connsiteY7" fmla="*/ 405553 h 6891865"/>
              <a:gd name="connsiteX0" fmla="*/ 481991 w 7288887"/>
              <a:gd name="connsiteY0" fmla="*/ 405553 h 6891865"/>
              <a:gd name="connsiteX1" fmla="*/ 7288887 w 7288887"/>
              <a:gd name="connsiteY1" fmla="*/ 0 h 6891865"/>
              <a:gd name="connsiteX2" fmla="*/ 7277621 w 7288887"/>
              <a:gd name="connsiteY2" fmla="*/ 1123267 h 6891865"/>
              <a:gd name="connsiteX3" fmla="*/ 7277621 w 7288887"/>
              <a:gd name="connsiteY3" fmla="*/ 6866465 h 6891865"/>
              <a:gd name="connsiteX4" fmla="*/ 7277621 w 7288887"/>
              <a:gd name="connsiteY4" fmla="*/ 6866465 h 6891865"/>
              <a:gd name="connsiteX5" fmla="*/ 0 w 7288887"/>
              <a:gd name="connsiteY5" fmla="*/ 6891865 h 6891865"/>
              <a:gd name="connsiteX6" fmla="*/ 3524 w 7288887"/>
              <a:gd name="connsiteY6" fmla="*/ 1661461 h 6891865"/>
              <a:gd name="connsiteX7" fmla="*/ 481991 w 7288887"/>
              <a:gd name="connsiteY7" fmla="*/ 405553 h 6891865"/>
              <a:gd name="connsiteX0" fmla="*/ 481991 w 7288887"/>
              <a:gd name="connsiteY0" fmla="*/ 405553 h 6866465"/>
              <a:gd name="connsiteX1" fmla="*/ 7288887 w 7288887"/>
              <a:gd name="connsiteY1" fmla="*/ 0 h 6866465"/>
              <a:gd name="connsiteX2" fmla="*/ 7277621 w 7288887"/>
              <a:gd name="connsiteY2" fmla="*/ 1123267 h 6866465"/>
              <a:gd name="connsiteX3" fmla="*/ 7277621 w 7288887"/>
              <a:gd name="connsiteY3" fmla="*/ 6866465 h 6866465"/>
              <a:gd name="connsiteX4" fmla="*/ 7277621 w 7288887"/>
              <a:gd name="connsiteY4" fmla="*/ 6866465 h 6866465"/>
              <a:gd name="connsiteX5" fmla="*/ 0 w 7288887"/>
              <a:gd name="connsiteY5" fmla="*/ 6857575 h 6866465"/>
              <a:gd name="connsiteX6" fmla="*/ 3524 w 7288887"/>
              <a:gd name="connsiteY6" fmla="*/ 1661461 h 6866465"/>
              <a:gd name="connsiteX7" fmla="*/ 481991 w 7288887"/>
              <a:gd name="connsiteY7" fmla="*/ 405553 h 6866465"/>
              <a:gd name="connsiteX0" fmla="*/ 481991 w 7288887"/>
              <a:gd name="connsiteY0" fmla="*/ 405553 h 6866465"/>
              <a:gd name="connsiteX1" fmla="*/ 7288887 w 7288887"/>
              <a:gd name="connsiteY1" fmla="*/ 0 h 6866465"/>
              <a:gd name="connsiteX2" fmla="*/ 7277621 w 7288887"/>
              <a:gd name="connsiteY2" fmla="*/ 1123267 h 6866465"/>
              <a:gd name="connsiteX3" fmla="*/ 7277621 w 7288887"/>
              <a:gd name="connsiteY3" fmla="*/ 6866465 h 6866465"/>
              <a:gd name="connsiteX4" fmla="*/ 7266191 w 7288887"/>
              <a:gd name="connsiteY4" fmla="*/ 6858845 h 6866465"/>
              <a:gd name="connsiteX5" fmla="*/ 0 w 7288887"/>
              <a:gd name="connsiteY5" fmla="*/ 6857575 h 6866465"/>
              <a:gd name="connsiteX6" fmla="*/ 3524 w 7288887"/>
              <a:gd name="connsiteY6" fmla="*/ 1661461 h 6866465"/>
              <a:gd name="connsiteX7" fmla="*/ 481991 w 7288887"/>
              <a:gd name="connsiteY7" fmla="*/ 405553 h 6866465"/>
              <a:gd name="connsiteX0" fmla="*/ 481991 w 7289051"/>
              <a:gd name="connsiteY0" fmla="*/ 405553 h 6866465"/>
              <a:gd name="connsiteX1" fmla="*/ 7288887 w 7289051"/>
              <a:gd name="connsiteY1" fmla="*/ 0 h 6866465"/>
              <a:gd name="connsiteX2" fmla="*/ 7289051 w 7289051"/>
              <a:gd name="connsiteY2" fmla="*/ 1149937 h 6866465"/>
              <a:gd name="connsiteX3" fmla="*/ 7277621 w 7289051"/>
              <a:gd name="connsiteY3" fmla="*/ 6866465 h 6866465"/>
              <a:gd name="connsiteX4" fmla="*/ 7266191 w 7289051"/>
              <a:gd name="connsiteY4" fmla="*/ 6858845 h 6866465"/>
              <a:gd name="connsiteX5" fmla="*/ 0 w 7289051"/>
              <a:gd name="connsiteY5" fmla="*/ 6857575 h 6866465"/>
              <a:gd name="connsiteX6" fmla="*/ 3524 w 7289051"/>
              <a:gd name="connsiteY6" fmla="*/ 1661461 h 6866465"/>
              <a:gd name="connsiteX7" fmla="*/ 481991 w 7289051"/>
              <a:gd name="connsiteY7" fmla="*/ 405553 h 686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9051" h="6866465">
                <a:moveTo>
                  <a:pt x="481991" y="405553"/>
                </a:moveTo>
                <a:lnTo>
                  <a:pt x="7288887" y="0"/>
                </a:lnTo>
                <a:cubicBezTo>
                  <a:pt x="7288942" y="383312"/>
                  <a:pt x="7288996" y="766625"/>
                  <a:pt x="7289051" y="1149937"/>
                </a:cubicBezTo>
                <a:lnTo>
                  <a:pt x="7277621" y="6866465"/>
                </a:lnTo>
                <a:lnTo>
                  <a:pt x="7266191" y="6858845"/>
                </a:lnTo>
                <a:lnTo>
                  <a:pt x="0" y="6857575"/>
                </a:lnTo>
                <a:cubicBezTo>
                  <a:pt x="2445" y="5114107"/>
                  <a:pt x="1079" y="3404929"/>
                  <a:pt x="3524" y="1661461"/>
                </a:cubicBezTo>
                <a:lnTo>
                  <a:pt x="481991" y="405553"/>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A6805-2451-4EEE-B880-DC7D325AA87D}"/>
              </a:ext>
            </a:extLst>
          </p:cNvPr>
          <p:cNvSpPr>
            <a:spLocks noGrp="1"/>
          </p:cNvSpPr>
          <p:nvPr>
            <p:ph type="body" sz="half" idx="2"/>
          </p:nvPr>
        </p:nvSpPr>
        <p:spPr>
          <a:xfrm>
            <a:off x="7807854" y="2370667"/>
            <a:ext cx="3932237" cy="3352800"/>
          </a:xfrm>
          <a:prstGeom prst="rect">
            <a:avLst/>
          </a:prstGeo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130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12" name="Titre 1"/>
          <p:cNvSpPr>
            <a:spLocks noGrp="1"/>
          </p:cNvSpPr>
          <p:nvPr>
            <p:ph type="title" hasCustomPrompt="1"/>
          </p:nvPr>
        </p:nvSpPr>
        <p:spPr>
          <a:xfrm>
            <a:off x="963083" y="893243"/>
            <a:ext cx="10363200" cy="1022350"/>
          </a:xfrm>
          <a:prstGeom prst="rect">
            <a:avLst/>
          </a:prstGeom>
        </p:spPr>
        <p:txBody>
          <a:bodyPr anchor="t">
            <a:normAutofit/>
          </a:bodyPr>
          <a:lstStyle>
            <a:lvl1pPr algn="l">
              <a:defRPr sz="3200" b="1" cap="all" baseline="0">
                <a:solidFill>
                  <a:srgbClr val="C4262E"/>
                </a:solidFill>
              </a:defRPr>
            </a:lvl1pPr>
          </a:lstStyle>
          <a:p>
            <a:r>
              <a:rPr lang="fr-FR"/>
              <a:t>Titre</a:t>
            </a:r>
          </a:p>
        </p:txBody>
      </p:sp>
      <p:sp>
        <p:nvSpPr>
          <p:cNvPr id="13" name="Espace réservé du texte 2"/>
          <p:cNvSpPr>
            <a:spLocks noGrp="1"/>
          </p:cNvSpPr>
          <p:nvPr>
            <p:ph type="body" idx="1" hasCustomPrompt="1"/>
          </p:nvPr>
        </p:nvSpPr>
        <p:spPr>
          <a:xfrm>
            <a:off x="963083" y="190510"/>
            <a:ext cx="10363200" cy="702733"/>
          </a:xfrm>
        </p:spPr>
        <p:txBody>
          <a:bodyPr anchor="b">
            <a:normAutofit/>
          </a:bodyPr>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Le Syndicat européen</a:t>
            </a:r>
          </a:p>
        </p:txBody>
      </p:sp>
      <p:sp>
        <p:nvSpPr>
          <p:cNvPr id="14" name="Espace réservé de la date 3"/>
          <p:cNvSpPr>
            <a:spLocks noGrp="1"/>
          </p:cNvSpPr>
          <p:nvPr>
            <p:ph type="dt" sz="half" idx="10"/>
          </p:nvPr>
        </p:nvSpPr>
        <p:spPr>
          <a:xfrm>
            <a:off x="609600" y="6356351"/>
            <a:ext cx="2844800" cy="365125"/>
          </a:xfrm>
        </p:spPr>
        <p:txBody>
          <a:bodyPr/>
          <a:lstStyle/>
          <a:p>
            <a:fld id="{E3E852CB-952B-F94D-9673-62485199542C}" type="datetimeFigureOut">
              <a:rPr lang="fr-FR" smtClean="0"/>
              <a:t>05/03/2026</a:t>
            </a:fld>
            <a:endParaRPr lang="fr-FR"/>
          </a:p>
        </p:txBody>
      </p:sp>
      <p:sp>
        <p:nvSpPr>
          <p:cNvPr id="15" name="Espace réservé du pied de page 4"/>
          <p:cNvSpPr>
            <a:spLocks noGrp="1"/>
          </p:cNvSpPr>
          <p:nvPr>
            <p:ph type="ftr" sz="quarter" idx="11"/>
          </p:nvPr>
        </p:nvSpPr>
        <p:spPr>
          <a:xfrm>
            <a:off x="4165600" y="6356351"/>
            <a:ext cx="3860800" cy="365125"/>
          </a:xfrm>
        </p:spPr>
        <p:txBody>
          <a:bodyPr/>
          <a:lstStyle/>
          <a:p>
            <a:endParaRPr lang="fr-FR"/>
          </a:p>
        </p:txBody>
      </p:sp>
      <p:sp>
        <p:nvSpPr>
          <p:cNvPr id="16" name="Espace réservé du numéro de diapositive 5"/>
          <p:cNvSpPr>
            <a:spLocks noGrp="1"/>
          </p:cNvSpPr>
          <p:nvPr>
            <p:ph type="sldNum" sz="quarter" idx="12"/>
          </p:nvPr>
        </p:nvSpPr>
        <p:spPr>
          <a:xfrm>
            <a:off x="8737600" y="6356351"/>
            <a:ext cx="2844800" cy="365125"/>
          </a:xfrm>
        </p:spPr>
        <p:txBody>
          <a:bodyPr/>
          <a:lstStyle/>
          <a:p>
            <a:fld id="{57FCD986-7F52-9F46-BE8E-8B27D1C70EE9}" type="slidenum">
              <a:rPr lang="fr-FR" smtClean="0"/>
              <a:t>‹#›</a:t>
            </a:fld>
            <a:endParaRPr lang="fr-FR"/>
          </a:p>
        </p:txBody>
      </p:sp>
      <p:sp>
        <p:nvSpPr>
          <p:cNvPr id="17" name="Espace réservé du texte 2"/>
          <p:cNvSpPr>
            <a:spLocks noGrp="1"/>
          </p:cNvSpPr>
          <p:nvPr>
            <p:ph type="body" idx="13" hasCustomPrompt="1"/>
          </p:nvPr>
        </p:nvSpPr>
        <p:spPr>
          <a:xfrm>
            <a:off x="1947333" y="2360084"/>
            <a:ext cx="9378951" cy="2603499"/>
          </a:xfrm>
        </p:spPr>
        <p:txBody>
          <a:bodyPr anchor="t" anchorCtr="0"/>
          <a:lstStyle>
            <a:lvl1pPr marL="342900" indent="-342900">
              <a:spcBef>
                <a:spcPts val="1200"/>
              </a:spcBef>
              <a:buFont typeface="Wingdings" charset="2"/>
              <a:buChar char="v"/>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Bullet</a:t>
            </a:r>
          </a:p>
        </p:txBody>
      </p:sp>
      <p:pic>
        <p:nvPicPr>
          <p:cNvPr id="18" name="Espace réservé du contenu 3" descr="LOGO ETUC_CES.pdf"/>
          <p:cNvPicPr>
            <a:picLocks noChangeAspect="1"/>
          </p:cNvPicPr>
          <p:nvPr userDrawn="1"/>
        </p:nvPicPr>
        <p:blipFill>
          <a:blip r:embed="rId2">
            <a:extLst>
              <a:ext uri="{28A0092B-C50C-407E-A947-70E740481C1C}">
                <a14:useLocalDpi xmlns:a14="http://schemas.microsoft.com/office/drawing/2010/main" val="0"/>
              </a:ext>
            </a:extLst>
          </a:blip>
          <a:srcRect t="3358" b="3358"/>
          <a:stretch>
            <a:fillRect/>
          </a:stretch>
        </p:blipFill>
        <p:spPr>
          <a:xfrm>
            <a:off x="348855" y="5458088"/>
            <a:ext cx="2068072" cy="853020"/>
          </a:xfrm>
          <a:prstGeom prst="rect">
            <a:avLst/>
          </a:prstGeom>
        </p:spPr>
      </p:pic>
    </p:spTree>
    <p:extLst>
      <p:ext uri="{BB962C8B-B14F-4D97-AF65-F5344CB8AC3E}">
        <p14:creationId xmlns:p14="http://schemas.microsoft.com/office/powerpoint/2010/main" val="282815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7AAA3A3-BB98-4A58-838E-31EDB25F9DC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Tree>
    <p:extLst>
      <p:ext uri="{BB962C8B-B14F-4D97-AF65-F5344CB8AC3E}">
        <p14:creationId xmlns:p14="http://schemas.microsoft.com/office/powerpoint/2010/main" val="1810386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F25369-0C57-4CDE-B5B1-8E277A440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Tree>
    <p:extLst>
      <p:ext uri="{BB962C8B-B14F-4D97-AF65-F5344CB8AC3E}">
        <p14:creationId xmlns:p14="http://schemas.microsoft.com/office/powerpoint/2010/main" val="2850118862"/>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BA08C8CE-CBB9-439B-BB5A-4A0245C5943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Tree>
    <p:extLst>
      <p:ext uri="{BB962C8B-B14F-4D97-AF65-F5344CB8AC3E}">
        <p14:creationId xmlns:p14="http://schemas.microsoft.com/office/powerpoint/2010/main" val="30193368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7AAA3A3-BB98-4A58-838E-31EDB25F9DC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Tree>
    <p:extLst>
      <p:ext uri="{BB962C8B-B14F-4D97-AF65-F5344CB8AC3E}">
        <p14:creationId xmlns:p14="http://schemas.microsoft.com/office/powerpoint/2010/main" val="223463679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ata.consilium.europa.eu/doc/document/ST-15586-2025-INIT/e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tuce.org/en/resources/statem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tuce.org/en/resources/state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etuce.org/en/resources/stateme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tuc.org/en/document/industrial-policy-quality-jobs-social-conditionalities-social-progress" TargetMode="External"/><Relationship Id="rId2" Type="http://schemas.openxmlformats.org/officeDocument/2006/relationships/hyperlink" Target="https://www.etuce.org/en/resources/state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uropa.eu/webpub/eac/education-and-training-monitor/en/comparative-report/comparative-report.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uropa.eu/en/publication-detail/-/publication/10917d83-b9fd-11f0-b37f-01aa75ed71a1/language-e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87A6-491D-4739-8D87-6277FC9FA054}"/>
              </a:ext>
            </a:extLst>
          </p:cNvPr>
          <p:cNvSpPr>
            <a:spLocks noGrp="1"/>
          </p:cNvSpPr>
          <p:nvPr>
            <p:ph type="ctrTitle"/>
          </p:nvPr>
        </p:nvSpPr>
        <p:spPr>
          <a:xfrm>
            <a:off x="381504" y="2315519"/>
            <a:ext cx="11162453" cy="1678539"/>
          </a:xfrm>
        </p:spPr>
        <p:txBody>
          <a:bodyPr lIns="91440" tIns="45720" rIns="91440" bIns="45720" anchor="b"/>
          <a:lstStyle/>
          <a:p>
            <a:pPr algn="ctr"/>
            <a:r>
              <a:rPr lang="en-US" sz="6000">
                <a:latin typeface="CocogooseCondensed Light"/>
              </a:rPr>
              <a:t>Higher Education Research Standing Committee </a:t>
            </a:r>
          </a:p>
        </p:txBody>
      </p:sp>
      <p:sp>
        <p:nvSpPr>
          <p:cNvPr id="3" name="Subtitle 2">
            <a:extLst>
              <a:ext uri="{FF2B5EF4-FFF2-40B4-BE49-F238E27FC236}">
                <a16:creationId xmlns:a16="http://schemas.microsoft.com/office/drawing/2014/main" id="{4FAEEDAD-0D6E-487F-9D19-A4B2099FBBA4}"/>
              </a:ext>
            </a:extLst>
          </p:cNvPr>
          <p:cNvSpPr>
            <a:spLocks noGrp="1"/>
          </p:cNvSpPr>
          <p:nvPr>
            <p:ph type="subTitle" idx="1"/>
          </p:nvPr>
        </p:nvSpPr>
        <p:spPr>
          <a:xfrm>
            <a:off x="934720" y="4762511"/>
            <a:ext cx="9369213" cy="1128599"/>
          </a:xfrm>
        </p:spPr>
        <p:txBody>
          <a:bodyPr lIns="91440" tIns="45720" rIns="91440" bIns="45720" anchor="t"/>
          <a:lstStyle/>
          <a:p>
            <a:pPr algn="ctr"/>
            <a:endParaRPr lang="en-US">
              <a:latin typeface="CocogooseCondensed ExtLt"/>
            </a:endParaRPr>
          </a:p>
          <a:p>
            <a:pPr algn="ctr"/>
            <a:r>
              <a:rPr lang="en-US">
                <a:latin typeface="CocogooseCondensed ExtLt"/>
              </a:rPr>
              <a:t>4-5 March, 2026</a:t>
            </a:r>
          </a:p>
          <a:p>
            <a:pPr algn="ctr"/>
            <a:endParaRPr lang="en-US">
              <a:latin typeface="CocogooseCondensed ExtLt"/>
            </a:endParaRPr>
          </a:p>
        </p:txBody>
      </p:sp>
      <p:sp>
        <p:nvSpPr>
          <p:cNvPr id="5" name="TextBox 4">
            <a:extLst>
              <a:ext uri="{FF2B5EF4-FFF2-40B4-BE49-F238E27FC236}">
                <a16:creationId xmlns:a16="http://schemas.microsoft.com/office/drawing/2014/main" id="{2812D9BF-FF2D-BEAA-3382-7B3B4B3916C7}"/>
              </a:ext>
            </a:extLst>
          </p:cNvPr>
          <p:cNvSpPr txBox="1"/>
          <p:nvPr/>
        </p:nvSpPr>
        <p:spPr>
          <a:xfrm>
            <a:off x="3078678" y="3247303"/>
            <a:ext cx="6157356"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75316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A280-0D53-2CBF-888D-482168381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E4173-54AF-18C9-5D25-063D298F9F81}"/>
              </a:ext>
            </a:extLst>
          </p:cNvPr>
          <p:cNvSpPr>
            <a:spLocks noGrp="1"/>
          </p:cNvSpPr>
          <p:nvPr>
            <p:ph type="title"/>
          </p:nvPr>
        </p:nvSpPr>
        <p:spPr>
          <a:xfrm>
            <a:off x="609600" y="447735"/>
            <a:ext cx="11251096" cy="708992"/>
          </a:xfrm>
        </p:spPr>
        <p:txBody>
          <a:bodyPr lIns="91440" tIns="45720" rIns="91440" bIns="45720" anchor="t"/>
          <a:lstStyle/>
          <a:p>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B593F070-EDFA-D6A8-D9CF-53A88AAE0EED}"/>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8" name="Picture 7">
            <a:extLst>
              <a:ext uri="{FF2B5EF4-FFF2-40B4-BE49-F238E27FC236}">
                <a16:creationId xmlns:a16="http://schemas.microsoft.com/office/drawing/2014/main" id="{71B59E10-B77A-032C-DDE0-1D374020F256}"/>
              </a:ext>
            </a:extLst>
          </p:cNvPr>
          <p:cNvPicPr>
            <a:picLocks noChangeAspect="1"/>
          </p:cNvPicPr>
          <p:nvPr/>
        </p:nvPicPr>
        <p:blipFill>
          <a:blip r:embed="rId2"/>
          <a:stretch>
            <a:fillRect/>
          </a:stretch>
        </p:blipFill>
        <p:spPr>
          <a:xfrm>
            <a:off x="989815" y="202818"/>
            <a:ext cx="9910351" cy="6655182"/>
          </a:xfrm>
          <a:prstGeom prst="rect">
            <a:avLst/>
          </a:prstGeom>
        </p:spPr>
      </p:pic>
    </p:spTree>
    <p:extLst>
      <p:ext uri="{BB962C8B-B14F-4D97-AF65-F5344CB8AC3E}">
        <p14:creationId xmlns:p14="http://schemas.microsoft.com/office/powerpoint/2010/main" val="96819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4C231-02B5-6E84-2D65-32E7D44C3A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8A78F5-1BB1-D1ED-7810-1E7A9C98D684}"/>
              </a:ext>
            </a:extLst>
          </p:cNvPr>
          <p:cNvSpPr>
            <a:spLocks noGrp="1"/>
          </p:cNvSpPr>
          <p:nvPr>
            <p:ph idx="1"/>
          </p:nvPr>
        </p:nvSpPr>
        <p:spPr>
          <a:xfrm>
            <a:off x="400599" y="345032"/>
            <a:ext cx="10684320" cy="5905191"/>
          </a:xfrm>
        </p:spPr>
        <p:txBody>
          <a:bodyPr lIns="91440" tIns="45720" rIns="91440" bIns="45720" anchor="t"/>
          <a:lstStyle/>
          <a:p>
            <a:pPr marL="0" indent="0">
              <a:buNone/>
            </a:pPr>
            <a:r>
              <a:rPr lang="en-US" sz="2400"/>
              <a:t>⁠</a:t>
            </a:r>
            <a:r>
              <a:rPr lang="en-US" sz="2400">
                <a:hlinkClick r:id="rId2" tooltip="https://data.consilium.europa.eu/doc/document/ST-15586-2025-INIT/en/pdf"/>
              </a:rPr>
              <a:t>Draft Council Resolution on the second cycle of the strategic framework for European cooperation in…</a:t>
            </a:r>
            <a:r>
              <a:rPr lang="en-US" sz="2400"/>
              <a:t> as part of the </a:t>
            </a:r>
            <a:r>
              <a:rPr lang="en-US" sz="2400" u="sng">
                <a:solidFill>
                  <a:srgbClr val="2F5496"/>
                </a:solidFill>
                <a:ea typeface="Times New Roman" panose="02020603050405020304" pitchFamily="18" charset="0"/>
                <a:cs typeface="Times New Roman"/>
              </a:rPr>
              <a:t>Outcomes of Education Council – 27-28 Nov. 2025 </a:t>
            </a:r>
          </a:p>
          <a:p>
            <a:pPr marL="0" indent="0">
              <a:buNone/>
            </a:pPr>
            <a:endParaRPr lang="en-US" sz="2000"/>
          </a:p>
          <a:p>
            <a:pPr marL="0" indent="0">
              <a:buNone/>
            </a:pPr>
            <a:r>
              <a:rPr lang="en-US" sz="2000"/>
              <a:t>Focus on: strengthening the governance of the European Education Area can be achieved within the current structures</a:t>
            </a:r>
          </a:p>
          <a:p>
            <a:pPr marL="0" indent="0">
              <a:buNone/>
            </a:pPr>
            <a:r>
              <a:rPr lang="en-US" sz="2000"/>
              <a:t>In 2026-2030, the </a:t>
            </a:r>
            <a:r>
              <a:rPr lang="en-US" sz="2000" b="1"/>
              <a:t>European Education Area strategic framework </a:t>
            </a:r>
            <a:r>
              <a:rPr lang="en-US" sz="2000"/>
              <a:t>will address: </a:t>
            </a:r>
          </a:p>
          <a:p>
            <a:pPr marL="0" indent="0" algn="just" fontAlgn="base">
              <a:buNone/>
            </a:pPr>
            <a:r>
              <a:rPr lang="en-US" sz="2000"/>
              <a:t>	Strategic priority 1: Literacy, mathematics and science for all</a:t>
            </a:r>
          </a:p>
          <a:p>
            <a:pPr marL="0" indent="0" algn="just" fontAlgn="base">
              <a:buNone/>
            </a:pPr>
            <a:r>
              <a:rPr lang="en-US" sz="2000"/>
              <a:t>	Strategic priority 2: Developing digital skills and citizenship education</a:t>
            </a:r>
          </a:p>
          <a:p>
            <a:pPr marL="0" indent="0" algn="just" fontAlgn="base">
              <a:buNone/>
            </a:pPr>
            <a:r>
              <a:rPr lang="en-US" sz="2000"/>
              <a:t>	Strategic priority 3: Making lifelong learning and mobility a reality for all</a:t>
            </a:r>
          </a:p>
          <a:p>
            <a:pPr marL="0" indent="0" algn="just" fontAlgn="base">
              <a:buNone/>
            </a:pPr>
            <a:r>
              <a:rPr lang="en-US" sz="2000"/>
              <a:t>	Strategic priority 4: Enhancing attractiveness, competences and motivation in the education 	and training profession (</a:t>
            </a:r>
            <a:r>
              <a:rPr lang="en-US" sz="2000" i="1"/>
              <a:t>not very supportive text</a:t>
            </a:r>
            <a:r>
              <a:rPr lang="en-US" sz="2000"/>
              <a:t>)</a:t>
            </a:r>
          </a:p>
          <a:p>
            <a:pPr marL="0" indent="0" algn="just" fontAlgn="base">
              <a:buNone/>
            </a:pPr>
            <a:r>
              <a:rPr lang="en-US" sz="2000"/>
              <a:t>	Strategic priority 5: Fostering excellent and attractive European vocational education and 	training (VET) </a:t>
            </a:r>
            <a:endParaRPr lang="en-US" sz="2000" u="sng">
              <a:solidFill>
                <a:srgbClr val="2F5496"/>
              </a:solidFill>
              <a:ea typeface="Times New Roman" panose="02020603050405020304" pitchFamily="18" charset="0"/>
              <a:cs typeface="Times New Roman"/>
            </a:endParaRPr>
          </a:p>
          <a:p>
            <a:pPr marL="0" indent="0" algn="just" fontAlgn="base">
              <a:buNone/>
            </a:pPr>
            <a:r>
              <a:rPr lang="en-US" sz="2000"/>
              <a:t>	Strategic priority 6: </a:t>
            </a:r>
            <a:r>
              <a:rPr lang="en-US" sz="2000" b="1"/>
              <a:t>Promoting competitive European higher education </a:t>
            </a:r>
          </a:p>
        </p:txBody>
      </p:sp>
    </p:spTree>
    <p:extLst>
      <p:ext uri="{BB962C8B-B14F-4D97-AF65-F5344CB8AC3E}">
        <p14:creationId xmlns:p14="http://schemas.microsoft.com/office/powerpoint/2010/main" val="132055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51D4E5-C2B5-254D-AA6C-15BE1BD21496}"/>
              </a:ext>
            </a:extLst>
          </p:cNvPr>
          <p:cNvSpPr>
            <a:spLocks noGrp="1"/>
          </p:cNvSpPr>
          <p:nvPr>
            <p:ph idx="1"/>
          </p:nvPr>
        </p:nvSpPr>
        <p:spPr>
          <a:xfrm>
            <a:off x="400599" y="345032"/>
            <a:ext cx="10684320" cy="5905191"/>
          </a:xfrm>
        </p:spPr>
        <p:txBody>
          <a:bodyPr lIns="91440" tIns="45720" rIns="91440" bIns="45720" anchor="t"/>
          <a:lstStyle/>
          <a:p>
            <a:pPr marL="0" indent="0" algn="just" fontAlgn="base">
              <a:buNone/>
            </a:pPr>
            <a:r>
              <a:rPr lang="en-US" u="sng">
                <a:solidFill>
                  <a:srgbClr val="2F5496"/>
                </a:solidFill>
                <a:ea typeface="Times New Roman" panose="02020603050405020304" pitchFamily="18" charset="0"/>
                <a:cs typeface="Times New Roman"/>
              </a:rPr>
              <a:t>Outcomes of Education Council – 27-28 Nov. 2025</a:t>
            </a:r>
          </a:p>
          <a:p>
            <a:pPr marL="0" indent="0" algn="just" fontAlgn="base">
              <a:buNone/>
            </a:pPr>
            <a:r>
              <a:rPr lang="en-US" sz="2400"/>
              <a:t>Strategic priority 6: </a:t>
            </a:r>
            <a:r>
              <a:rPr lang="en-US" sz="2400" b="1"/>
              <a:t>Promoting competitive European higher education </a:t>
            </a:r>
          </a:p>
          <a:p>
            <a:pPr marL="0" indent="0" algn="just" fontAlgn="base">
              <a:buNone/>
            </a:pPr>
            <a:r>
              <a:rPr lang="en-US" sz="2400"/>
              <a:t>“</a:t>
            </a:r>
            <a:r>
              <a:rPr lang="en-US" sz="2400" b="1"/>
              <a:t>accessibility</a:t>
            </a:r>
            <a:r>
              <a:rPr lang="en-US" sz="2400"/>
              <a:t> of higher education should be broadened by creating opportunities for learners of all ages and backgrounds and by designing flexible learning pathways that </a:t>
            </a:r>
            <a:r>
              <a:rPr lang="en-US" sz="2400" b="1"/>
              <a:t>promote lifelong learning</a:t>
            </a:r>
            <a:r>
              <a:rPr lang="en-US" sz="2400"/>
              <a:t>, </a:t>
            </a:r>
            <a:r>
              <a:rPr lang="en-US" sz="2400" b="1"/>
              <a:t>recognition of prior learning </a:t>
            </a:r>
            <a:r>
              <a:rPr lang="en-US" sz="2400"/>
              <a:t>and support the </a:t>
            </a:r>
            <a:r>
              <a:rPr lang="en-US" sz="2400" b="1"/>
              <a:t>well-being of students and staff</a:t>
            </a:r>
            <a:r>
              <a:rPr lang="en-US" sz="2400"/>
              <a:t>. ”</a:t>
            </a:r>
          </a:p>
          <a:p>
            <a:pPr marL="0" indent="0" algn="just" fontAlgn="base">
              <a:buNone/>
            </a:pPr>
            <a:r>
              <a:rPr lang="en-US" sz="2400"/>
              <a:t>“It will be equally crucial to safeguard fundamental </a:t>
            </a:r>
            <a:r>
              <a:rPr lang="en-US" sz="2400" b="1"/>
              <a:t>academic values (including academic freedom) </a:t>
            </a:r>
            <a:r>
              <a:rPr lang="en-US" sz="2400"/>
              <a:t>and acknowledge the role of higher education institutions in supporting the future development of democratic societies.”</a:t>
            </a:r>
          </a:p>
          <a:p>
            <a:pPr marL="0" indent="0" algn="just" fontAlgn="base">
              <a:buNone/>
            </a:pPr>
            <a:r>
              <a:rPr lang="en-US" sz="2400"/>
              <a:t> “Academic staff are essential for thriving European higher education institutions and deeper transnational cooperation. To address the challenges they face, it is necessary to support initiatives that </a:t>
            </a:r>
            <a:r>
              <a:rPr lang="en-US" sz="2400" err="1"/>
              <a:t>recognise</a:t>
            </a:r>
            <a:r>
              <a:rPr lang="en-US" sz="2400"/>
              <a:t> and acknowledge the value of their diverse roles and the importance of </a:t>
            </a:r>
            <a:r>
              <a:rPr lang="en-US" sz="2400" b="1"/>
              <a:t>attractive and sustainable careers in higher education</a:t>
            </a:r>
            <a:r>
              <a:rPr lang="en-US" sz="2400"/>
              <a:t>. “</a:t>
            </a:r>
          </a:p>
          <a:p>
            <a:pPr marL="0" indent="0" algn="just" fontAlgn="base">
              <a:buNone/>
            </a:pPr>
            <a:r>
              <a:rPr lang="en-US" sz="2400"/>
              <a:t>But: “Stronger </a:t>
            </a:r>
            <a:r>
              <a:rPr lang="en-US" sz="2400" b="1"/>
              <a:t>cooperation between higher education institutions and economic sectors </a:t>
            </a:r>
            <a:r>
              <a:rPr lang="en-US" sz="2400"/>
              <a:t>is vital for the alignment of educational offerings with evolving </a:t>
            </a:r>
            <a:r>
              <a:rPr lang="en-US" sz="2400" err="1"/>
              <a:t>labour</a:t>
            </a:r>
            <a:r>
              <a:rPr lang="en-US" sz="2400"/>
              <a:t> market demands. ”</a:t>
            </a:r>
          </a:p>
        </p:txBody>
      </p:sp>
    </p:spTree>
    <p:extLst>
      <p:ext uri="{BB962C8B-B14F-4D97-AF65-F5344CB8AC3E}">
        <p14:creationId xmlns:p14="http://schemas.microsoft.com/office/powerpoint/2010/main" val="44052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F0EAA-6204-76B0-953F-B5F6C6A26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FE4B7-2F78-1C53-DD1E-B768EBEC1E4B}"/>
              </a:ext>
            </a:extLst>
          </p:cNvPr>
          <p:cNvSpPr>
            <a:spLocks noGrp="1"/>
          </p:cNvSpPr>
          <p:nvPr>
            <p:ph type="title"/>
          </p:nvPr>
        </p:nvSpPr>
        <p:spPr>
          <a:xfrm>
            <a:off x="609600" y="447735"/>
            <a:ext cx="11251096" cy="708992"/>
          </a:xfrm>
        </p:spPr>
        <p:txBody>
          <a:bodyPr lIns="91440" tIns="45720" rIns="91440" bIns="45720" anchor="t"/>
          <a:lstStyle/>
          <a:p>
            <a:r>
              <a:rPr lang="en-US" sz="2800">
                <a:solidFill>
                  <a:schemeClr val="accent1"/>
                </a:solidFill>
                <a:effectLst/>
                <a:latin typeface="Helvetica" panose="020B0604020202020204" pitchFamily="34" charset="0"/>
                <a:ea typeface="ヒラギノ角ゴ Pro W3"/>
                <a:cs typeface="Times New Roman" panose="02020603050405020304" pitchFamily="18" charset="0"/>
              </a:rPr>
              <a:t>ETUCE Position on </a:t>
            </a:r>
            <a:r>
              <a:rPr lang="en-US" sz="2800">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Erasmus </a:t>
            </a:r>
            <a:r>
              <a:rPr lang="en-US" sz="2800" err="1">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Programme</a:t>
            </a:r>
            <a:r>
              <a:rPr lang="en-US" sz="2800">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 2028-34</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1F44C3E1-9E1B-40D8-1E47-6E684C18FB74}"/>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
        <p:nvSpPr>
          <p:cNvPr id="5" name="TextBox 4">
            <a:extLst>
              <a:ext uri="{FF2B5EF4-FFF2-40B4-BE49-F238E27FC236}">
                <a16:creationId xmlns:a16="http://schemas.microsoft.com/office/drawing/2014/main" id="{D8E02C3A-D6F4-50EC-7D21-6EE1398C8416}"/>
              </a:ext>
            </a:extLst>
          </p:cNvPr>
          <p:cNvSpPr txBox="1"/>
          <p:nvPr/>
        </p:nvSpPr>
        <p:spPr>
          <a:xfrm>
            <a:off x="115186" y="1029136"/>
            <a:ext cx="11961627" cy="5168146"/>
          </a:xfrm>
          <a:prstGeom prst="rect">
            <a:avLst/>
          </a:prstGeom>
          <a:noFill/>
        </p:spPr>
        <p:txBody>
          <a:bodyPr wrap="square">
            <a:spAutoFit/>
          </a:bodyPr>
          <a:lstStyle/>
          <a:p>
            <a:pPr algn="just">
              <a:lnSpc>
                <a:spcPct val="115000"/>
              </a:lnSpc>
              <a:buNone/>
            </a:pPr>
            <a:r>
              <a:rPr lang="en-US" sz="2400">
                <a:effectLst/>
                <a:latin typeface="Aptos" panose="020B0004020202020204" pitchFamily="34" charset="0"/>
                <a:ea typeface="Calibri" panose="020F0502020204030204" pitchFamily="34" charset="0"/>
                <a:cs typeface="Calibri" panose="020F0502020204030204" pitchFamily="34" charset="0"/>
              </a:rPr>
              <a:t>Cypriot Council Presidency and European Parliament </a:t>
            </a:r>
            <a:r>
              <a:rPr lang="en-US" sz="2400">
                <a:latin typeface="Aptos" panose="020B0004020202020204" pitchFamily="34" charset="0"/>
                <a:ea typeface="Calibri" panose="020F0502020204030204" pitchFamily="34" charset="0"/>
                <a:cs typeface="Calibri" panose="020F0502020204030204" pitchFamily="34" charset="0"/>
              </a:rPr>
              <a:t>works on</a:t>
            </a:r>
            <a:r>
              <a:rPr lang="en-US" sz="2400">
                <a:effectLst/>
                <a:latin typeface="Aptos" panose="020B0004020202020204" pitchFamily="34" charset="0"/>
                <a:ea typeface="Calibri" panose="020F0502020204030204" pitchFamily="34" charset="0"/>
                <a:cs typeface="Calibri" panose="020F0502020204030204" pitchFamily="34" charset="0"/>
              </a:rPr>
              <a:t> on Erasmus+ proposal. </a:t>
            </a:r>
          </a:p>
          <a:p>
            <a:pPr algn="just">
              <a:lnSpc>
                <a:spcPct val="115000"/>
              </a:lnSpc>
              <a:buNone/>
            </a:pPr>
            <a:endParaRPr lang="en-US" sz="2400">
              <a:effectLst/>
              <a:latin typeface="Aptos" panose="020B0004020202020204" pitchFamily="34" charset="0"/>
              <a:ea typeface="Calibri" panose="020F0502020204030204" pitchFamily="34" charset="0"/>
              <a:cs typeface="Calibri" panose="020F0502020204030204" pitchFamily="34" charset="0"/>
            </a:endParaRPr>
          </a:p>
          <a:p>
            <a:pPr algn="just">
              <a:lnSpc>
                <a:spcPct val="115000"/>
              </a:lnSpc>
              <a:buNone/>
            </a:pPr>
            <a:r>
              <a:rPr lang="en-US" sz="2400">
                <a:latin typeface="Aptos" panose="020B0004020202020204" pitchFamily="34" charset="0"/>
                <a:ea typeface="Calibri" panose="020F0502020204030204" pitchFamily="34" charset="0"/>
                <a:cs typeface="Calibri" panose="020F0502020204030204" pitchFamily="34" charset="0"/>
              </a:rPr>
              <a:t>ETUCE</a:t>
            </a:r>
            <a:r>
              <a:rPr lang="en-US" sz="2400">
                <a:effectLst/>
                <a:latin typeface="Aptos" panose="020B0004020202020204" pitchFamily="34" charset="0"/>
                <a:ea typeface="Calibri" panose="020F0502020204030204" pitchFamily="34" charset="0"/>
                <a:cs typeface="Calibri" panose="020F0502020204030204" pitchFamily="34" charset="0"/>
              </a:rPr>
              <a:t> calls for </a:t>
            </a:r>
            <a:r>
              <a:rPr lang="en-US" sz="24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Erasmus+ 2028–2034</a:t>
            </a:r>
            <a:r>
              <a:rPr lang="en-US" sz="2400">
                <a:effectLst/>
                <a:latin typeface="Aptos" panose="020B0004020202020204" pitchFamily="34" charset="0"/>
                <a:ea typeface="Calibri" panose="020F0502020204030204" pitchFamily="34" charset="0"/>
                <a:cs typeface="Calibri" panose="020F0502020204030204" pitchFamily="34" charset="0"/>
              </a:rPr>
              <a:t> to </a:t>
            </a:r>
          </a:p>
          <a:p>
            <a:pPr algn="just">
              <a:lnSpc>
                <a:spcPct val="115000"/>
              </a:lnSpc>
              <a:buNone/>
            </a:pPr>
            <a:endParaRPr lang="en-US" sz="2400">
              <a:effectLst/>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US" sz="2400" b="1">
                <a:effectLst/>
                <a:latin typeface="Aptos" panose="020B0004020202020204" pitchFamily="34" charset="0"/>
                <a:ea typeface="Calibri" panose="020F0502020204030204" pitchFamily="34" charset="0"/>
                <a:cs typeface="Calibri" panose="020F0502020204030204" pitchFamily="34" charset="0"/>
              </a:rPr>
              <a:t>improve quality and inclusiveness of education </a:t>
            </a:r>
            <a:r>
              <a:rPr lang="en-US" sz="2400">
                <a:effectLst/>
                <a:latin typeface="Aptos" panose="020B0004020202020204" pitchFamily="34" charset="0"/>
                <a:ea typeface="Calibri" panose="020F0502020204030204" pitchFamily="34" charset="0"/>
                <a:cs typeface="Calibri" panose="020F0502020204030204" pitchFamily="34" charset="0"/>
              </a:rPr>
              <a:t>rather than being reduced to a </a:t>
            </a:r>
            <a:r>
              <a:rPr lang="en-US" sz="2400" err="1">
                <a:effectLst/>
                <a:latin typeface="Aptos" panose="020B0004020202020204" pitchFamily="34" charset="0"/>
                <a:ea typeface="Calibri" panose="020F0502020204030204" pitchFamily="34" charset="0"/>
                <a:cs typeface="Calibri" panose="020F0502020204030204" pitchFamily="34" charset="0"/>
              </a:rPr>
              <a:t>labour</a:t>
            </a:r>
            <a:r>
              <a:rPr lang="en-US" sz="2400">
                <a:effectLst/>
                <a:latin typeface="Aptos" panose="020B0004020202020204" pitchFamily="34" charset="0"/>
                <a:ea typeface="Calibri" panose="020F0502020204030204" pitchFamily="34" charset="0"/>
                <a:cs typeface="Calibri" panose="020F0502020204030204" pitchFamily="34" charset="0"/>
              </a:rPr>
              <a:t>-market tool and an adjunct to the </a:t>
            </a:r>
            <a:r>
              <a:rPr lang="en-US" sz="2400" b="1">
                <a:effectLst/>
                <a:latin typeface="Aptos" panose="020B0004020202020204" pitchFamily="34" charset="0"/>
                <a:ea typeface="Calibri" panose="020F0502020204030204" pitchFamily="34" charset="0"/>
                <a:cs typeface="Calibri" panose="020F0502020204030204" pitchFamily="34" charset="0"/>
              </a:rPr>
              <a:t>competitiveness</a:t>
            </a:r>
            <a:r>
              <a:rPr lang="en-US" sz="2400">
                <a:effectLst/>
                <a:latin typeface="Aptos" panose="020B0004020202020204" pitchFamily="34" charset="0"/>
                <a:ea typeface="Calibri" panose="020F0502020204030204" pitchFamily="34" charset="0"/>
                <a:cs typeface="Calibri" panose="020F0502020204030204" pitchFamily="34" charset="0"/>
              </a:rPr>
              <a:t> agenda (a central policy of the Union of Skills initiative). </a:t>
            </a:r>
          </a:p>
          <a:p>
            <a:pPr marL="285750" indent="-285750" algn="just">
              <a:lnSpc>
                <a:spcPct val="115000"/>
              </a:lnSpc>
              <a:buFontTx/>
              <a:buChar char="-"/>
            </a:pPr>
            <a:r>
              <a:rPr lang="en-US" sz="2400" b="1">
                <a:effectLst/>
                <a:latin typeface="Aptos" panose="020B0004020202020204" pitchFamily="34" charset="0"/>
                <a:ea typeface="Calibri" panose="020F0502020204030204" pitchFamily="34" charset="0"/>
                <a:cs typeface="Calibri" panose="020F0502020204030204" pitchFamily="34" charset="0"/>
              </a:rPr>
              <a:t>EU funding must complement</a:t>
            </a:r>
            <a:r>
              <a:rPr lang="en-US" sz="2400">
                <a:effectLst/>
                <a:latin typeface="Aptos" panose="020B0004020202020204" pitchFamily="34" charset="0"/>
                <a:ea typeface="Calibri" panose="020F0502020204030204" pitchFamily="34" charset="0"/>
                <a:cs typeface="Calibri" panose="020F0502020204030204" pitchFamily="34" charset="0"/>
              </a:rPr>
              <a:t>, not replace, national investment in education and teachers. </a:t>
            </a:r>
            <a:endParaRPr lang="en-US" sz="2400">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US" sz="2400">
                <a:latin typeface="Aptos" panose="020B0004020202020204" pitchFamily="34" charset="0"/>
                <a:ea typeface="Calibri" panose="020F0502020204030204" pitchFamily="34" charset="0"/>
                <a:cs typeface="Calibri" panose="020F0502020204030204" pitchFamily="34" charset="0"/>
              </a:rPr>
              <a:t>Erasmus+ strengthens quality education, democratic values. It should </a:t>
            </a:r>
            <a:r>
              <a:rPr lang="en-US" sz="2400">
                <a:effectLst/>
                <a:latin typeface="Aptos" panose="020B0004020202020204" pitchFamily="34" charset="0"/>
                <a:ea typeface="Calibri" panose="020F0502020204030204" pitchFamily="34" charset="0"/>
                <a:cs typeface="Calibri" panose="020F0502020204030204" pitchFamily="34" charset="0"/>
              </a:rPr>
              <a:t>prioritize </a:t>
            </a:r>
            <a:r>
              <a:rPr lang="en-US" sz="2400" b="1">
                <a:effectLst/>
                <a:latin typeface="Aptos" panose="020B0004020202020204" pitchFamily="34" charset="0"/>
                <a:ea typeface="Calibri" panose="020F0502020204030204" pitchFamily="34" charset="0"/>
                <a:cs typeface="Calibri" panose="020F0502020204030204" pitchFamily="34" charset="0"/>
              </a:rPr>
              <a:t>education’s broader societal role, promoting democracy, equality, and intercultural dialogue</a:t>
            </a:r>
            <a:r>
              <a:rPr lang="en-US" sz="2400">
                <a:effectLst/>
                <a:latin typeface="Aptos" panose="020B000402020202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4132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7724-7459-2D59-5BB5-133883F3E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85C6-6379-C596-F258-AF0385F5C0CD}"/>
              </a:ext>
            </a:extLst>
          </p:cNvPr>
          <p:cNvSpPr>
            <a:spLocks noGrp="1"/>
          </p:cNvSpPr>
          <p:nvPr>
            <p:ph type="title"/>
          </p:nvPr>
        </p:nvSpPr>
        <p:spPr>
          <a:xfrm>
            <a:off x="609600" y="447735"/>
            <a:ext cx="11251096" cy="708992"/>
          </a:xfrm>
        </p:spPr>
        <p:txBody>
          <a:bodyPr lIns="91440" tIns="45720" rIns="91440" bIns="45720" anchor="t"/>
          <a:lstStyle/>
          <a:p>
            <a:r>
              <a:rPr lang="en-US" sz="2800">
                <a:solidFill>
                  <a:schemeClr val="accent1"/>
                </a:solidFill>
                <a:effectLst/>
                <a:latin typeface="Helvetica" panose="020B0604020202020204" pitchFamily="34" charset="0"/>
                <a:ea typeface="ヒラギノ角ゴ Pro W3"/>
                <a:cs typeface="Times New Roman" panose="02020603050405020304" pitchFamily="18" charset="0"/>
              </a:rPr>
              <a:t>ETUCE Position on </a:t>
            </a:r>
            <a:r>
              <a:rPr lang="en-US" sz="2800">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Erasmus </a:t>
            </a:r>
            <a:r>
              <a:rPr lang="en-US" sz="2800" err="1">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Programme</a:t>
            </a:r>
            <a:r>
              <a:rPr lang="en-US" sz="2800">
                <a:solidFill>
                  <a:schemeClr val="accent6">
                    <a:lumMod val="75000"/>
                  </a:schemeClr>
                </a:solidFill>
                <a:effectLst/>
                <a:latin typeface="Helvetica" panose="020B0604020202020204" pitchFamily="34" charset="0"/>
                <a:ea typeface="ヒラギノ角ゴ Pro W3"/>
                <a:cs typeface="Times New Roman" panose="02020603050405020304" pitchFamily="18" charset="0"/>
              </a:rPr>
              <a:t> 2028-34</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FD64B787-EC8D-DD23-BC60-8B3B38503E74}"/>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
        <p:nvSpPr>
          <p:cNvPr id="5" name="TextBox 4">
            <a:extLst>
              <a:ext uri="{FF2B5EF4-FFF2-40B4-BE49-F238E27FC236}">
                <a16:creationId xmlns:a16="http://schemas.microsoft.com/office/drawing/2014/main" id="{6C2DDA48-812B-63A1-99B9-5F6E12FAD944}"/>
              </a:ext>
            </a:extLst>
          </p:cNvPr>
          <p:cNvSpPr txBox="1"/>
          <p:nvPr/>
        </p:nvSpPr>
        <p:spPr>
          <a:xfrm>
            <a:off x="115186" y="1029136"/>
            <a:ext cx="11961627" cy="5168146"/>
          </a:xfrm>
          <a:prstGeom prst="rect">
            <a:avLst/>
          </a:prstGeom>
          <a:noFill/>
        </p:spPr>
        <p:txBody>
          <a:bodyPr wrap="square">
            <a:spAutoFit/>
          </a:bodyPr>
          <a:lstStyle/>
          <a:p>
            <a:pPr algn="just">
              <a:lnSpc>
                <a:spcPct val="115000"/>
              </a:lnSpc>
              <a:buNone/>
            </a:pPr>
            <a:r>
              <a:rPr lang="en-US" sz="2400">
                <a:effectLst/>
                <a:latin typeface="Aptos" panose="020B0004020202020204" pitchFamily="34" charset="0"/>
                <a:ea typeface="Calibri" panose="020F0502020204030204" pitchFamily="34" charset="0"/>
                <a:cs typeface="Calibri" panose="020F0502020204030204" pitchFamily="34" charset="0"/>
              </a:rPr>
              <a:t>It calls for </a:t>
            </a:r>
            <a:r>
              <a:rPr lang="en-US" sz="24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Erasmus+ 2028–2034</a:t>
            </a:r>
            <a:r>
              <a:rPr lang="en-US" sz="2400">
                <a:effectLst/>
                <a:latin typeface="Aptos" panose="020B0004020202020204" pitchFamily="34" charset="0"/>
                <a:ea typeface="Calibri" panose="020F0502020204030204" pitchFamily="34" charset="0"/>
                <a:cs typeface="Calibri" panose="020F0502020204030204" pitchFamily="34" charset="0"/>
              </a:rPr>
              <a:t> to </a:t>
            </a:r>
          </a:p>
          <a:p>
            <a:pPr algn="just">
              <a:lnSpc>
                <a:spcPct val="115000"/>
              </a:lnSpc>
              <a:buNone/>
            </a:pPr>
            <a:endParaRPr lang="en-US" sz="2400">
              <a:effectLst/>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US" sz="2400" b="1">
                <a:effectLst/>
                <a:latin typeface="Aptos" panose="020B0004020202020204" pitchFamily="34" charset="0"/>
                <a:ea typeface="Calibri" panose="020F0502020204030204" pitchFamily="34" charset="0"/>
                <a:cs typeface="Calibri" panose="020F0502020204030204" pitchFamily="34" charset="0"/>
              </a:rPr>
              <a:t>add objectives </a:t>
            </a:r>
            <a:r>
              <a:rPr lang="en-US" sz="2400">
                <a:effectLst/>
                <a:latin typeface="Aptos" panose="020B0004020202020204" pitchFamily="34" charset="0"/>
                <a:ea typeface="Calibri" panose="020F0502020204030204" pitchFamily="34" charset="0"/>
                <a:cs typeface="Calibri" panose="020F0502020204030204" pitchFamily="34" charset="0"/>
              </a:rPr>
              <a:t>such as improving the </a:t>
            </a:r>
            <a:r>
              <a:rPr lang="en-US" sz="2400" b="1">
                <a:effectLst/>
                <a:latin typeface="Aptos" panose="020B0004020202020204" pitchFamily="34" charset="0"/>
                <a:ea typeface="Calibri" panose="020F0502020204030204" pitchFamily="34" charset="0"/>
                <a:cs typeface="Calibri" panose="020F0502020204030204" pitchFamily="34" charset="0"/>
              </a:rPr>
              <a:t>attractiveness of the teaching profession, supporting teacher well-being,</a:t>
            </a:r>
            <a:r>
              <a:rPr lang="en-US" sz="2400">
                <a:effectLst/>
                <a:latin typeface="Aptos" panose="020B0004020202020204" pitchFamily="34" charset="0"/>
                <a:ea typeface="Calibri" panose="020F0502020204030204" pitchFamily="34" charset="0"/>
                <a:cs typeface="Calibri" panose="020F0502020204030204" pitchFamily="34" charset="0"/>
              </a:rPr>
              <a:t> and recognizing mobility as continuing professional development. </a:t>
            </a:r>
            <a:endParaRPr lang="en-US" sz="2400">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US" sz="2400" b="1">
                <a:effectLst/>
                <a:latin typeface="Aptos" panose="020B0004020202020204" pitchFamily="34" charset="0"/>
                <a:ea typeface="Calibri" panose="020F0502020204030204" pitchFamily="34" charset="0"/>
                <a:cs typeface="Calibri" panose="020F0502020204030204" pitchFamily="34" charset="0"/>
              </a:rPr>
              <a:t>Set inclusive governance with a permanent role for education trade unions </a:t>
            </a:r>
            <a:r>
              <a:rPr lang="en-US" sz="2400">
                <a:effectLst/>
                <a:latin typeface="Aptos" panose="020B0004020202020204" pitchFamily="34" charset="0"/>
                <a:ea typeface="Calibri" panose="020F0502020204030204" pitchFamily="34" charset="0"/>
                <a:cs typeface="Calibri" panose="020F0502020204030204" pitchFamily="34" charset="0"/>
              </a:rPr>
              <a:t>at EU and national levels, transparent decision-making on priorities and budgets, and guaranteed teacher participation through removal of mobility barriers, recognition of mobility for career progression, and adequate financial support. </a:t>
            </a:r>
          </a:p>
          <a:p>
            <a:pPr marL="285750" indent="-285750" algn="just">
              <a:lnSpc>
                <a:spcPct val="115000"/>
              </a:lnSpc>
              <a:buFontTx/>
              <a:buChar char="-"/>
            </a:pPr>
            <a:endParaRPr lang="en-US" sz="2400">
              <a:latin typeface="Aptos" panose="020B0004020202020204" pitchFamily="34" charset="0"/>
              <a:ea typeface="Calibri" panose="020F0502020204030204" pitchFamily="34" charset="0"/>
              <a:cs typeface="Calibri" panose="020F0502020204030204" pitchFamily="34" charset="0"/>
            </a:endParaRPr>
          </a:p>
          <a:p>
            <a:pPr algn="just">
              <a:lnSpc>
                <a:spcPct val="115000"/>
              </a:lnSpc>
            </a:pPr>
            <a:endParaRPr lang="en-US" sz="2400">
              <a:effectLst/>
              <a:latin typeface="Aptos" panose="020B0004020202020204" pitchFamily="34" charset="0"/>
              <a:ea typeface="Calibri" panose="020F0502020204030204" pitchFamily="34" charset="0"/>
              <a:cs typeface="Calibri" panose="020F0502020204030204" pitchFamily="34" charset="0"/>
            </a:endParaRPr>
          </a:p>
          <a:p>
            <a:pPr algn="just">
              <a:lnSpc>
                <a:spcPct val="115000"/>
              </a:lnSpc>
            </a:pPr>
            <a:r>
              <a:rPr lang="en-US" sz="2400">
                <a:latin typeface="Aptos" panose="020B0004020202020204" pitchFamily="34" charset="0"/>
                <a:ea typeface="Calibri" panose="020F0502020204030204" pitchFamily="34" charset="0"/>
                <a:cs typeface="Calibri" panose="020F0502020204030204" pitchFamily="34" charset="0"/>
              </a:rPr>
              <a:t>Next step: European level and national level lobby </a:t>
            </a:r>
            <a:r>
              <a:rPr lang="en-US" sz="2400">
                <a:effectLst/>
                <a:latin typeface="Aptos" panose="020B0004020202020204" pitchFamily="34" charset="0"/>
                <a:ea typeface="Calibri" panose="020F0502020204030204" pitchFamily="34" charset="0"/>
                <a:cs typeface="Calibri" panose="020F0502020204030204" pitchFamily="34" charset="0"/>
              </a:rPr>
              <a:t> </a:t>
            </a:r>
            <a:endParaRPr lang="en-RW" sz="24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044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277ED-F25C-66EC-3E9B-F3621D457E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8F145B2-7538-E873-FECB-B9DF3C2AFA2C}"/>
              </a:ext>
            </a:extLst>
          </p:cNvPr>
          <p:cNvSpPr>
            <a:spLocks noGrp="1"/>
          </p:cNvSpPr>
          <p:nvPr>
            <p:ph sz="half" idx="1"/>
          </p:nvPr>
        </p:nvSpPr>
        <p:spPr>
          <a:xfrm>
            <a:off x="1" y="261257"/>
            <a:ext cx="12192000" cy="5572277"/>
          </a:xfrm>
        </p:spPr>
        <p:txBody>
          <a:bodyPr lIns="91440" tIns="45720" rIns="91440" bIns="45720">
            <a:normAutofit fontScale="25000" lnSpcReduction="20000"/>
          </a:bodyPr>
          <a:lstStyle/>
          <a:p>
            <a:pPr marL="0" lvl="0" indent="0">
              <a:spcBef>
                <a:spcPts val="0"/>
              </a:spcBef>
              <a:buSzPts val="1000"/>
              <a:buNone/>
              <a:tabLst>
                <a:tab pos="457200" algn="l"/>
              </a:tabLst>
            </a:pPr>
            <a:endParaRPr lang="en-US" b="1"/>
          </a:p>
          <a:p>
            <a:pPr marL="0" lvl="0" indent="0">
              <a:spcBef>
                <a:spcPts val="0"/>
              </a:spcBef>
              <a:buSzPts val="1000"/>
              <a:buNone/>
              <a:tabLst>
                <a:tab pos="457200" algn="l"/>
              </a:tabLst>
            </a:pPr>
            <a:endParaRPr lang="en-US" sz="4400" b="1"/>
          </a:p>
          <a:p>
            <a:pPr marL="0" lvl="0" indent="0">
              <a:spcBef>
                <a:spcPts val="0"/>
              </a:spcBef>
              <a:buSzPts val="1000"/>
              <a:buNone/>
              <a:tabLst>
                <a:tab pos="457200" algn="l"/>
              </a:tabLst>
            </a:pPr>
            <a:r>
              <a:rPr lang="en-US" sz="11200"/>
              <a:t>           </a:t>
            </a:r>
            <a:r>
              <a:rPr lang="en-US" sz="11200" b="1"/>
              <a:t>European Parliament prepares a report on Erasmus+. ETUCE demands: </a:t>
            </a:r>
          </a:p>
          <a:p>
            <a:pPr marL="0" lvl="0" indent="0">
              <a:spcBef>
                <a:spcPts val="0"/>
              </a:spcBef>
              <a:buSzPts val="1000"/>
              <a:buNone/>
              <a:tabLst>
                <a:tab pos="457200" algn="l"/>
              </a:tabLst>
            </a:pPr>
            <a:endParaRPr lang="en-US" sz="11200"/>
          </a:p>
          <a:p>
            <a:pPr lvl="0">
              <a:spcBef>
                <a:spcPts val="0"/>
              </a:spcBef>
              <a:buSzPts val="1000"/>
              <a:buFontTx/>
              <a:buChar char="-"/>
              <a:tabLst>
                <a:tab pos="457200" algn="l"/>
              </a:tabLst>
            </a:pPr>
            <a:r>
              <a:rPr lang="en-US" sz="11200" b="1"/>
              <a:t>Academic freedom &amp; fundamental values</a:t>
            </a:r>
            <a:r>
              <a:rPr lang="en-US" sz="11200"/>
              <a:t>: Mobility and projects should actively respect and promote academic freedom, freedom of speech, institutional autonomy and democratic participation. – </a:t>
            </a:r>
            <a:r>
              <a:rPr lang="en-US" sz="11200" b="1"/>
              <a:t>respect of Charter of Fundamental Rights (freedom of speech, rule of law, and working conditions)</a:t>
            </a:r>
          </a:p>
          <a:p>
            <a:pPr lvl="0">
              <a:spcBef>
                <a:spcPts val="0"/>
              </a:spcBef>
              <a:buSzPts val="1000"/>
              <a:buFontTx/>
              <a:buChar char="-"/>
              <a:tabLst>
                <a:tab pos="457200" algn="l"/>
              </a:tabLst>
            </a:pPr>
            <a:endParaRPr lang="en-US" sz="11200"/>
          </a:p>
          <a:p>
            <a:pPr lvl="0">
              <a:spcBef>
                <a:spcPts val="0"/>
              </a:spcBef>
              <a:buSzPts val="1000"/>
              <a:buFontTx/>
              <a:buChar char="-"/>
              <a:tabLst>
                <a:tab pos="457200" algn="l"/>
              </a:tabLst>
            </a:pPr>
            <a:r>
              <a:rPr lang="en-US" sz="11200" b="1"/>
              <a:t>Strong social dialogue &amp; collegial governance</a:t>
            </a:r>
            <a:r>
              <a:rPr lang="en-US" sz="11200"/>
              <a:t>: Erasmus+ should support democratic governance in higher education, linking green and digital transitions to staff wellbeing and working conditions. </a:t>
            </a:r>
          </a:p>
          <a:p>
            <a:pPr lvl="0">
              <a:spcBef>
                <a:spcPts val="0"/>
              </a:spcBef>
              <a:buSzPts val="1000"/>
              <a:buFontTx/>
              <a:buChar char="-"/>
              <a:tabLst>
                <a:tab pos="457200" algn="l"/>
              </a:tabLst>
            </a:pPr>
            <a:br>
              <a:rPr lang="en-US" sz="11200"/>
            </a:br>
            <a:r>
              <a:rPr lang="en-US" sz="11200" b="1"/>
              <a:t>Sustainable funding &amp; decent work </a:t>
            </a:r>
            <a:r>
              <a:rPr lang="en-US" sz="11200"/>
              <a:t>- reduce precarity in the sector. Participation in projects should be linked to adequate staffing, permanent contracts and long-term institutional funding.</a:t>
            </a:r>
          </a:p>
          <a:p>
            <a:pPr lvl="0">
              <a:spcBef>
                <a:spcPts val="0"/>
              </a:spcBef>
              <a:buSzPts val="1000"/>
              <a:buFontTx/>
              <a:buChar char="-"/>
              <a:tabLst>
                <a:tab pos="457200" algn="l"/>
              </a:tabLst>
            </a:pPr>
            <a:br>
              <a:rPr lang="en-US" sz="11200"/>
            </a:br>
            <a:r>
              <a:rPr lang="en-US" sz="11200" b="1"/>
              <a:t>Fair mobility for teachers &amp; academics</a:t>
            </a:r>
            <a:r>
              <a:rPr lang="en-US" sz="11200"/>
              <a:t>: Mobility should not mean loss of salary, pension or social rights. It must be </a:t>
            </a:r>
            <a:r>
              <a:rPr lang="en-US" sz="11200" b="1" err="1"/>
              <a:t>recognised</a:t>
            </a:r>
            <a:r>
              <a:rPr lang="en-US" sz="11200"/>
              <a:t> as paid professional development.</a:t>
            </a:r>
            <a:br>
              <a:rPr lang="en-US" sz="11200"/>
            </a:br>
            <a:endParaRPr lang="en-US" sz="11200" b="1"/>
          </a:p>
          <a:p>
            <a:pPr lvl="0">
              <a:spcBef>
                <a:spcPts val="0"/>
              </a:spcBef>
              <a:buSzPts val="1000"/>
              <a:buFontTx/>
              <a:buChar char="-"/>
              <a:tabLst>
                <a:tab pos="457200" algn="l"/>
              </a:tabLst>
            </a:pPr>
            <a:r>
              <a:rPr lang="en-US" sz="11200" b="1"/>
              <a:t>Inclusive governance</a:t>
            </a:r>
            <a:r>
              <a:rPr lang="en-US" sz="11200"/>
              <a:t>: Teachers are central to Erasmus+ and must have a formal, permanent voice in </a:t>
            </a:r>
            <a:r>
              <a:rPr lang="en-US" sz="11200" err="1"/>
              <a:t>programme</a:t>
            </a:r>
            <a:r>
              <a:rPr lang="en-US" sz="11200"/>
              <a:t> governance at EU and national level</a:t>
            </a:r>
          </a:p>
        </p:txBody>
      </p:sp>
      <p:sp>
        <p:nvSpPr>
          <p:cNvPr id="2" name="Title 1">
            <a:extLst>
              <a:ext uri="{FF2B5EF4-FFF2-40B4-BE49-F238E27FC236}">
                <a16:creationId xmlns:a16="http://schemas.microsoft.com/office/drawing/2014/main" id="{47D496BB-A9A4-906E-3F00-5983FFD2E842}"/>
              </a:ext>
            </a:extLst>
          </p:cNvPr>
          <p:cNvSpPr>
            <a:spLocks noGrp="1"/>
          </p:cNvSpPr>
          <p:nvPr>
            <p:ph type="title"/>
          </p:nvPr>
        </p:nvSpPr>
        <p:spPr>
          <a:xfrm>
            <a:off x="431538" y="1024466"/>
            <a:ext cx="10873563" cy="567981"/>
          </a:xfrm>
        </p:spPr>
        <p:txBody>
          <a:bodyPr lIns="91440" tIns="45720" rIns="91440" bIns="45720">
            <a:normAutofit fontScale="90000"/>
          </a:bodyPr>
          <a:lstStyle/>
          <a:p>
            <a:br>
              <a:rPr lang="en-US" sz="2800">
                <a:effectLst/>
              </a:rPr>
            </a:br>
            <a:br>
              <a:rPr lang="en-RW" sz="2800">
                <a:effectLst/>
              </a:rPr>
            </a:br>
            <a:endParaRPr lang="en-US" sz="2800"/>
          </a:p>
        </p:txBody>
      </p:sp>
    </p:spTree>
    <p:extLst>
      <p:ext uri="{BB962C8B-B14F-4D97-AF65-F5344CB8AC3E}">
        <p14:creationId xmlns:p14="http://schemas.microsoft.com/office/powerpoint/2010/main" val="32975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4789C-7850-21DF-5C9E-D731A4F9186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2CB25E-F7AE-CCD7-54FA-8F7DF3EBB326}"/>
              </a:ext>
            </a:extLst>
          </p:cNvPr>
          <p:cNvSpPr>
            <a:spLocks noGrp="1"/>
          </p:cNvSpPr>
          <p:nvPr>
            <p:ph sz="half" idx="1"/>
          </p:nvPr>
        </p:nvSpPr>
        <p:spPr>
          <a:xfrm>
            <a:off x="90741" y="261258"/>
            <a:ext cx="12101259" cy="621246"/>
          </a:xfrm>
        </p:spPr>
        <p:txBody>
          <a:bodyPr lIns="91440" tIns="45720" rIns="91440" bIns="45720">
            <a:normAutofit/>
          </a:bodyPr>
          <a:lstStyle/>
          <a:p>
            <a:pPr marL="0" lvl="0" indent="0">
              <a:spcBef>
                <a:spcPts val="0"/>
              </a:spcBef>
              <a:buSzPts val="1000"/>
              <a:buNone/>
              <a:tabLst>
                <a:tab pos="457200" algn="l"/>
              </a:tabLst>
            </a:pPr>
            <a:endParaRPr lang="en-US" b="1"/>
          </a:p>
          <a:p>
            <a:pPr marL="0" lvl="0" indent="0">
              <a:spcBef>
                <a:spcPts val="0"/>
              </a:spcBef>
              <a:buSzPts val="1000"/>
              <a:buNone/>
              <a:tabLst>
                <a:tab pos="457200" algn="l"/>
              </a:tabLst>
            </a:pPr>
            <a:endParaRPr lang="en-US" sz="4400" b="1"/>
          </a:p>
        </p:txBody>
      </p:sp>
      <p:sp>
        <p:nvSpPr>
          <p:cNvPr id="2" name="Title 1">
            <a:extLst>
              <a:ext uri="{FF2B5EF4-FFF2-40B4-BE49-F238E27FC236}">
                <a16:creationId xmlns:a16="http://schemas.microsoft.com/office/drawing/2014/main" id="{1ED8FC85-B4C1-00DE-18D9-3947F9CE0F77}"/>
              </a:ext>
            </a:extLst>
          </p:cNvPr>
          <p:cNvSpPr>
            <a:spLocks noGrp="1"/>
          </p:cNvSpPr>
          <p:nvPr>
            <p:ph type="title"/>
          </p:nvPr>
        </p:nvSpPr>
        <p:spPr>
          <a:xfrm>
            <a:off x="404037" y="314522"/>
            <a:ext cx="10873563" cy="567981"/>
          </a:xfrm>
        </p:spPr>
        <p:txBody>
          <a:bodyPr lIns="91440" tIns="45720" rIns="91440" bIns="45720">
            <a:normAutofit fontScale="90000"/>
          </a:bodyPr>
          <a:lstStyle/>
          <a:p>
            <a:r>
              <a:rPr lang="en-US" sz="3100"/>
              <a:t>European Parliament Academic Freedom Monitor</a:t>
            </a:r>
            <a:br>
              <a:rPr lang="en-US" sz="2800"/>
            </a:br>
            <a:br>
              <a:rPr lang="en-US" sz="2800">
                <a:effectLst/>
              </a:rPr>
            </a:br>
            <a:br>
              <a:rPr lang="en-RW" sz="2800">
                <a:effectLst/>
              </a:rPr>
            </a:br>
            <a:endParaRPr lang="en-US" sz="2800"/>
          </a:p>
        </p:txBody>
      </p:sp>
      <p:graphicFrame>
        <p:nvGraphicFramePr>
          <p:cNvPr id="4" name="Table 3">
            <a:extLst>
              <a:ext uri="{FF2B5EF4-FFF2-40B4-BE49-F238E27FC236}">
                <a16:creationId xmlns:a16="http://schemas.microsoft.com/office/drawing/2014/main" id="{14093278-87FB-B7F3-438A-44D4524E8F99}"/>
              </a:ext>
            </a:extLst>
          </p:cNvPr>
          <p:cNvGraphicFramePr>
            <a:graphicFrameLocks noGrp="1"/>
          </p:cNvGraphicFramePr>
          <p:nvPr>
            <p:extLst>
              <p:ext uri="{D42A27DB-BD31-4B8C-83A1-F6EECF244321}">
                <p14:modId xmlns:p14="http://schemas.microsoft.com/office/powerpoint/2010/main" val="1790864545"/>
              </p:ext>
            </p:extLst>
          </p:nvPr>
        </p:nvGraphicFramePr>
        <p:xfrm>
          <a:off x="404036" y="776896"/>
          <a:ext cx="10949763" cy="8370191"/>
        </p:xfrm>
        <a:graphic>
          <a:graphicData uri="http://schemas.openxmlformats.org/drawingml/2006/table">
            <a:tbl>
              <a:tblPr/>
              <a:tblGrid>
                <a:gridCol w="10949763">
                  <a:extLst>
                    <a:ext uri="{9D8B030D-6E8A-4147-A177-3AD203B41FA5}">
                      <a16:colId xmlns:a16="http://schemas.microsoft.com/office/drawing/2014/main" val="3965461336"/>
                    </a:ext>
                  </a:extLst>
                </a:gridCol>
              </a:tblGrid>
              <a:tr h="655011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800">
                          <a:latin typeface="+mn-lt"/>
                        </a:rPr>
                        <a:t>Across the EU, academic freedom is under growing pressure, and many of the developments identified in the 2025 Monitor have direct implications for </a:t>
                      </a:r>
                      <a:r>
                        <a:rPr lang="en-US" sz="2800" b="1">
                          <a:latin typeface="+mn-lt"/>
                        </a:rPr>
                        <a:t>working conditions, governance, and autonomy</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2800" b="1"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2800" b="1" i="0" kern="1200">
                          <a:solidFill>
                            <a:schemeClr val="tx1"/>
                          </a:solidFill>
                          <a:effectLst/>
                          <a:latin typeface="+mn-lt"/>
                          <a:ea typeface="+mn-ea"/>
                          <a:cs typeface="+mn-cs"/>
                        </a:rPr>
                        <a:t>Academic freedom is declining in many Member States: it has worsened over the past decade</a:t>
                      </a:r>
                      <a:r>
                        <a:rPr lang="en-US" sz="2800" b="0" i="0" kern="1200">
                          <a:solidFill>
                            <a:schemeClr val="tx1"/>
                          </a:solidFill>
                          <a:effectLst/>
                          <a:latin typeface="+mn-lt"/>
                          <a:ea typeface="+mn-ea"/>
                          <a:cs typeface="+mn-cs"/>
                        </a:rPr>
                        <a:t> in 8 EU countries (AT, FI, DE, EL, HU, LT, PL, PT).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2800" b="0"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2800" b="0" i="0" kern="1200">
                          <a:solidFill>
                            <a:schemeClr val="tx1"/>
                          </a:solidFill>
                          <a:effectLst/>
                          <a:latin typeface="+mn-lt"/>
                          <a:ea typeface="+mn-ea"/>
                          <a:cs typeface="+mn-cs"/>
                        </a:rPr>
                        <a:t>Reasons: </a:t>
                      </a:r>
                    </a:p>
                    <a:p>
                      <a:pPr fontAlgn="base">
                        <a:lnSpc>
                          <a:spcPct val="100000"/>
                        </a:lnSpc>
                        <a:spcBef>
                          <a:spcPts val="0"/>
                        </a:spcBef>
                        <a:spcAft>
                          <a:spcPts val="0"/>
                        </a:spcAft>
                      </a:pPr>
                      <a:r>
                        <a:rPr lang="en-US" sz="2800" b="1" i="0" kern="1200">
                          <a:solidFill>
                            <a:schemeClr val="tx1"/>
                          </a:solidFill>
                          <a:effectLst/>
                          <a:latin typeface="+mn-lt"/>
                          <a:ea typeface="+mn-ea"/>
                          <a:cs typeface="+mn-cs"/>
                        </a:rPr>
                        <a:t>Political interference: </a:t>
                      </a:r>
                      <a:r>
                        <a:rPr lang="en-US" sz="2800" b="0" i="0" kern="1200">
                          <a:solidFill>
                            <a:schemeClr val="tx1"/>
                          </a:solidFill>
                          <a:effectLst/>
                          <a:latin typeface="+mn-lt"/>
                          <a:ea typeface="+mn-ea"/>
                          <a:cs typeface="+mn-cs"/>
                        </a:rPr>
                        <a:t>funding cuts, political appointments, and security‑driven limits on research weaken institutional autonomy (significant declines in Finland, Germany, Greece, Hungary, Lithuania, Poland, Portugal).</a:t>
                      </a:r>
                    </a:p>
                    <a:p>
                      <a:pPr fontAlgn="base">
                        <a:lnSpc>
                          <a:spcPct val="100000"/>
                        </a:lnSpc>
                        <a:spcBef>
                          <a:spcPts val="0"/>
                        </a:spcBef>
                        <a:spcAft>
                          <a:spcPts val="0"/>
                        </a:spcAft>
                      </a:pPr>
                      <a:r>
                        <a:rPr lang="en-US" sz="2800" b="1" i="0" kern="1200">
                          <a:solidFill>
                            <a:schemeClr val="tx1"/>
                          </a:solidFill>
                          <a:effectLst/>
                          <a:latin typeface="+mn-lt"/>
                          <a:ea typeface="+mn-ea"/>
                          <a:cs typeface="+mn-cs"/>
                        </a:rPr>
                        <a:t>Managerial pressure: </a:t>
                      </a:r>
                      <a:r>
                        <a:rPr lang="en-US" sz="2800" b="0" i="0" kern="1200" err="1">
                          <a:solidFill>
                            <a:schemeClr val="tx1"/>
                          </a:solidFill>
                          <a:effectLst/>
                          <a:latin typeface="+mn-lt"/>
                          <a:ea typeface="+mn-ea"/>
                          <a:cs typeface="+mn-cs"/>
                        </a:rPr>
                        <a:t>centralised</a:t>
                      </a:r>
                      <a:r>
                        <a:rPr lang="en-US" sz="2800" b="0" i="0" kern="1200">
                          <a:solidFill>
                            <a:schemeClr val="tx1"/>
                          </a:solidFill>
                          <a:effectLst/>
                          <a:latin typeface="+mn-lt"/>
                          <a:ea typeface="+mn-ea"/>
                          <a:cs typeface="+mn-cs"/>
                        </a:rPr>
                        <a:t> governance, performance metrics, and precarious contracts erode staff voice and independence.</a:t>
                      </a:r>
                    </a:p>
                    <a:p>
                      <a:pPr marL="0" marR="0" lvl="0" indent="0" algn="l" defTabSz="914400" rtl="0" eaLnBrk="1" fontAlgn="t" latinLnBrk="0" hangingPunct="1">
                        <a:lnSpc>
                          <a:spcPts val="1500"/>
                        </a:lnSpc>
                        <a:spcBef>
                          <a:spcPts val="0"/>
                        </a:spcBef>
                        <a:spcAft>
                          <a:spcPts val="0"/>
                        </a:spcAft>
                        <a:buClrTx/>
                        <a:buSzTx/>
                        <a:buFontTx/>
                        <a:buNone/>
                        <a:tabLst/>
                        <a:defRPr/>
                      </a:pPr>
                      <a:endParaRPr lang="en-US" sz="2400" b="0" i="0">
                        <a:effectLst/>
                        <a:latin typeface="+mn-lt"/>
                      </a:endParaRPr>
                    </a:p>
                    <a:p>
                      <a:pPr fontAlgn="t">
                        <a:lnSpc>
                          <a:spcPts val="1500"/>
                        </a:lnSpc>
                        <a:buNone/>
                      </a:pPr>
                      <a:endParaRPr lang="en-US" b="0" i="0">
                        <a:effectLst/>
                        <a:latin typeface="Segoe UI" panose="020B0502040204020203" pitchFamily="34" charset="0"/>
                      </a:endParaRP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156534176"/>
                  </a:ext>
                </a:extLst>
              </a:tr>
              <a:tr h="910036">
                <a:tc>
                  <a:txBody>
                    <a:bodyPr/>
                    <a:lstStyle/>
                    <a:p>
                      <a:pPr fontAlgn="t">
                        <a:lnSpc>
                          <a:spcPts val="1500"/>
                        </a:lnSpc>
                        <a:buNone/>
                      </a:pPr>
                      <a:endParaRPr lang="en-US" b="0" i="0">
                        <a:effectLst/>
                        <a:latin typeface="Segoe UI" panose="020B0502040204020203" pitchFamily="34" charset="0"/>
                      </a:endParaRPr>
                    </a:p>
                  </a:txBody>
                  <a:tcP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3891279057"/>
                  </a:ext>
                </a:extLst>
              </a:tr>
              <a:tr h="910036">
                <a:tc>
                  <a:txBody>
                    <a:bodyPr/>
                    <a:lstStyle/>
                    <a:p>
                      <a:endParaRPr lang="en-RW"/>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4089366029"/>
                  </a:ext>
                </a:extLst>
              </a:tr>
            </a:tbl>
          </a:graphicData>
        </a:graphic>
      </p:graphicFrame>
    </p:spTree>
    <p:extLst>
      <p:ext uri="{BB962C8B-B14F-4D97-AF65-F5344CB8AC3E}">
        <p14:creationId xmlns:p14="http://schemas.microsoft.com/office/powerpoint/2010/main" val="133929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1A58-F2B8-BE7D-03C1-A40318D1E9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4418331-06A9-75AD-D35C-A5C2C50B53EF}"/>
              </a:ext>
            </a:extLst>
          </p:cNvPr>
          <p:cNvSpPr>
            <a:spLocks noGrp="1"/>
          </p:cNvSpPr>
          <p:nvPr>
            <p:ph sz="half" idx="1"/>
          </p:nvPr>
        </p:nvSpPr>
        <p:spPr>
          <a:xfrm>
            <a:off x="90741" y="261258"/>
            <a:ext cx="12101259" cy="621246"/>
          </a:xfrm>
        </p:spPr>
        <p:txBody>
          <a:bodyPr lIns="91440" tIns="45720" rIns="91440" bIns="45720">
            <a:normAutofit/>
          </a:bodyPr>
          <a:lstStyle/>
          <a:p>
            <a:pPr marL="0" lvl="0" indent="0">
              <a:spcBef>
                <a:spcPts val="0"/>
              </a:spcBef>
              <a:buSzPts val="1000"/>
              <a:buNone/>
              <a:tabLst>
                <a:tab pos="457200" algn="l"/>
              </a:tabLst>
            </a:pPr>
            <a:endParaRPr lang="en-US" b="1"/>
          </a:p>
          <a:p>
            <a:pPr marL="0" lvl="0" indent="0">
              <a:spcBef>
                <a:spcPts val="0"/>
              </a:spcBef>
              <a:buSzPts val="1000"/>
              <a:buNone/>
              <a:tabLst>
                <a:tab pos="457200" algn="l"/>
              </a:tabLst>
            </a:pPr>
            <a:endParaRPr lang="en-US" sz="4400" b="1"/>
          </a:p>
        </p:txBody>
      </p:sp>
      <p:sp>
        <p:nvSpPr>
          <p:cNvPr id="2" name="Title 1">
            <a:extLst>
              <a:ext uri="{FF2B5EF4-FFF2-40B4-BE49-F238E27FC236}">
                <a16:creationId xmlns:a16="http://schemas.microsoft.com/office/drawing/2014/main" id="{332ACC81-E613-3EE4-00F6-0ED54005A017}"/>
              </a:ext>
            </a:extLst>
          </p:cNvPr>
          <p:cNvSpPr>
            <a:spLocks noGrp="1"/>
          </p:cNvSpPr>
          <p:nvPr>
            <p:ph type="title"/>
          </p:nvPr>
        </p:nvSpPr>
        <p:spPr>
          <a:xfrm>
            <a:off x="404037" y="314522"/>
            <a:ext cx="10873563" cy="567981"/>
          </a:xfrm>
        </p:spPr>
        <p:txBody>
          <a:bodyPr lIns="91440" tIns="45720" rIns="91440" bIns="45720">
            <a:normAutofit fontScale="90000"/>
          </a:bodyPr>
          <a:lstStyle/>
          <a:p>
            <a:r>
              <a:rPr lang="en-US" sz="2800"/>
              <a:t>European Parliament Academic Freedom Index</a:t>
            </a:r>
            <a:br>
              <a:rPr lang="en-US" sz="2800"/>
            </a:br>
            <a:br>
              <a:rPr lang="en-US" sz="2800">
                <a:effectLst/>
              </a:rPr>
            </a:br>
            <a:br>
              <a:rPr lang="en-RW" sz="2800">
                <a:effectLst/>
              </a:rPr>
            </a:br>
            <a:endParaRPr lang="en-US" sz="2800"/>
          </a:p>
        </p:txBody>
      </p:sp>
      <p:graphicFrame>
        <p:nvGraphicFramePr>
          <p:cNvPr id="4" name="Table 3">
            <a:extLst>
              <a:ext uri="{FF2B5EF4-FFF2-40B4-BE49-F238E27FC236}">
                <a16:creationId xmlns:a16="http://schemas.microsoft.com/office/drawing/2014/main" id="{D36D4F7C-1624-81FD-124E-99AE0BDF24C0}"/>
              </a:ext>
            </a:extLst>
          </p:cNvPr>
          <p:cNvGraphicFramePr>
            <a:graphicFrameLocks noGrp="1"/>
          </p:cNvGraphicFramePr>
          <p:nvPr>
            <p:extLst>
              <p:ext uri="{D42A27DB-BD31-4B8C-83A1-F6EECF244321}">
                <p14:modId xmlns:p14="http://schemas.microsoft.com/office/powerpoint/2010/main" val="513523691"/>
              </p:ext>
            </p:extLst>
          </p:nvPr>
        </p:nvGraphicFramePr>
        <p:xfrm>
          <a:off x="209405" y="882503"/>
          <a:ext cx="11144395" cy="7726605"/>
        </p:xfrm>
        <a:graphic>
          <a:graphicData uri="http://schemas.openxmlformats.org/drawingml/2006/table">
            <a:tbl>
              <a:tblPr/>
              <a:tblGrid>
                <a:gridCol w="11144395">
                  <a:extLst>
                    <a:ext uri="{9D8B030D-6E8A-4147-A177-3AD203B41FA5}">
                      <a16:colId xmlns:a16="http://schemas.microsoft.com/office/drawing/2014/main" val="3965461336"/>
                    </a:ext>
                  </a:extLst>
                </a:gridCol>
              </a:tblGrid>
              <a:tr h="2373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800" b="1" i="0" kern="1200">
                          <a:solidFill>
                            <a:schemeClr val="tx1"/>
                          </a:solidFill>
                          <a:effectLst/>
                          <a:latin typeface="+mn-lt"/>
                          <a:ea typeface="+mn-ea"/>
                          <a:cs typeface="+mn-cs"/>
                        </a:rPr>
                        <a:t>Reasons: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2800" b="1"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2800" b="1" i="0" kern="1200">
                          <a:solidFill>
                            <a:schemeClr val="tx1"/>
                          </a:solidFill>
                          <a:effectLst/>
                          <a:latin typeface="+mn-lt"/>
                          <a:ea typeface="+mn-ea"/>
                          <a:cs typeface="+mn-cs"/>
                        </a:rPr>
                        <a:t>Internal tensions: </a:t>
                      </a:r>
                      <a:r>
                        <a:rPr lang="en-US" sz="2800" b="0" i="0" kern="1200">
                          <a:solidFill>
                            <a:schemeClr val="tx1"/>
                          </a:solidFill>
                          <a:effectLst/>
                          <a:latin typeface="+mn-lt"/>
                          <a:ea typeface="+mn-ea"/>
                          <a:cs typeface="+mn-cs"/>
                        </a:rPr>
                        <a:t>harassment and </a:t>
                      </a:r>
                      <a:r>
                        <a:rPr lang="en-US" sz="2800" b="0" i="0" kern="1200" err="1">
                          <a:solidFill>
                            <a:schemeClr val="tx1"/>
                          </a:solidFill>
                          <a:effectLst/>
                          <a:latin typeface="+mn-lt"/>
                          <a:ea typeface="+mn-ea"/>
                          <a:cs typeface="+mn-cs"/>
                        </a:rPr>
                        <a:t>polarisation</a:t>
                      </a:r>
                      <a:r>
                        <a:rPr lang="en-US" sz="2800" b="0" i="0" kern="1200">
                          <a:solidFill>
                            <a:schemeClr val="tx1"/>
                          </a:solidFill>
                          <a:effectLst/>
                          <a:latin typeface="+mn-lt"/>
                          <a:ea typeface="+mn-ea"/>
                          <a:cs typeface="+mn-cs"/>
                        </a:rPr>
                        <a:t> inside academia lead to self‑censorship (e.g. 45% of Flemish academics report harassment).</a:t>
                      </a:r>
                    </a:p>
                    <a:p>
                      <a:pPr fontAlgn="base">
                        <a:lnSpc>
                          <a:spcPct val="100000"/>
                        </a:lnSpc>
                        <a:spcBef>
                          <a:spcPts val="0"/>
                        </a:spcBef>
                        <a:spcAft>
                          <a:spcPts val="0"/>
                        </a:spcAft>
                      </a:pPr>
                      <a:r>
                        <a:rPr lang="en-US" sz="2800" b="1" i="0" kern="1200">
                          <a:solidFill>
                            <a:schemeClr val="tx1"/>
                          </a:solidFill>
                          <a:effectLst/>
                          <a:latin typeface="+mn-lt"/>
                          <a:ea typeface="+mn-ea"/>
                          <a:cs typeface="+mn-cs"/>
                        </a:rPr>
                        <a:t>Societal attacks: </a:t>
                      </a:r>
                      <a:r>
                        <a:rPr lang="en-US" sz="2800" b="0" i="0" kern="1200">
                          <a:solidFill>
                            <a:schemeClr val="tx1"/>
                          </a:solidFill>
                          <a:effectLst/>
                          <a:latin typeface="+mn-lt"/>
                          <a:ea typeface="+mn-ea"/>
                          <a:cs typeface="+mn-cs"/>
                        </a:rPr>
                        <a:t>online abuse and intimidation of researchers, especially in social sciences and humanities.</a:t>
                      </a:r>
                    </a:p>
                    <a:p>
                      <a:pPr fontAlgn="base">
                        <a:lnSpc>
                          <a:spcPct val="100000"/>
                        </a:lnSpc>
                        <a:spcBef>
                          <a:spcPts val="0"/>
                        </a:spcBef>
                        <a:spcAft>
                          <a:spcPts val="0"/>
                        </a:spcAft>
                      </a:pPr>
                      <a:r>
                        <a:rPr lang="en-US" sz="2800" b="1" i="0" kern="1200" err="1">
                          <a:solidFill>
                            <a:schemeClr val="tx1"/>
                          </a:solidFill>
                          <a:effectLst/>
                          <a:latin typeface="+mn-lt"/>
                          <a:ea typeface="+mn-ea"/>
                          <a:cs typeface="+mn-cs"/>
                        </a:rPr>
                        <a:t>Commercialisation</a:t>
                      </a:r>
                      <a:r>
                        <a:rPr lang="en-US" sz="2800" b="1" i="0" kern="1200">
                          <a:solidFill>
                            <a:schemeClr val="tx1"/>
                          </a:solidFill>
                          <a:effectLst/>
                          <a:latin typeface="+mn-lt"/>
                          <a:ea typeface="+mn-ea"/>
                          <a:cs typeface="+mn-cs"/>
                        </a:rPr>
                        <a:t> risks: </a:t>
                      </a:r>
                      <a:r>
                        <a:rPr lang="en-US" sz="2800" b="0" i="0" kern="1200">
                          <a:solidFill>
                            <a:schemeClr val="tx1"/>
                          </a:solidFill>
                          <a:effectLst/>
                          <a:latin typeface="+mn-lt"/>
                          <a:ea typeface="+mn-ea"/>
                          <a:cs typeface="+mn-cs"/>
                        </a:rPr>
                        <a:t>dependence on private funding can subtly distort research agendas.</a:t>
                      </a:r>
                    </a:p>
                    <a:p>
                      <a:pPr fontAlgn="base">
                        <a:lnSpc>
                          <a:spcPct val="100000"/>
                        </a:lnSpc>
                        <a:spcBef>
                          <a:spcPts val="0"/>
                        </a:spcBef>
                        <a:spcAft>
                          <a:spcPts val="0"/>
                        </a:spcAft>
                      </a:pPr>
                      <a:r>
                        <a:rPr lang="en-US" sz="2800" b="1" i="0" kern="1200">
                          <a:solidFill>
                            <a:schemeClr val="tx1"/>
                          </a:solidFill>
                          <a:effectLst/>
                          <a:latin typeface="+mn-lt"/>
                          <a:ea typeface="+mn-ea"/>
                          <a:cs typeface="+mn-cs"/>
                        </a:rPr>
                        <a:t>Foreign interference: </a:t>
                      </a:r>
                      <a:r>
                        <a:rPr lang="en-US" sz="2800" b="0" i="0" kern="1200">
                          <a:solidFill>
                            <a:schemeClr val="tx1"/>
                          </a:solidFill>
                          <a:effectLst/>
                          <a:latin typeface="+mn-lt"/>
                          <a:ea typeface="+mn-ea"/>
                          <a:cs typeface="+mn-cs"/>
                        </a:rPr>
                        <a:t>pressure from China and security‑based restrictions (e.g., US policy impacts, national security filters) threaten open collaboration.</a:t>
                      </a:r>
                    </a:p>
                    <a:p>
                      <a:pPr marL="342900" marR="0" lvl="0" indent="-342900" algn="l" defTabSz="914400" rtl="0" eaLnBrk="1" fontAlgn="t" latinLnBrk="0" hangingPunct="1">
                        <a:lnSpc>
                          <a:spcPts val="1500"/>
                        </a:lnSpc>
                        <a:spcBef>
                          <a:spcPts val="0"/>
                        </a:spcBef>
                        <a:spcAft>
                          <a:spcPts val="0"/>
                        </a:spcAft>
                        <a:buClrTx/>
                        <a:buSzTx/>
                        <a:buFontTx/>
                        <a:buAutoNum type="arabicPeriod"/>
                        <a:tabLst/>
                        <a:defRPr/>
                      </a:pPr>
                      <a:endParaRPr lang="en-US" sz="2400" b="0" i="0">
                        <a:effectLst/>
                        <a:latin typeface="+mn-lt"/>
                      </a:endParaRPr>
                    </a:p>
                    <a:p>
                      <a:pPr fontAlgn="t">
                        <a:lnSpc>
                          <a:spcPts val="1500"/>
                        </a:lnSpc>
                        <a:buNone/>
                      </a:pPr>
                      <a:endParaRPr lang="en-US" b="0" i="0">
                        <a:effectLst/>
                        <a:latin typeface="Segoe UI" panose="020B0502040204020203" pitchFamily="34" charset="0"/>
                      </a:endParaRP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156534176"/>
                  </a:ext>
                </a:extLst>
              </a:tr>
              <a:tr h="1269645">
                <a:tc>
                  <a:txBody>
                    <a:bodyPr/>
                    <a:lstStyle/>
                    <a:p>
                      <a:pPr fontAlgn="t">
                        <a:lnSpc>
                          <a:spcPts val="1500"/>
                        </a:lnSpc>
                        <a:buNone/>
                      </a:pPr>
                      <a:endParaRPr lang="en-US" b="0" i="0">
                        <a:effectLst/>
                        <a:latin typeface="Segoe UI" panose="020B0502040204020203" pitchFamily="34" charset="0"/>
                      </a:endParaRPr>
                    </a:p>
                  </a:txBody>
                  <a:tcP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3891279057"/>
                  </a:ext>
                </a:extLst>
              </a:tr>
              <a:tr h="1269645">
                <a:tc>
                  <a:txBody>
                    <a:bodyPr/>
                    <a:lstStyle/>
                    <a:p>
                      <a:endParaRPr lang="en-RW"/>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4089366029"/>
                  </a:ext>
                </a:extLst>
              </a:tr>
            </a:tbl>
          </a:graphicData>
        </a:graphic>
      </p:graphicFrame>
    </p:spTree>
    <p:extLst>
      <p:ext uri="{BB962C8B-B14F-4D97-AF65-F5344CB8AC3E}">
        <p14:creationId xmlns:p14="http://schemas.microsoft.com/office/powerpoint/2010/main" val="266640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BB17F-48A1-B4C5-466C-41D6EB20A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7DCE8-F219-B050-FE2B-EA0A25E9681A}"/>
              </a:ext>
            </a:extLst>
          </p:cNvPr>
          <p:cNvSpPr>
            <a:spLocks noGrp="1"/>
          </p:cNvSpPr>
          <p:nvPr>
            <p:ph type="title"/>
          </p:nvPr>
        </p:nvSpPr>
        <p:spPr>
          <a:xfrm>
            <a:off x="609600" y="447735"/>
            <a:ext cx="11251096" cy="708992"/>
          </a:xfrm>
        </p:spPr>
        <p:txBody>
          <a:bodyPr lIns="91440" tIns="45720" rIns="91440" bIns="45720" anchor="t"/>
          <a:lstStyle/>
          <a:p>
            <a:r>
              <a:rPr lang="en-US" sz="2800">
                <a:solidFill>
                  <a:schemeClr val="accent1"/>
                </a:solidFill>
                <a:latin typeface="Helvetica" panose="020B0604020202020204" pitchFamily="34" charset="0"/>
                <a:ea typeface="ヒラギノ角ゴ Pro W3"/>
                <a:cs typeface="Times New Roman" panose="02020603050405020304" pitchFamily="18" charset="0"/>
              </a:rPr>
              <a:t>ETUCE Position on </a:t>
            </a:r>
            <a:r>
              <a:rPr lang="en-US" sz="2800" err="1">
                <a:solidFill>
                  <a:srgbClr val="FF0000"/>
                </a:solidFill>
                <a:latin typeface="Helvetica" panose="020B0604020202020204" pitchFamily="34" charset="0"/>
                <a:ea typeface="ヒラギノ角ゴ Pro W3"/>
                <a:cs typeface="Times New Roman" panose="02020603050405020304" pitchFamily="18" charset="0"/>
              </a:rPr>
              <a:t>HorizonEurope</a:t>
            </a:r>
            <a:r>
              <a:rPr lang="en-US" sz="2800">
                <a:solidFill>
                  <a:srgbClr val="FF0000"/>
                </a:solidFill>
                <a:latin typeface="Helvetica" panose="020B0604020202020204" pitchFamily="34" charset="0"/>
                <a:ea typeface="ヒラギノ角ゴ Pro W3"/>
                <a:cs typeface="Times New Roman" panose="02020603050405020304" pitchFamily="18" charset="0"/>
              </a:rPr>
              <a:t> </a:t>
            </a:r>
            <a:r>
              <a:rPr lang="en-US" sz="2800" err="1">
                <a:solidFill>
                  <a:srgbClr val="FF0000"/>
                </a:solidFill>
                <a:latin typeface="Helvetica" panose="020B0604020202020204" pitchFamily="34" charset="0"/>
                <a:ea typeface="ヒラギノ角ゴ Pro W3"/>
                <a:cs typeface="Times New Roman" panose="02020603050405020304" pitchFamily="18" charset="0"/>
              </a:rPr>
              <a:t>Programme</a:t>
            </a:r>
            <a:r>
              <a:rPr lang="en-US" sz="2800">
                <a:solidFill>
                  <a:srgbClr val="FF0000"/>
                </a:solidFill>
                <a:latin typeface="Helvetica" panose="020B0604020202020204" pitchFamily="34" charset="0"/>
                <a:ea typeface="ヒラギノ角ゴ Pro W3"/>
                <a:cs typeface="Times New Roman" panose="02020603050405020304" pitchFamily="18" charset="0"/>
              </a:rPr>
              <a:t> 2028-34</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EFD6A35B-0AE4-2AFD-6631-5FF52E1E70E7}"/>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
        <p:nvSpPr>
          <p:cNvPr id="5" name="TextBox 4">
            <a:extLst>
              <a:ext uri="{FF2B5EF4-FFF2-40B4-BE49-F238E27FC236}">
                <a16:creationId xmlns:a16="http://schemas.microsoft.com/office/drawing/2014/main" id="{1D4ECBFA-D056-C414-CF72-4F343845349D}"/>
              </a:ext>
            </a:extLst>
          </p:cNvPr>
          <p:cNvSpPr txBox="1"/>
          <p:nvPr/>
        </p:nvSpPr>
        <p:spPr>
          <a:xfrm>
            <a:off x="513048" y="1156727"/>
            <a:ext cx="10860157" cy="4134658"/>
          </a:xfrm>
          <a:prstGeom prst="rect">
            <a:avLst/>
          </a:prstGeom>
          <a:noFill/>
        </p:spPr>
        <p:txBody>
          <a:bodyPr wrap="square">
            <a:spAutoFit/>
          </a:bodyPr>
          <a:lstStyle/>
          <a:p>
            <a:pPr algn="just">
              <a:lnSpc>
                <a:spcPct val="115000"/>
              </a:lnSpc>
              <a:spcAft>
                <a:spcPts val="800"/>
              </a:spcAft>
              <a:buNone/>
            </a:pPr>
            <a:r>
              <a:rPr lang="en-GB" sz="2800">
                <a:latin typeface="Aptos" panose="020B0004020202020204" pitchFamily="34" charset="0"/>
                <a:ea typeface="Calibri" panose="020F0502020204030204" pitchFamily="34" charset="0"/>
                <a:cs typeface="Calibri" panose="020F0502020204030204" pitchFamily="34" charset="0"/>
              </a:rPr>
              <a:t>The</a:t>
            </a:r>
            <a:r>
              <a:rPr lang="en-GB" sz="2800">
                <a:effectLst/>
                <a:latin typeface="Aptos" panose="020B0004020202020204" pitchFamily="34" charset="0"/>
                <a:ea typeface="Calibri" panose="020F0502020204030204" pitchFamily="34" charset="0"/>
                <a:cs typeface="Calibri" panose="020F0502020204030204" pitchFamily="34" charset="0"/>
              </a:rPr>
              <a:t> </a:t>
            </a:r>
            <a:r>
              <a:rPr lang="en-GB" sz="28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position paper</a:t>
            </a:r>
            <a:r>
              <a:rPr lang="en-GB" sz="2800">
                <a:effectLst/>
                <a:latin typeface="Aptos" panose="020B0004020202020204" pitchFamily="34" charset="0"/>
                <a:ea typeface="Calibri" panose="020F0502020204030204" pitchFamily="34" charset="0"/>
                <a:cs typeface="Calibri" panose="020F0502020204030204" pitchFamily="34" charset="0"/>
              </a:rPr>
              <a:t> call for</a:t>
            </a:r>
            <a:r>
              <a:rPr lang="en-GB" sz="2800">
                <a:latin typeface="Aptos" panose="020B0004020202020204" pitchFamily="34" charset="0"/>
                <a:ea typeface="Calibri" panose="020F0502020204030204" pitchFamily="34" charset="0"/>
                <a:cs typeface="Calibri" panose="020F0502020204030204" pitchFamily="34" charset="0"/>
              </a:rPr>
              <a:t> Horizon Europe :</a:t>
            </a:r>
            <a:endParaRPr lang="en-GB" sz="2800">
              <a:effectLst/>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GB" sz="2800">
                <a:effectLst/>
                <a:latin typeface="Aptos" panose="020B0004020202020204" pitchFamily="34" charset="0"/>
                <a:ea typeface="Calibri" panose="020F0502020204030204" pitchFamily="34" charset="0"/>
                <a:cs typeface="Calibri" panose="020F0502020204030204" pitchFamily="34" charset="0"/>
              </a:rPr>
              <a:t>Be a </a:t>
            </a:r>
            <a:r>
              <a:rPr lang="en-GB" sz="2800" b="1">
                <a:effectLst/>
                <a:latin typeface="Aptos" panose="020B0004020202020204" pitchFamily="34" charset="0"/>
                <a:ea typeface="Calibri" panose="020F0502020204030204" pitchFamily="34" charset="0"/>
                <a:cs typeface="Calibri" panose="020F0502020204030204" pitchFamily="34" charset="0"/>
              </a:rPr>
              <a:t>distinct, research-first programme </a:t>
            </a:r>
            <a:r>
              <a:rPr lang="en-GB" sz="2800">
                <a:effectLst/>
                <a:latin typeface="Aptos" panose="020B0004020202020204" pitchFamily="34" charset="0"/>
                <a:ea typeface="Calibri" panose="020F0502020204030204" pitchFamily="34" charset="0"/>
                <a:cs typeface="Calibri" panose="020F0502020204030204" pitchFamily="34" charset="0"/>
              </a:rPr>
              <a:t>that </a:t>
            </a:r>
            <a:r>
              <a:rPr lang="en-GB" sz="2800" b="1">
                <a:effectLst/>
                <a:latin typeface="Aptos" panose="020B0004020202020204" pitchFamily="34" charset="0"/>
                <a:ea typeface="Calibri" panose="020F0502020204030204" pitchFamily="34" charset="0"/>
                <a:cs typeface="Calibri" panose="020F0502020204030204" pitchFamily="34" charset="0"/>
              </a:rPr>
              <a:t>safeguards academic freedom, institutional autonomy, and the integrity of fundamental research</a:t>
            </a:r>
            <a:r>
              <a:rPr lang="en-GB" sz="2800">
                <a:effectLst/>
                <a:latin typeface="Aptos" panose="020B0004020202020204" pitchFamily="34" charset="0"/>
                <a:ea typeface="Calibri" panose="020F0502020204030204" pitchFamily="34" charset="0"/>
                <a:cs typeface="Calibri" panose="020F0502020204030204" pitchFamily="34" charset="0"/>
              </a:rPr>
              <a:t>, resisting any dilution by competitiveness agendas. </a:t>
            </a:r>
            <a:endParaRPr lang="en-GB" sz="2800">
              <a:latin typeface="Aptos" panose="020B0004020202020204" pitchFamily="34" charset="0"/>
              <a:ea typeface="Calibri" panose="020F0502020204030204" pitchFamily="34" charset="0"/>
              <a:cs typeface="Calibri" panose="020F0502020204030204" pitchFamily="34" charset="0"/>
            </a:endParaRPr>
          </a:p>
          <a:p>
            <a:pPr marL="285750" indent="-285750" algn="just">
              <a:lnSpc>
                <a:spcPct val="115000"/>
              </a:lnSpc>
              <a:buFontTx/>
              <a:buChar char="-"/>
            </a:pPr>
            <a:r>
              <a:rPr lang="en-GB" sz="2800" b="1">
                <a:effectLst/>
                <a:latin typeface="Aptos" panose="020B0004020202020204" pitchFamily="34" charset="0"/>
                <a:ea typeface="Calibri" panose="020F0502020204030204" pitchFamily="34" charset="0"/>
                <a:cs typeface="Calibri" panose="020F0502020204030204" pitchFamily="34" charset="0"/>
              </a:rPr>
              <a:t>EU funding complements</a:t>
            </a:r>
            <a:r>
              <a:rPr lang="en-GB" sz="2800">
                <a:effectLst/>
                <a:latin typeface="Aptos" panose="020B0004020202020204" pitchFamily="34" charset="0"/>
                <a:ea typeface="Calibri" panose="020F0502020204030204" pitchFamily="34" charset="0"/>
                <a:cs typeface="Calibri" panose="020F0502020204030204" pitchFamily="34" charset="0"/>
              </a:rPr>
              <a:t>, rather than replaces, </a:t>
            </a:r>
            <a:r>
              <a:rPr lang="en-GB" sz="2800" b="1">
                <a:effectLst/>
                <a:latin typeface="Aptos" panose="020B0004020202020204" pitchFamily="34" charset="0"/>
                <a:ea typeface="Calibri" panose="020F0502020204030204" pitchFamily="34" charset="0"/>
                <a:cs typeface="Calibri" panose="020F0502020204030204" pitchFamily="34" charset="0"/>
              </a:rPr>
              <a:t>national investment</a:t>
            </a:r>
            <a:r>
              <a:rPr lang="en-GB" sz="2800">
                <a:effectLst/>
                <a:latin typeface="Aptos" panose="020B0004020202020204" pitchFamily="34" charset="0"/>
                <a:ea typeface="Calibri" panose="020F0502020204030204" pitchFamily="34" charset="0"/>
                <a:cs typeface="Calibri" panose="020F0502020204030204" pitchFamily="34" charset="0"/>
              </a:rPr>
              <a:t>, with significant resources allocated to curiosity-driven research and measures to reduce regional disparities.</a:t>
            </a:r>
          </a:p>
        </p:txBody>
      </p:sp>
    </p:spTree>
    <p:extLst>
      <p:ext uri="{BB962C8B-B14F-4D97-AF65-F5344CB8AC3E}">
        <p14:creationId xmlns:p14="http://schemas.microsoft.com/office/powerpoint/2010/main" val="188527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953B-F2F4-EC29-00FC-8FD9FF21E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C2097-1399-90FC-0083-429F0E03BCA8}"/>
              </a:ext>
            </a:extLst>
          </p:cNvPr>
          <p:cNvSpPr>
            <a:spLocks noGrp="1"/>
          </p:cNvSpPr>
          <p:nvPr>
            <p:ph type="title"/>
          </p:nvPr>
        </p:nvSpPr>
        <p:spPr>
          <a:xfrm>
            <a:off x="609600" y="447735"/>
            <a:ext cx="11251096" cy="708992"/>
          </a:xfrm>
        </p:spPr>
        <p:txBody>
          <a:bodyPr lIns="91440" tIns="45720" rIns="91440" bIns="45720" anchor="t"/>
          <a:lstStyle/>
          <a:p>
            <a:r>
              <a:rPr lang="en-US" sz="2800">
                <a:solidFill>
                  <a:schemeClr val="accent1"/>
                </a:solidFill>
                <a:latin typeface="Helvetica" panose="020B0604020202020204" pitchFamily="34" charset="0"/>
                <a:ea typeface="ヒラギノ角ゴ Pro W3"/>
                <a:cs typeface="Times New Roman" panose="02020603050405020304" pitchFamily="18" charset="0"/>
              </a:rPr>
              <a:t>ETUCE Position on </a:t>
            </a:r>
            <a:r>
              <a:rPr lang="en-US" sz="2800" err="1">
                <a:solidFill>
                  <a:srgbClr val="FF0000"/>
                </a:solidFill>
                <a:latin typeface="Helvetica" panose="020B0604020202020204" pitchFamily="34" charset="0"/>
                <a:ea typeface="ヒラギノ角ゴ Pro W3"/>
                <a:cs typeface="Times New Roman" panose="02020603050405020304" pitchFamily="18" charset="0"/>
              </a:rPr>
              <a:t>HorizonEurope</a:t>
            </a:r>
            <a:r>
              <a:rPr lang="en-US" sz="2800">
                <a:solidFill>
                  <a:srgbClr val="FF0000"/>
                </a:solidFill>
                <a:latin typeface="Helvetica" panose="020B0604020202020204" pitchFamily="34" charset="0"/>
                <a:ea typeface="ヒラギノ角ゴ Pro W3"/>
                <a:cs typeface="Times New Roman" panose="02020603050405020304" pitchFamily="18" charset="0"/>
              </a:rPr>
              <a:t> </a:t>
            </a:r>
            <a:r>
              <a:rPr lang="en-US" sz="2800" err="1">
                <a:solidFill>
                  <a:srgbClr val="FF0000"/>
                </a:solidFill>
                <a:latin typeface="Helvetica" panose="020B0604020202020204" pitchFamily="34" charset="0"/>
                <a:ea typeface="ヒラギノ角ゴ Pro W3"/>
                <a:cs typeface="Times New Roman" panose="02020603050405020304" pitchFamily="18" charset="0"/>
              </a:rPr>
              <a:t>Programme</a:t>
            </a:r>
            <a:r>
              <a:rPr lang="en-US" sz="2800">
                <a:solidFill>
                  <a:srgbClr val="FF0000"/>
                </a:solidFill>
                <a:latin typeface="Helvetica" panose="020B0604020202020204" pitchFamily="34" charset="0"/>
                <a:ea typeface="ヒラギノ角ゴ Pro W3"/>
                <a:cs typeface="Times New Roman" panose="02020603050405020304" pitchFamily="18" charset="0"/>
              </a:rPr>
              <a:t> 2028-34</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86948A19-819C-E540-5AB3-C42ECA764C88}"/>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
        <p:nvSpPr>
          <p:cNvPr id="5" name="TextBox 4">
            <a:extLst>
              <a:ext uri="{FF2B5EF4-FFF2-40B4-BE49-F238E27FC236}">
                <a16:creationId xmlns:a16="http://schemas.microsoft.com/office/drawing/2014/main" id="{6DC34710-DDB5-0953-62CC-E14698B73BB6}"/>
              </a:ext>
            </a:extLst>
          </p:cNvPr>
          <p:cNvSpPr txBox="1"/>
          <p:nvPr/>
        </p:nvSpPr>
        <p:spPr>
          <a:xfrm>
            <a:off x="513048" y="1156727"/>
            <a:ext cx="10860157" cy="5632311"/>
          </a:xfrm>
          <a:prstGeom prst="rect">
            <a:avLst/>
          </a:prstGeom>
          <a:noFill/>
        </p:spPr>
        <p:txBody>
          <a:bodyPr wrap="square">
            <a:spAutoFit/>
          </a:bodyPr>
          <a:lstStyle/>
          <a:p>
            <a:pPr algn="just">
              <a:buNone/>
            </a:pPr>
            <a:r>
              <a:rPr lang="en-GB" sz="2400">
                <a:latin typeface="Aptos" panose="020B0004020202020204" pitchFamily="34" charset="0"/>
                <a:ea typeface="Calibri" panose="020F0502020204030204" pitchFamily="34" charset="0"/>
                <a:cs typeface="Calibri" panose="020F0502020204030204" pitchFamily="34" charset="0"/>
              </a:rPr>
              <a:t>The</a:t>
            </a:r>
            <a:r>
              <a:rPr lang="en-GB" sz="2400">
                <a:effectLst/>
                <a:latin typeface="Aptos" panose="020B0004020202020204" pitchFamily="34" charset="0"/>
                <a:ea typeface="Calibri" panose="020F0502020204030204" pitchFamily="34" charset="0"/>
                <a:cs typeface="Calibri" panose="020F0502020204030204" pitchFamily="34" charset="0"/>
              </a:rPr>
              <a:t> </a:t>
            </a:r>
            <a:r>
              <a:rPr lang="en-GB" sz="24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position paper</a:t>
            </a:r>
            <a:r>
              <a:rPr lang="en-GB" sz="2400">
                <a:effectLst/>
                <a:latin typeface="Aptos" panose="020B0004020202020204" pitchFamily="34" charset="0"/>
                <a:ea typeface="Calibri" panose="020F0502020204030204" pitchFamily="34" charset="0"/>
                <a:cs typeface="Calibri" panose="020F0502020204030204" pitchFamily="34" charset="0"/>
              </a:rPr>
              <a:t> call for</a:t>
            </a:r>
            <a:r>
              <a:rPr lang="en-GB" sz="2400">
                <a:latin typeface="Aptos" panose="020B0004020202020204" pitchFamily="34" charset="0"/>
                <a:ea typeface="Calibri" panose="020F0502020204030204" pitchFamily="34" charset="0"/>
                <a:cs typeface="Calibri" panose="020F0502020204030204" pitchFamily="34" charset="0"/>
              </a:rPr>
              <a:t> Horizon Europe :</a:t>
            </a:r>
            <a:endParaRPr lang="en-GB" sz="2400">
              <a:effectLst/>
              <a:latin typeface="Aptos" panose="020B0004020202020204" pitchFamily="34" charset="0"/>
              <a:ea typeface="Calibri" panose="020F0502020204030204" pitchFamily="34" charset="0"/>
              <a:cs typeface="Calibri" panose="020F0502020204030204" pitchFamily="34" charset="0"/>
            </a:endParaRPr>
          </a:p>
          <a:p>
            <a:pPr marL="285750" indent="-285750" algn="just">
              <a:buFontTx/>
              <a:buChar char="-"/>
            </a:pPr>
            <a:r>
              <a:rPr lang="en-GB" sz="2400">
                <a:effectLst/>
                <a:latin typeface="Aptos" panose="020B0004020202020204" pitchFamily="34" charset="0"/>
                <a:ea typeface="Calibri" panose="020F0502020204030204" pitchFamily="34" charset="0"/>
                <a:cs typeface="Calibri" panose="020F0502020204030204" pitchFamily="34" charset="0"/>
              </a:rPr>
              <a:t>strengthen its </a:t>
            </a:r>
            <a:r>
              <a:rPr lang="en-GB" sz="2400" b="1">
                <a:effectLst/>
                <a:latin typeface="Aptos" panose="020B0004020202020204" pitchFamily="34" charset="0"/>
                <a:ea typeface="Calibri" panose="020F0502020204030204" pitchFamily="34" charset="0"/>
                <a:cs typeface="Calibri" panose="020F0502020204030204" pitchFamily="34" charset="0"/>
              </a:rPr>
              <a:t>social mission </a:t>
            </a:r>
            <a:r>
              <a:rPr lang="en-GB" sz="2400">
                <a:effectLst/>
                <a:latin typeface="Aptos" panose="020B0004020202020204" pitchFamily="34" charset="0"/>
                <a:ea typeface="Calibri" panose="020F0502020204030204" pitchFamily="34" charset="0"/>
                <a:cs typeface="Calibri" panose="020F0502020204030204" pitchFamily="34" charset="0"/>
              </a:rPr>
              <a:t>by supporting </a:t>
            </a:r>
            <a:r>
              <a:rPr lang="en-GB" sz="2400" b="1">
                <a:effectLst/>
                <a:latin typeface="Aptos" panose="020B0004020202020204" pitchFamily="34" charset="0"/>
                <a:ea typeface="Calibri" panose="020F0502020204030204" pitchFamily="34" charset="0"/>
                <a:cs typeface="Calibri" panose="020F0502020204030204" pitchFamily="34" charset="0"/>
              </a:rPr>
              <a:t>non-market, public-interest research in social sciences, humanities, and education</a:t>
            </a:r>
            <a:r>
              <a:rPr lang="en-GB" sz="2400">
                <a:effectLst/>
                <a:latin typeface="Aptos" panose="020B0004020202020204" pitchFamily="34" charset="0"/>
                <a:ea typeface="Calibri" panose="020F0502020204030204" pitchFamily="34" charset="0"/>
                <a:cs typeface="Calibri" panose="020F0502020204030204" pitchFamily="34" charset="0"/>
              </a:rPr>
              <a:t>. </a:t>
            </a:r>
          </a:p>
          <a:p>
            <a:pPr algn="just"/>
            <a:endParaRPr lang="en-GB" sz="2400">
              <a:latin typeface="Aptos" panose="020B0004020202020204" pitchFamily="34" charset="0"/>
              <a:ea typeface="Calibri" panose="020F0502020204030204" pitchFamily="34" charset="0"/>
              <a:cs typeface="Calibri" panose="020F0502020204030204" pitchFamily="34" charset="0"/>
            </a:endParaRPr>
          </a:p>
          <a:p>
            <a:pPr marL="285750" indent="-285750" algn="just">
              <a:buFontTx/>
              <a:buChar char="-"/>
            </a:pPr>
            <a:r>
              <a:rPr lang="en-GB" sz="2400" b="1">
                <a:effectLst/>
                <a:latin typeface="Aptos" panose="020B0004020202020204" pitchFamily="34" charset="0"/>
                <a:ea typeface="Calibri" panose="020F0502020204030204" pitchFamily="34" charset="0"/>
                <a:cs typeface="Calibri" panose="020F0502020204030204" pitchFamily="34" charset="0"/>
              </a:rPr>
              <a:t>make research careers attractive </a:t>
            </a:r>
            <a:r>
              <a:rPr lang="en-GB" sz="2400">
                <a:effectLst/>
                <a:latin typeface="Aptos" panose="020B0004020202020204" pitchFamily="34" charset="0"/>
                <a:ea typeface="Calibri" panose="020F0502020204030204" pitchFamily="34" charset="0"/>
                <a:cs typeface="Calibri" panose="020F0502020204030204" pitchFamily="34" charset="0"/>
              </a:rPr>
              <a:t>and sustainable by tackling precarity, introducing </a:t>
            </a:r>
            <a:r>
              <a:rPr lang="en-GB" sz="2400" u="sng">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social conditionalities</a:t>
            </a:r>
            <a:r>
              <a:rPr lang="en-GB" sz="2400">
                <a:effectLst/>
                <a:latin typeface="Aptos" panose="020B0004020202020204" pitchFamily="34" charset="0"/>
                <a:ea typeface="Calibri" panose="020F0502020204030204" pitchFamily="34" charset="0"/>
                <a:cs typeface="Calibri" panose="020F0502020204030204" pitchFamily="34" charset="0"/>
              </a:rPr>
              <a:t> and inclusion &amp; gender equality plans in grant agreements, ensuring </a:t>
            </a:r>
            <a:r>
              <a:rPr lang="en-GB" sz="2400" b="1">
                <a:effectLst/>
                <a:latin typeface="Aptos" panose="020B0004020202020204" pitchFamily="34" charset="0"/>
                <a:ea typeface="Calibri" panose="020F0502020204030204" pitchFamily="34" charset="0"/>
                <a:cs typeface="Calibri" panose="020F0502020204030204" pitchFamily="34" charset="0"/>
              </a:rPr>
              <a:t>fair pay, safe working conditions, and predictable mobility with full portability of grants </a:t>
            </a:r>
            <a:r>
              <a:rPr lang="en-GB" sz="2400">
                <a:effectLst/>
                <a:latin typeface="Aptos" panose="020B0004020202020204" pitchFamily="34" charset="0"/>
                <a:ea typeface="Calibri" panose="020F0502020204030204" pitchFamily="34" charset="0"/>
                <a:cs typeface="Calibri" panose="020F0502020204030204" pitchFamily="34" charset="0"/>
              </a:rPr>
              <a:t>and recognition of prior experience. </a:t>
            </a:r>
          </a:p>
          <a:p>
            <a:pPr algn="just"/>
            <a:endParaRPr lang="en-GB" sz="2400">
              <a:effectLst/>
              <a:latin typeface="Aptos" panose="020B0004020202020204" pitchFamily="34" charset="0"/>
              <a:ea typeface="Calibri" panose="020F0502020204030204" pitchFamily="34" charset="0"/>
              <a:cs typeface="Calibri" panose="020F0502020204030204" pitchFamily="34" charset="0"/>
            </a:endParaRPr>
          </a:p>
          <a:p>
            <a:pPr marL="285750" indent="-285750" algn="just">
              <a:buFontTx/>
              <a:buChar char="-"/>
            </a:pPr>
            <a:r>
              <a:rPr lang="en-GB" sz="2400">
                <a:effectLst/>
                <a:latin typeface="Aptos" panose="020B0004020202020204" pitchFamily="34" charset="0"/>
                <a:ea typeface="Calibri" panose="020F0502020204030204" pitchFamily="34" charset="0"/>
                <a:cs typeface="Calibri" panose="020F0502020204030204" pitchFamily="34" charset="0"/>
              </a:rPr>
              <a:t>guarantee </a:t>
            </a:r>
            <a:r>
              <a:rPr lang="en-GB" sz="2400" b="1">
                <a:effectLst/>
                <a:latin typeface="Aptos" panose="020B0004020202020204" pitchFamily="34" charset="0"/>
                <a:ea typeface="Calibri" panose="020F0502020204030204" pitchFamily="34" charset="0"/>
                <a:cs typeface="Calibri" panose="020F0502020204030204" pitchFamily="34" charset="0"/>
              </a:rPr>
              <a:t>social protection for mobile researchers, harmonize recognition of qualifications and career progression across borders</a:t>
            </a:r>
            <a:r>
              <a:rPr lang="en-GB" sz="2400">
                <a:effectLst/>
                <a:latin typeface="Aptos" panose="020B0004020202020204" pitchFamily="34" charset="0"/>
                <a:ea typeface="Calibri" panose="020F0502020204030204" pitchFamily="34" charset="0"/>
                <a:cs typeface="Calibri" panose="020F0502020204030204" pitchFamily="34" charset="0"/>
              </a:rPr>
              <a:t>, and provide clear job-quality standards linked to collective agreements, ensuring that research careers are secure, equitable, and aligned with the values of the European Research Area.</a:t>
            </a:r>
            <a:endParaRPr lang="en-RW" sz="24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4006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ADFF-03A5-8C26-1472-6F6491813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323C6-7977-A24C-4D34-277009AEB846}"/>
              </a:ext>
            </a:extLst>
          </p:cNvPr>
          <p:cNvSpPr>
            <a:spLocks noGrp="1"/>
          </p:cNvSpPr>
          <p:nvPr>
            <p:ph type="ctrTitle"/>
          </p:nvPr>
        </p:nvSpPr>
        <p:spPr>
          <a:xfrm>
            <a:off x="1031744" y="2383252"/>
            <a:ext cx="11162453" cy="1678539"/>
          </a:xfrm>
        </p:spPr>
        <p:txBody>
          <a:bodyPr lIns="91440" tIns="45720" rIns="91440" bIns="45720" anchor="b"/>
          <a:lstStyle/>
          <a:p>
            <a:pPr algn="ctr"/>
            <a:r>
              <a:rPr lang="en-US" sz="6000">
                <a:latin typeface="CocogooseCondensed Light"/>
              </a:rPr>
              <a:t>Education and Training – update </a:t>
            </a:r>
          </a:p>
        </p:txBody>
      </p:sp>
      <p:sp>
        <p:nvSpPr>
          <p:cNvPr id="3" name="Subtitle 2">
            <a:extLst>
              <a:ext uri="{FF2B5EF4-FFF2-40B4-BE49-F238E27FC236}">
                <a16:creationId xmlns:a16="http://schemas.microsoft.com/office/drawing/2014/main" id="{33E64C6E-EF3E-DEB5-0AD8-CAEEED274ADD}"/>
              </a:ext>
            </a:extLst>
          </p:cNvPr>
          <p:cNvSpPr>
            <a:spLocks noGrp="1"/>
          </p:cNvSpPr>
          <p:nvPr>
            <p:ph type="subTitle" idx="1"/>
          </p:nvPr>
        </p:nvSpPr>
        <p:spPr>
          <a:xfrm>
            <a:off x="3445933" y="4789604"/>
            <a:ext cx="7704667" cy="1128599"/>
          </a:xfrm>
        </p:spPr>
        <p:txBody>
          <a:bodyPr lIns="91440" tIns="45720" rIns="91440" bIns="45720" anchor="t"/>
          <a:lstStyle/>
          <a:p>
            <a:pPr algn="ctr"/>
            <a:endParaRPr lang="en-US">
              <a:latin typeface="CocogooseCondensed ExtLt"/>
            </a:endParaRPr>
          </a:p>
          <a:p>
            <a:pPr algn="ctr"/>
            <a:endParaRPr lang="en-US">
              <a:latin typeface="CocogooseCondensed ExtLt"/>
            </a:endParaRPr>
          </a:p>
        </p:txBody>
      </p:sp>
      <p:sp>
        <p:nvSpPr>
          <p:cNvPr id="5" name="TextBox 4">
            <a:extLst>
              <a:ext uri="{FF2B5EF4-FFF2-40B4-BE49-F238E27FC236}">
                <a16:creationId xmlns:a16="http://schemas.microsoft.com/office/drawing/2014/main" id="{8E3238A1-B2EC-4C97-599B-7C01B37B65C9}"/>
              </a:ext>
            </a:extLst>
          </p:cNvPr>
          <p:cNvSpPr txBox="1"/>
          <p:nvPr/>
        </p:nvSpPr>
        <p:spPr>
          <a:xfrm>
            <a:off x="3078678" y="3247303"/>
            <a:ext cx="6157356"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20184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E95A7-00DD-DF18-FE6C-6AE2B2276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5DD4C-DED1-7515-E745-4B9AD7C22114}"/>
              </a:ext>
            </a:extLst>
          </p:cNvPr>
          <p:cNvSpPr>
            <a:spLocks noGrp="1"/>
          </p:cNvSpPr>
          <p:nvPr>
            <p:ph type="title"/>
          </p:nvPr>
        </p:nvSpPr>
        <p:spPr>
          <a:xfrm>
            <a:off x="609600" y="447735"/>
            <a:ext cx="11251096" cy="708992"/>
          </a:xfrm>
        </p:spPr>
        <p:txBody>
          <a:bodyPr lIns="91440" tIns="45720" rIns="91440" bIns="45720" anchor="t"/>
          <a:lstStyle/>
          <a:p>
            <a:r>
              <a:rPr lang="en-US" sz="2800">
                <a:solidFill>
                  <a:schemeClr val="accent1"/>
                </a:solidFill>
                <a:effectLst/>
                <a:latin typeface="Helvetica" panose="020B0604020202020204" pitchFamily="34" charset="0"/>
                <a:ea typeface="ヒラギノ角ゴ Pro W3"/>
                <a:cs typeface="Times New Roman" panose="02020603050405020304" pitchFamily="18" charset="0"/>
              </a:rPr>
              <a:t>Discussion</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3A088B6D-376A-61D7-4B44-8FC1AD224249}"/>
              </a:ext>
            </a:extLst>
          </p:cNvPr>
          <p:cNvSpPr>
            <a:spLocks noGrp="1"/>
          </p:cNvSpPr>
          <p:nvPr>
            <p:ph idx="1"/>
          </p:nvPr>
        </p:nvSpPr>
        <p:spPr>
          <a:xfrm>
            <a:off x="275007" y="1156727"/>
            <a:ext cx="11687819" cy="5512205"/>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lvl="0"/>
            <a:r>
              <a:rPr lang="en-AU" i="1"/>
              <a:t>What support would higher education and research staff and their trade unions need? What would you like that ETUCE achieves on higher education and research in the next years? </a:t>
            </a:r>
            <a:endParaRPr lang="en-RW"/>
          </a:p>
          <a:p>
            <a:pPr lvl="0"/>
            <a:r>
              <a:rPr lang="en-GB" i="1"/>
              <a:t>How we best can work together, to feed into ETUCE strategic priorities and in order to strengthen our advocacy and impact?</a:t>
            </a:r>
            <a:endParaRPr lang="en-RW"/>
          </a:p>
          <a:p>
            <a:pPr lvl="0"/>
            <a:r>
              <a:rPr lang="en-AU" i="1"/>
              <a:t>What tools can ETUCE and member organisations use in order to shape European policies? Eg informing/mobilising members on EU policy developments; informal cooperation &amp; formal social dialogue with ministries; set alliances; etc</a:t>
            </a:r>
            <a:endParaRPr lang="en-RW"/>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328858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61467-EF06-F549-CD8B-5D733318E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8B7A9-7739-91D8-2628-83967D2A8938}"/>
              </a:ext>
            </a:extLst>
          </p:cNvPr>
          <p:cNvSpPr>
            <a:spLocks noGrp="1"/>
          </p:cNvSpPr>
          <p:nvPr>
            <p:ph type="title"/>
          </p:nvPr>
        </p:nvSpPr>
        <p:spPr>
          <a:xfrm>
            <a:off x="513048" y="2720008"/>
            <a:ext cx="11251096" cy="708992"/>
          </a:xfrm>
        </p:spPr>
        <p:txBody>
          <a:bodyPr lIns="91440" tIns="45720" rIns="91440" bIns="45720" anchor="t"/>
          <a:lstStyle/>
          <a:p>
            <a:r>
              <a:rPr lang="en-US" sz="3600">
                <a:latin typeface="Calibri"/>
                <a:ea typeface="+mn-ea"/>
                <a:cs typeface="Calibri"/>
              </a:rPr>
              <a:t>Report on BFUG developments</a:t>
            </a:r>
          </a:p>
        </p:txBody>
      </p:sp>
      <p:sp>
        <p:nvSpPr>
          <p:cNvPr id="3" name="Subtitle 2">
            <a:extLst>
              <a:ext uri="{FF2B5EF4-FFF2-40B4-BE49-F238E27FC236}">
                <a16:creationId xmlns:a16="http://schemas.microsoft.com/office/drawing/2014/main" id="{FDCB6EF3-2D4D-4619-F1C3-03A6EE21BC69}"/>
              </a:ext>
            </a:extLst>
          </p:cNvPr>
          <p:cNvSpPr>
            <a:spLocks noGrp="1"/>
          </p:cNvSpPr>
          <p:nvPr>
            <p:ph idx="1"/>
          </p:nvPr>
        </p:nvSpPr>
        <p:spPr>
          <a:xfrm>
            <a:off x="517308" y="3856383"/>
            <a:ext cx="11161644" cy="2278321"/>
          </a:xfrm>
        </p:spPr>
        <p:txBody>
          <a:bodyPr lIns="91440" tIns="45720" rIns="91440" bIns="45720" anchor="t"/>
          <a:lstStyle/>
          <a:p>
            <a:pPr>
              <a:buFontTx/>
              <a:buChar char="-"/>
            </a:pPr>
            <a:endParaRPr lang="en-US" sz="2400">
              <a:cs typeface="Calibri"/>
            </a:endParaRPr>
          </a:p>
          <a:p>
            <a:pPr>
              <a:buFontTx/>
              <a:buChar char="-"/>
            </a:pPr>
            <a:endParaRPr lang="en-US" sz="2400">
              <a:cs typeface="Calibri"/>
            </a:endParaRPr>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394695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B2825A-66BA-AFD2-ECBB-C495E17B20FB}"/>
              </a:ext>
            </a:extLst>
          </p:cNvPr>
          <p:cNvSpPr txBox="1">
            <a:spLocks/>
          </p:cNvSpPr>
          <p:nvPr/>
        </p:nvSpPr>
        <p:spPr>
          <a:xfrm>
            <a:off x="669088" y="368684"/>
            <a:ext cx="6810684" cy="79115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26358C"/>
                </a:solidFill>
                <a:latin typeface="CocogooseCondensed Light"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26358C"/>
              </a:solidFill>
              <a:effectLst/>
              <a:uLnTx/>
              <a:uFillTx/>
              <a:latin typeface="CocogooseCondensed Light" pitchFamily="50" charset="0"/>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0401B9A-AC77-683F-AB9A-E2B02C32AA77}"/>
                  </a:ext>
                </a:extLst>
              </p14:cNvPr>
              <p14:cNvContentPartPr/>
              <p14:nvPr/>
            </p14:nvContentPartPr>
            <p14:xfrm>
              <a:off x="2837893" y="3555933"/>
              <a:ext cx="360" cy="360"/>
            </p14:xfrm>
          </p:contentPart>
        </mc:Choice>
        <mc:Fallback xmlns="">
          <p:pic>
            <p:nvPicPr>
              <p:cNvPr id="2" name="Ink 1">
                <a:extLst>
                  <a:ext uri="{FF2B5EF4-FFF2-40B4-BE49-F238E27FC236}">
                    <a16:creationId xmlns:a16="http://schemas.microsoft.com/office/drawing/2014/main" id="{10401B9A-AC77-683F-AB9A-E2B02C32AA77}"/>
                  </a:ext>
                </a:extLst>
              </p:cNvPr>
              <p:cNvPicPr/>
              <p:nvPr/>
            </p:nvPicPr>
            <p:blipFill>
              <a:blip r:embed="rId3"/>
              <a:stretch>
                <a:fillRect/>
              </a:stretch>
            </p:blipFill>
            <p:spPr>
              <a:xfrm>
                <a:off x="2828893" y="35469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BC8FAD9-9211-DBAF-2C32-7EE7459E5D21}"/>
                  </a:ext>
                </a:extLst>
              </p14:cNvPr>
              <p14:cNvContentPartPr/>
              <p14:nvPr/>
            </p14:nvContentPartPr>
            <p14:xfrm>
              <a:off x="2410933" y="3508413"/>
              <a:ext cx="360" cy="360"/>
            </p14:xfrm>
          </p:contentPart>
        </mc:Choice>
        <mc:Fallback xmlns="">
          <p:pic>
            <p:nvPicPr>
              <p:cNvPr id="3" name="Ink 2">
                <a:extLst>
                  <a:ext uri="{FF2B5EF4-FFF2-40B4-BE49-F238E27FC236}">
                    <a16:creationId xmlns:a16="http://schemas.microsoft.com/office/drawing/2014/main" id="{EBC8FAD9-9211-DBAF-2C32-7EE7459E5D21}"/>
                  </a:ext>
                </a:extLst>
              </p:cNvPr>
              <p:cNvPicPr/>
              <p:nvPr/>
            </p:nvPicPr>
            <p:blipFill>
              <a:blip r:embed="rId3"/>
              <a:stretch>
                <a:fillRect/>
              </a:stretch>
            </p:blipFill>
            <p:spPr>
              <a:xfrm>
                <a:off x="2401933" y="34994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FE50809-6BC7-CA7A-70C4-FB4DDAC2F963}"/>
                  </a:ext>
                </a:extLst>
              </p14:cNvPr>
              <p14:cNvContentPartPr/>
              <p14:nvPr/>
            </p14:nvContentPartPr>
            <p14:xfrm>
              <a:off x="8358133" y="1313853"/>
              <a:ext cx="360" cy="360"/>
            </p14:xfrm>
          </p:contentPart>
        </mc:Choice>
        <mc:Fallback xmlns="">
          <p:pic>
            <p:nvPicPr>
              <p:cNvPr id="4" name="Ink 3">
                <a:extLst>
                  <a:ext uri="{FF2B5EF4-FFF2-40B4-BE49-F238E27FC236}">
                    <a16:creationId xmlns:a16="http://schemas.microsoft.com/office/drawing/2014/main" id="{1FE50809-6BC7-CA7A-70C4-FB4DDAC2F963}"/>
                  </a:ext>
                </a:extLst>
              </p:cNvPr>
              <p:cNvPicPr/>
              <p:nvPr/>
            </p:nvPicPr>
            <p:blipFill>
              <a:blip r:embed="rId3"/>
              <a:stretch>
                <a:fillRect/>
              </a:stretch>
            </p:blipFill>
            <p:spPr>
              <a:xfrm>
                <a:off x="8349133" y="1304853"/>
                <a:ext cx="18000" cy="18000"/>
              </a:xfrm>
              <a:prstGeom prst="rect">
                <a:avLst/>
              </a:prstGeom>
            </p:spPr>
          </p:pic>
        </mc:Fallback>
      </mc:AlternateContent>
      <p:pic>
        <p:nvPicPr>
          <p:cNvPr id="7" name="Picture 6">
            <a:extLst>
              <a:ext uri="{FF2B5EF4-FFF2-40B4-BE49-F238E27FC236}">
                <a16:creationId xmlns:a16="http://schemas.microsoft.com/office/drawing/2014/main" id="{7DC9026D-F7E8-F3FB-16A4-CE678ABDECB4}"/>
              </a:ext>
            </a:extLst>
          </p:cNvPr>
          <p:cNvPicPr>
            <a:picLocks noChangeAspect="1"/>
          </p:cNvPicPr>
          <p:nvPr/>
        </p:nvPicPr>
        <p:blipFill>
          <a:blip r:embed="rId6"/>
          <a:stretch>
            <a:fillRect/>
          </a:stretch>
        </p:blipFill>
        <p:spPr>
          <a:xfrm>
            <a:off x="84858" y="119853"/>
            <a:ext cx="8033568" cy="5582935"/>
          </a:xfrm>
          <a:prstGeom prst="rect">
            <a:avLst/>
          </a:prstGeom>
        </p:spPr>
      </p:pic>
      <p:pic>
        <p:nvPicPr>
          <p:cNvPr id="12" name="Picture 11">
            <a:extLst>
              <a:ext uri="{FF2B5EF4-FFF2-40B4-BE49-F238E27FC236}">
                <a16:creationId xmlns:a16="http://schemas.microsoft.com/office/drawing/2014/main" id="{BE2D744B-948D-6D76-C0B1-3CA9F556A7AA}"/>
              </a:ext>
            </a:extLst>
          </p:cNvPr>
          <p:cNvPicPr>
            <a:picLocks noChangeAspect="1"/>
          </p:cNvPicPr>
          <p:nvPr/>
        </p:nvPicPr>
        <p:blipFill>
          <a:blip r:embed="rId7"/>
          <a:stretch>
            <a:fillRect/>
          </a:stretch>
        </p:blipFill>
        <p:spPr>
          <a:xfrm>
            <a:off x="8358133" y="119853"/>
            <a:ext cx="3404837" cy="6559887"/>
          </a:xfrm>
          <a:prstGeom prst="rect">
            <a:avLst/>
          </a:prstGeom>
        </p:spPr>
      </p:pic>
    </p:spTree>
    <p:extLst>
      <p:ext uri="{BB962C8B-B14F-4D97-AF65-F5344CB8AC3E}">
        <p14:creationId xmlns:p14="http://schemas.microsoft.com/office/powerpoint/2010/main" val="275409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C7B4-1D09-7FD5-B38D-1DD2E8227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6D639-AFD0-920F-C253-690E7FD1BB00}"/>
              </a:ext>
            </a:extLst>
          </p:cNvPr>
          <p:cNvSpPr>
            <a:spLocks noGrp="1"/>
          </p:cNvSpPr>
          <p:nvPr>
            <p:ph type="title"/>
          </p:nvPr>
        </p:nvSpPr>
        <p:spPr>
          <a:xfrm>
            <a:off x="268356" y="932859"/>
            <a:ext cx="11655287" cy="708992"/>
          </a:xfrm>
        </p:spPr>
        <p:txBody>
          <a:bodyPr lIns="91440" tIns="45720" rIns="91440" bIns="45720" anchor="t"/>
          <a:lstStyle/>
          <a:p>
            <a:endParaRPr lang="en-US" sz="3600">
              <a:latin typeface="Calibri"/>
              <a:ea typeface="+mn-ea"/>
              <a:cs typeface="Calibri"/>
            </a:endParaRPr>
          </a:p>
        </p:txBody>
      </p:sp>
      <p:sp>
        <p:nvSpPr>
          <p:cNvPr id="3" name="Subtitle 2">
            <a:extLst>
              <a:ext uri="{FF2B5EF4-FFF2-40B4-BE49-F238E27FC236}">
                <a16:creationId xmlns:a16="http://schemas.microsoft.com/office/drawing/2014/main" id="{63273497-4FC1-EBC3-E02E-0261083A5827}"/>
              </a:ext>
            </a:extLst>
          </p:cNvPr>
          <p:cNvSpPr>
            <a:spLocks noGrp="1"/>
          </p:cNvSpPr>
          <p:nvPr>
            <p:ph idx="1"/>
          </p:nvPr>
        </p:nvSpPr>
        <p:spPr>
          <a:xfrm>
            <a:off x="517308" y="1287355"/>
            <a:ext cx="11161644" cy="4847349"/>
          </a:xfrm>
        </p:spPr>
        <p:txBody>
          <a:bodyPr lIns="91440" tIns="45720" rIns="91440" bIns="45720" anchor="t"/>
          <a:lstStyle/>
          <a:p>
            <a:pPr>
              <a:buFontTx/>
              <a:buChar char="-"/>
            </a:pPr>
            <a:endParaRPr lang="en-US" sz="2400">
              <a:cs typeface="Calibri"/>
            </a:endParaRPr>
          </a:p>
          <a:p>
            <a:pPr marL="0" indent="0">
              <a:buNone/>
            </a:pPr>
            <a:endParaRPr lang="en-US" sz="2400">
              <a:cs typeface="Calibri"/>
            </a:endParaRPr>
          </a:p>
          <a:p>
            <a:pPr marL="0" indent="0">
              <a:buNone/>
            </a:pPr>
            <a:endParaRPr lang="en-US" sz="2400">
              <a:cs typeface="Calibri"/>
            </a:endParaRPr>
          </a:p>
        </p:txBody>
      </p:sp>
      <p:graphicFrame>
        <p:nvGraphicFramePr>
          <p:cNvPr id="4" name="Table 3">
            <a:extLst>
              <a:ext uri="{FF2B5EF4-FFF2-40B4-BE49-F238E27FC236}">
                <a16:creationId xmlns:a16="http://schemas.microsoft.com/office/drawing/2014/main" id="{D4AC1B5F-DFE5-8DB7-E434-53E36AA720D4}"/>
              </a:ext>
            </a:extLst>
          </p:cNvPr>
          <p:cNvGraphicFramePr>
            <a:graphicFrameLocks noGrp="1"/>
          </p:cNvGraphicFramePr>
          <p:nvPr>
            <p:extLst>
              <p:ext uri="{D42A27DB-BD31-4B8C-83A1-F6EECF244321}">
                <p14:modId xmlns:p14="http://schemas.microsoft.com/office/powerpoint/2010/main" val="3081358034"/>
              </p:ext>
            </p:extLst>
          </p:nvPr>
        </p:nvGraphicFramePr>
        <p:xfrm>
          <a:off x="345440" y="304798"/>
          <a:ext cx="4534195" cy="6220516"/>
        </p:xfrm>
        <a:graphic>
          <a:graphicData uri="http://schemas.openxmlformats.org/drawingml/2006/table">
            <a:tbl>
              <a:tblPr firstRow="1" firstCol="1" bandRow="1">
                <a:tableStyleId>{5C22544A-7EE6-4342-B048-85BDC9FD1C3A}</a:tableStyleId>
              </a:tblPr>
              <a:tblGrid>
                <a:gridCol w="318347">
                  <a:extLst>
                    <a:ext uri="{9D8B030D-6E8A-4147-A177-3AD203B41FA5}">
                      <a16:colId xmlns:a16="http://schemas.microsoft.com/office/drawing/2014/main" val="308126566"/>
                    </a:ext>
                  </a:extLst>
                </a:gridCol>
                <a:gridCol w="1996059">
                  <a:extLst>
                    <a:ext uri="{9D8B030D-6E8A-4147-A177-3AD203B41FA5}">
                      <a16:colId xmlns:a16="http://schemas.microsoft.com/office/drawing/2014/main" val="331784320"/>
                    </a:ext>
                  </a:extLst>
                </a:gridCol>
                <a:gridCol w="2219789">
                  <a:extLst>
                    <a:ext uri="{9D8B030D-6E8A-4147-A177-3AD203B41FA5}">
                      <a16:colId xmlns:a16="http://schemas.microsoft.com/office/drawing/2014/main" val="3499543879"/>
                    </a:ext>
                  </a:extLst>
                </a:gridCol>
              </a:tblGrid>
              <a:tr h="159460">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900">
                          <a:effectLst/>
                        </a:rPr>
                        <a:t> </a:t>
                      </a:r>
                      <a:endParaRPr lang="en-RW" sz="10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600">
                          <a:effectLst/>
                        </a:rPr>
                        <a:t>BFUG </a:t>
                      </a:r>
                      <a:endParaRPr lang="en-RW" sz="16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900">
                          <a:effectLst/>
                        </a:rPr>
                        <a:t> </a:t>
                      </a:r>
                      <a:endParaRPr lang="en-RW" sz="10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2874500695"/>
                  </a:ext>
                </a:extLst>
              </a:tr>
              <a:tr h="481308">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BFUG Plenary meetings</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1400">
                          <a:effectLst/>
                        </a:rPr>
                        <a:t>Rob Copeland, UCU </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1400">
                          <a:effectLst/>
                        </a:rPr>
                        <a:t>Agnes Roman, ETUCE </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290218863"/>
                  </a:ext>
                </a:extLst>
              </a:tr>
              <a:tr h="494777">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1.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WG Monitoring the Implementation of the Bologna Process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Rob Copeland, UCU</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3596577712"/>
                  </a:ext>
                </a:extLst>
              </a:tr>
              <a:tr h="32711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2</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WG Taskforce on Future of Bologna</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Andreas Keller, GEW</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711568228"/>
                  </a:ext>
                </a:extLst>
              </a:tr>
              <a:tr h="32711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3.</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indent="252095">
                        <a:lnSpc>
                          <a:spcPct val="107000"/>
                        </a:lnSpc>
                      </a:pPr>
                      <a:r>
                        <a:rPr lang="en-US" sz="1400">
                          <a:effectLst/>
                        </a:rPr>
                        <a:t>WG Fundamental Values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Karin </a:t>
                      </a:r>
                      <a:r>
                        <a:rPr lang="en-US" sz="1400" err="1">
                          <a:effectLst/>
                        </a:rPr>
                        <a:t>Amossa</a:t>
                      </a:r>
                      <a:r>
                        <a:rPr lang="en-US" sz="1400">
                          <a:effectLst/>
                        </a:rPr>
                        <a:t>, SULF </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848742495"/>
                  </a:ext>
                </a:extLst>
              </a:tr>
              <a:tr h="334514">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4</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spcAft>
                          <a:spcPts val="800"/>
                        </a:spcAft>
                      </a:pPr>
                      <a:r>
                        <a:rPr lang="en-US" sz="1400">
                          <a:effectLst/>
                        </a:rPr>
                        <a:t>WG </a:t>
                      </a:r>
                      <a:r>
                        <a:rPr lang="en-US" sz="1400" err="1">
                          <a:effectLst/>
                        </a:rPr>
                        <a:t>Internationalisation</a:t>
                      </a:r>
                      <a:r>
                        <a:rPr lang="en-US" sz="1400">
                          <a:effectLst/>
                        </a:rPr>
                        <a:t> and mobility</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Alessandro Arienzo, FLCGIL</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1792905793"/>
                  </a:ext>
                </a:extLst>
              </a:tr>
              <a:tr h="32711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5.</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WG Global Policy Dialogue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Hanna Tanskanen, OAJ</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356870681"/>
                  </a:ext>
                </a:extLst>
              </a:tr>
              <a:tr h="32711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6.</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Thematic Peer Group on  Social Dimension</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Annette Dolan, TUI</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250937493"/>
                  </a:ext>
                </a:extLst>
              </a:tr>
              <a:tr h="494777">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7.</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Thematic Peer Group on Quality Assurance </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defRPr/>
                      </a:pPr>
                      <a:r>
                        <a:rPr lang="en-US" sz="1400">
                          <a:effectLst/>
                        </a:rPr>
                        <a:t>Andreas Keller, GEW</a:t>
                      </a:r>
                      <a:endParaRPr lang="en-RW" sz="1400">
                        <a:effectLst/>
                        <a:latin typeface="Times New Roman" panose="02020603050405020304" pitchFamily="18" charset="0"/>
                        <a:ea typeface="Times New Roman" panose="02020603050405020304" pitchFamily="18" charset="0"/>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1406209018"/>
                  </a:ext>
                </a:extLst>
              </a:tr>
              <a:tr h="0">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9.</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Thematic Peer Group on Qualifications Frameworks</a:t>
                      </a:r>
                      <a:endParaRPr lang="en-RW" sz="1400">
                        <a:effectLst/>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no representative. </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1839120324"/>
                  </a:ext>
                </a:extLst>
              </a:tr>
              <a:tr h="494777">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10</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Thematic Peer Group on Recognition</a:t>
                      </a:r>
                      <a:endParaRPr lang="en-RW" sz="1400">
                        <a:effectLst/>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no representative. </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3788637391"/>
                  </a:ext>
                </a:extLst>
              </a:tr>
              <a:tr h="32711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11</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a:effectLst/>
                        </a:rPr>
                        <a:t>Thematic Peer Group on Long-term secretariat</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Closed group, no representative. </a:t>
                      </a:r>
                      <a:endParaRPr lang="en-RW" sz="1400">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1989761141"/>
                  </a:ext>
                </a:extLst>
              </a:tr>
              <a:tr h="481308">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12</a:t>
                      </a:r>
                      <a:endParaRPr lang="en-RW" sz="1400">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pPr>
                      <a:r>
                        <a:rPr lang="en-US" sz="1400" b="1">
                          <a:effectLst/>
                        </a:rPr>
                        <a:t>Drafting Committee of the Communique </a:t>
                      </a:r>
                      <a:endParaRPr lang="en-RW" sz="1400" b="1">
                        <a:effectLst/>
                        <a:latin typeface="Times New Roman" panose="02020603050405020304" pitchFamily="18" charset="0"/>
                        <a:ea typeface="Times New Roman" panose="02020603050405020304" pitchFamily="18" charset="0"/>
                      </a:endParaRPr>
                    </a:p>
                  </a:txBody>
                  <a:tcPr marL="63772" marR="63772"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b="1">
                          <a:effectLst/>
                          <a:latin typeface="Times New Roman" panose="02020603050405020304" pitchFamily="18" charset="0"/>
                          <a:ea typeface="Times New Roman" panose="02020603050405020304" pitchFamily="18" charset="0"/>
                        </a:rPr>
                        <a:t>ESU</a:t>
                      </a:r>
                      <a:endParaRPr lang="en-RW" sz="1400" b="1">
                        <a:effectLst/>
                        <a:latin typeface="Times New Roman" panose="02020603050405020304" pitchFamily="18" charset="0"/>
                        <a:ea typeface="Times New Roman" panose="02020603050405020304" pitchFamily="18" charset="0"/>
                      </a:endParaRPr>
                    </a:p>
                  </a:txBody>
                  <a:tcPr marL="63772" marR="63772" marT="0" marB="0"/>
                </a:tc>
                <a:extLst>
                  <a:ext uri="{0D108BD9-81ED-4DB2-BD59-A6C34878D82A}">
                    <a16:rowId xmlns:a16="http://schemas.microsoft.com/office/drawing/2014/main" val="2530714669"/>
                  </a:ext>
                </a:extLst>
              </a:tr>
            </a:tbl>
          </a:graphicData>
        </a:graphic>
      </p:graphicFrame>
      <p:graphicFrame>
        <p:nvGraphicFramePr>
          <p:cNvPr id="7" name="Table 6">
            <a:extLst>
              <a:ext uri="{FF2B5EF4-FFF2-40B4-BE49-F238E27FC236}">
                <a16:creationId xmlns:a16="http://schemas.microsoft.com/office/drawing/2014/main" id="{17F8FE96-D3DC-3585-7C4B-867C40CEF5D3}"/>
              </a:ext>
            </a:extLst>
          </p:cNvPr>
          <p:cNvGraphicFramePr>
            <a:graphicFrameLocks noGrp="1"/>
          </p:cNvGraphicFramePr>
          <p:nvPr>
            <p:extLst>
              <p:ext uri="{D42A27DB-BD31-4B8C-83A1-F6EECF244321}">
                <p14:modId xmlns:p14="http://schemas.microsoft.com/office/powerpoint/2010/main" val="3960328155"/>
              </p:ext>
            </p:extLst>
          </p:nvPr>
        </p:nvGraphicFramePr>
        <p:xfrm>
          <a:off x="5317067" y="2558356"/>
          <a:ext cx="5134186" cy="2539854"/>
        </p:xfrm>
        <a:graphic>
          <a:graphicData uri="http://schemas.openxmlformats.org/drawingml/2006/table">
            <a:tbl>
              <a:tblPr firstRow="1" firstCol="1" bandRow="1">
                <a:tableStyleId>{5C22544A-7EE6-4342-B048-85BDC9FD1C3A}</a:tableStyleId>
              </a:tblPr>
              <a:tblGrid>
                <a:gridCol w="3062085">
                  <a:extLst>
                    <a:ext uri="{9D8B030D-6E8A-4147-A177-3AD203B41FA5}">
                      <a16:colId xmlns:a16="http://schemas.microsoft.com/office/drawing/2014/main" val="869789208"/>
                    </a:ext>
                  </a:extLst>
                </a:gridCol>
                <a:gridCol w="2072101">
                  <a:extLst>
                    <a:ext uri="{9D8B030D-6E8A-4147-A177-3AD203B41FA5}">
                      <a16:colId xmlns:a16="http://schemas.microsoft.com/office/drawing/2014/main" val="3801148030"/>
                    </a:ext>
                  </a:extLst>
                </a:gridCol>
              </a:tblGrid>
              <a:tr h="418345">
                <a:tc gridSpan="2">
                  <a:txBody>
                    <a:bodyPr/>
                    <a:lstStyle/>
                    <a:p>
                      <a:pPr>
                        <a:lnSpc>
                          <a:spcPct val="107000"/>
                        </a:lnSpc>
                      </a:pPr>
                      <a:r>
                        <a:rPr lang="en-US" sz="1400">
                          <a:effectLst/>
                        </a:rPr>
                        <a:t>European Quality Assurance Registry</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 </a:t>
                      </a:r>
                      <a:endParaRPr lang="en-RW" sz="1400">
                        <a:effectLst/>
                        <a:latin typeface="Times New Roman" panose="02020603050405020304" pitchFamily="18" charset="0"/>
                        <a:ea typeface="Times New Roman" panose="02020603050405020304" pitchFamily="18" charset="0"/>
                      </a:endParaRPr>
                    </a:p>
                  </a:txBody>
                  <a:tcPr marL="73025" marR="73025" marT="0" marB="0"/>
                </a:tc>
                <a:tc hMerge="1">
                  <a:txBody>
                    <a:bodyPr/>
                    <a:lstStyle/>
                    <a:p>
                      <a:endParaRPr lang="en-RW"/>
                    </a:p>
                  </a:txBody>
                  <a:tcPr/>
                </a:tc>
                <a:extLst>
                  <a:ext uri="{0D108BD9-81ED-4DB2-BD59-A6C34878D82A}">
                    <a16:rowId xmlns:a16="http://schemas.microsoft.com/office/drawing/2014/main" val="4151472834"/>
                  </a:ext>
                </a:extLst>
              </a:tr>
              <a:tr h="39792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EQAR General Assembly meeting </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 </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1400">
                          <a:effectLst/>
                        </a:rPr>
                        <a:t>Rob Copeland, UCU </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1400">
                          <a:effectLst/>
                        </a:rPr>
                        <a:t>Agnes Roman, ETUCE</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433548948"/>
                  </a:ext>
                </a:extLst>
              </a:tr>
              <a:tr h="39792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EQAR Extraordinary General Assembly</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Agnes Roman, ETUCE</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736400056"/>
                  </a:ext>
                </a:extLst>
              </a:tr>
              <a:tr h="805947">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EQAR Register Committee meetings</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nl-NL" sz="1400">
                          <a:effectLst/>
                        </a:rPr>
                        <a:t>Petri Mäntysaari, FUUP</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 </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995081639"/>
                  </a:ext>
                </a:extLst>
              </a:tr>
              <a:tr h="39792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EQAR Members’ Dialogue</a:t>
                      </a:r>
                      <a:endParaRPr lang="en-RW" sz="1400">
                        <a:effectLst/>
                      </a:endParaRPr>
                    </a:p>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 </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Representation is coordinated</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664342453"/>
                  </a:ext>
                </a:extLst>
              </a:tr>
            </a:tbl>
          </a:graphicData>
        </a:graphic>
      </p:graphicFrame>
      <p:graphicFrame>
        <p:nvGraphicFramePr>
          <p:cNvPr id="8" name="Table 7">
            <a:extLst>
              <a:ext uri="{FF2B5EF4-FFF2-40B4-BE49-F238E27FC236}">
                <a16:creationId xmlns:a16="http://schemas.microsoft.com/office/drawing/2014/main" id="{376ACDB8-3B4B-3F68-2740-40E716334497}"/>
              </a:ext>
            </a:extLst>
          </p:cNvPr>
          <p:cNvGraphicFramePr>
            <a:graphicFrameLocks noGrp="1"/>
          </p:cNvGraphicFramePr>
          <p:nvPr>
            <p:extLst>
              <p:ext uri="{D42A27DB-BD31-4B8C-83A1-F6EECF244321}">
                <p14:modId xmlns:p14="http://schemas.microsoft.com/office/powerpoint/2010/main" val="467659179"/>
              </p:ext>
            </p:extLst>
          </p:nvPr>
        </p:nvGraphicFramePr>
        <p:xfrm>
          <a:off x="5317067" y="264159"/>
          <a:ext cx="5188373" cy="1932814"/>
        </p:xfrm>
        <a:graphic>
          <a:graphicData uri="http://schemas.openxmlformats.org/drawingml/2006/table">
            <a:tbl>
              <a:tblPr firstRow="1" firstCol="1" bandRow="1">
                <a:tableStyleId>{5C22544A-7EE6-4342-B048-85BDC9FD1C3A}</a:tableStyleId>
              </a:tblPr>
              <a:tblGrid>
                <a:gridCol w="3094403">
                  <a:extLst>
                    <a:ext uri="{9D8B030D-6E8A-4147-A177-3AD203B41FA5}">
                      <a16:colId xmlns:a16="http://schemas.microsoft.com/office/drawing/2014/main" val="564568396"/>
                    </a:ext>
                  </a:extLst>
                </a:gridCol>
                <a:gridCol w="2093970">
                  <a:extLst>
                    <a:ext uri="{9D8B030D-6E8A-4147-A177-3AD203B41FA5}">
                      <a16:colId xmlns:a16="http://schemas.microsoft.com/office/drawing/2014/main" val="288891204"/>
                    </a:ext>
                  </a:extLst>
                </a:gridCol>
              </a:tblGrid>
              <a:tr h="247546">
                <a:tc gridSpan="2">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EUROPEAN COMMISSION’S WORKING GROUPS</a:t>
                      </a:r>
                      <a:endParaRPr lang="en-RW" sz="1400">
                        <a:effectLst/>
                        <a:latin typeface="Times New Roman" panose="02020603050405020304" pitchFamily="18" charset="0"/>
                        <a:ea typeface="Times New Roman" panose="02020603050405020304" pitchFamily="18" charset="0"/>
                      </a:endParaRPr>
                    </a:p>
                  </a:txBody>
                  <a:tcPr marL="73025" marR="73025" marT="0" marB="0"/>
                </a:tc>
                <a:tc hMerge="1">
                  <a:txBody>
                    <a:bodyPr/>
                    <a:lstStyle/>
                    <a:p>
                      <a:endParaRPr lang="en-RW"/>
                    </a:p>
                  </a:txBody>
                  <a:tcPr/>
                </a:tc>
                <a:extLst>
                  <a:ext uri="{0D108BD9-81ED-4DB2-BD59-A6C34878D82A}">
                    <a16:rowId xmlns:a16="http://schemas.microsoft.com/office/drawing/2014/main" val="722154424"/>
                  </a:ext>
                </a:extLst>
              </a:tr>
              <a:tr h="698309">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European Commission European Education Area WORKING GROUP on Higher education (2021-25)</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u="sng">
                          <a:effectLst/>
                        </a:rPr>
                        <a:t>Karin Åmossa, SULF</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958483609"/>
                  </a:ext>
                </a:extLst>
              </a:tr>
              <a:tr h="461638">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European Commission’s WORKING GROUP on Graduate tracking</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1400" u="sng">
                          <a:effectLst/>
                        </a:rPr>
                        <a:t>Agnes Roman, ETUCE</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437308500"/>
                  </a:ext>
                </a:extLst>
              </a:tr>
              <a:tr h="525321">
                <a:tc>
                  <a:txBody>
                    <a:bodyPr/>
                    <a:lstStyle/>
                    <a:p>
                      <a:pPr>
                        <a:lnSpc>
                          <a:spcPct val="107000"/>
                        </a:lnSpc>
                      </a:pPr>
                      <a:r>
                        <a:rPr lang="en-US" sz="1400">
                          <a:effectLst/>
                        </a:rPr>
                        <a:t>Director-Generals of Higher Education meeting</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pPr>
                      <a:r>
                        <a:rPr lang="en-US" sz="1400" u="sng">
                          <a:effectLst/>
                        </a:rPr>
                        <a:t>Ad-hoc invitation</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382040713"/>
                  </a:ext>
                </a:extLst>
              </a:tr>
            </a:tbl>
          </a:graphicData>
        </a:graphic>
      </p:graphicFrame>
      <p:graphicFrame>
        <p:nvGraphicFramePr>
          <p:cNvPr id="11" name="Table 10">
            <a:extLst>
              <a:ext uri="{FF2B5EF4-FFF2-40B4-BE49-F238E27FC236}">
                <a16:creationId xmlns:a16="http://schemas.microsoft.com/office/drawing/2014/main" id="{62167C1A-98C9-5A24-4595-8646A17F2C19}"/>
              </a:ext>
            </a:extLst>
          </p:cNvPr>
          <p:cNvGraphicFramePr>
            <a:graphicFrameLocks noGrp="1"/>
          </p:cNvGraphicFramePr>
          <p:nvPr>
            <p:extLst>
              <p:ext uri="{D42A27DB-BD31-4B8C-83A1-F6EECF244321}">
                <p14:modId xmlns:p14="http://schemas.microsoft.com/office/powerpoint/2010/main" val="1250569123"/>
              </p:ext>
            </p:extLst>
          </p:nvPr>
        </p:nvGraphicFramePr>
        <p:xfrm>
          <a:off x="5379085" y="5301772"/>
          <a:ext cx="5072168" cy="662369"/>
        </p:xfrm>
        <a:graphic>
          <a:graphicData uri="http://schemas.openxmlformats.org/drawingml/2006/table">
            <a:tbl>
              <a:tblPr firstRow="1" firstCol="1" bandRow="1">
                <a:tableStyleId>{5C22544A-7EE6-4342-B048-85BDC9FD1C3A}</a:tableStyleId>
              </a:tblPr>
              <a:tblGrid>
                <a:gridCol w="287601">
                  <a:extLst>
                    <a:ext uri="{9D8B030D-6E8A-4147-A177-3AD203B41FA5}">
                      <a16:colId xmlns:a16="http://schemas.microsoft.com/office/drawing/2014/main" val="1358114911"/>
                    </a:ext>
                  </a:extLst>
                </a:gridCol>
                <a:gridCol w="2583680">
                  <a:extLst>
                    <a:ext uri="{9D8B030D-6E8A-4147-A177-3AD203B41FA5}">
                      <a16:colId xmlns:a16="http://schemas.microsoft.com/office/drawing/2014/main" val="3673256549"/>
                    </a:ext>
                  </a:extLst>
                </a:gridCol>
                <a:gridCol w="2200887">
                  <a:extLst>
                    <a:ext uri="{9D8B030D-6E8A-4147-A177-3AD203B41FA5}">
                      <a16:colId xmlns:a16="http://schemas.microsoft.com/office/drawing/2014/main" val="2093333976"/>
                    </a:ext>
                  </a:extLst>
                </a:gridCol>
              </a:tblGrid>
              <a:tr h="0">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100">
                          <a:effectLst/>
                        </a:rPr>
                        <a:t> </a:t>
                      </a:r>
                      <a:endParaRPr lang="en-RW" sz="1200">
                        <a:effectLst/>
                        <a:latin typeface="Times New Roman" panose="02020603050405020304" pitchFamily="18" charset="0"/>
                        <a:ea typeface="Times New Roman" panose="02020603050405020304" pitchFamily="18" charset="0"/>
                      </a:endParaRPr>
                    </a:p>
                  </a:txBody>
                  <a:tcPr marL="73025" marR="73025" marT="0" marB="0"/>
                </a:tc>
                <a:tc gridSpan="2">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PROJECTS</a:t>
                      </a:r>
                      <a:endParaRPr lang="en-RW" sz="1400">
                        <a:effectLst/>
                        <a:latin typeface="Times New Roman" panose="02020603050405020304" pitchFamily="18" charset="0"/>
                        <a:ea typeface="Times New Roman" panose="02020603050405020304" pitchFamily="18" charset="0"/>
                      </a:endParaRPr>
                    </a:p>
                  </a:txBody>
                  <a:tcPr marL="73025" marR="73025" marT="0" marB="0"/>
                </a:tc>
                <a:tc hMerge="1">
                  <a:txBody>
                    <a:bodyPr/>
                    <a:lstStyle/>
                    <a:p>
                      <a:endParaRPr lang="en-RW"/>
                    </a:p>
                  </a:txBody>
                  <a:tcPr/>
                </a:tc>
                <a:extLst>
                  <a:ext uri="{0D108BD9-81ED-4DB2-BD59-A6C34878D82A}">
                    <a16:rowId xmlns:a16="http://schemas.microsoft.com/office/drawing/2014/main" val="4028291615"/>
                  </a:ext>
                </a:extLst>
              </a:tr>
              <a:tr h="0">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100">
                          <a:effectLst/>
                        </a:rPr>
                        <a:t> </a:t>
                      </a:r>
                      <a:endParaRPr lang="en-RW"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ENQA Project on ESG Revision 2023-27</a:t>
                      </a:r>
                      <a:endParaRPr lang="en-RW"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a:lnSpc>
                          <a:spcPct val="107000"/>
                        </a:lnSpc>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en-US" sz="1400">
                          <a:effectLst/>
                        </a:rPr>
                        <a:t>Ole Espen Rakkestad, </a:t>
                      </a:r>
                      <a:r>
                        <a:rPr lang="en-US" sz="1400" err="1">
                          <a:effectLst/>
                        </a:rPr>
                        <a:t>Utdanningsforbundet</a:t>
                      </a:r>
                      <a:endParaRPr lang="en-RW" sz="14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737476382"/>
                  </a:ext>
                </a:extLst>
              </a:tr>
            </a:tbl>
          </a:graphicData>
        </a:graphic>
      </p:graphicFrame>
    </p:spTree>
    <p:extLst>
      <p:ext uri="{BB962C8B-B14F-4D97-AF65-F5344CB8AC3E}">
        <p14:creationId xmlns:p14="http://schemas.microsoft.com/office/powerpoint/2010/main" val="364009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44E1-0712-096F-9C14-889F0C781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1FE22-67D2-2DF6-9767-5BAC1B6E5B52}"/>
              </a:ext>
            </a:extLst>
          </p:cNvPr>
          <p:cNvSpPr>
            <a:spLocks noGrp="1"/>
          </p:cNvSpPr>
          <p:nvPr>
            <p:ph type="title"/>
          </p:nvPr>
        </p:nvSpPr>
        <p:spPr>
          <a:xfrm>
            <a:off x="517308" y="454568"/>
            <a:ext cx="11655287" cy="708992"/>
          </a:xfrm>
        </p:spPr>
        <p:txBody>
          <a:bodyPr lIns="91440" tIns="45720" rIns="91440" bIns="45720" anchor="t"/>
          <a:lstStyle/>
          <a:p>
            <a:r>
              <a:rPr lang="en-RW" sz="3600" b="1" err="1">
                <a:ea typeface="Aptos" panose="020B0004020202020204" pitchFamily="34" charset="0"/>
                <a:cs typeface="Times New Roman" panose="02020603050405020304" pitchFamily="18" charset="0"/>
              </a:rPr>
              <a:t>Iași</a:t>
            </a:r>
            <a:r>
              <a:rPr lang="en-RW" sz="3600" b="1">
                <a:ea typeface="Aptos" panose="020B0004020202020204" pitchFamily="34" charset="0"/>
                <a:cs typeface="Times New Roman" panose="02020603050405020304" pitchFamily="18" charset="0"/>
              </a:rPr>
              <a:t> – Chișinău Ministerial Conference and Global Policy Forum – 26-27 May 2027</a:t>
            </a:r>
            <a:endParaRPr lang="en-US" sz="3600" b="1">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389F3D7-0F2E-9D68-8462-C5ABAE9FC6F0}"/>
              </a:ext>
            </a:extLst>
          </p:cNvPr>
          <p:cNvSpPr>
            <a:spLocks noGrp="1"/>
          </p:cNvSpPr>
          <p:nvPr>
            <p:ph idx="1"/>
          </p:nvPr>
        </p:nvSpPr>
        <p:spPr>
          <a:xfrm>
            <a:off x="517308" y="1287355"/>
            <a:ext cx="11161644" cy="4847349"/>
          </a:xfrm>
        </p:spPr>
        <p:txBody>
          <a:bodyPr lIns="91440" tIns="45720" rIns="91440" bIns="45720" anchor="t"/>
          <a:lstStyle/>
          <a:p>
            <a:pPr>
              <a:buFontTx/>
              <a:buChar char="-"/>
            </a:pPr>
            <a:endParaRPr lang="en-US" sz="2400">
              <a:cs typeface="Calibri"/>
            </a:endParaRPr>
          </a:p>
          <a:p>
            <a:pPr marL="0" indent="0">
              <a:buNone/>
            </a:pPr>
            <a:endParaRPr lang="en-US" sz="2400">
              <a:cs typeface="Calibri"/>
            </a:endParaRPr>
          </a:p>
          <a:p>
            <a:pPr marL="0" indent="0">
              <a:buNone/>
            </a:pPr>
            <a:endParaRPr lang="en-US" sz="2400">
              <a:cs typeface="Calibri"/>
            </a:endParaRPr>
          </a:p>
        </p:txBody>
      </p:sp>
      <p:sp>
        <p:nvSpPr>
          <p:cNvPr id="8" name="TextBox 7">
            <a:extLst>
              <a:ext uri="{FF2B5EF4-FFF2-40B4-BE49-F238E27FC236}">
                <a16:creationId xmlns:a16="http://schemas.microsoft.com/office/drawing/2014/main" id="{BFD71150-DB29-FCE1-12EB-A6CD5AF5BF33}"/>
              </a:ext>
            </a:extLst>
          </p:cNvPr>
          <p:cNvSpPr txBox="1"/>
          <p:nvPr/>
        </p:nvSpPr>
        <p:spPr>
          <a:xfrm>
            <a:off x="374155" y="1285487"/>
            <a:ext cx="11655286" cy="5816977"/>
          </a:xfrm>
          <a:prstGeom prst="rect">
            <a:avLst/>
          </a:prstGeom>
          <a:noFill/>
        </p:spPr>
        <p:txBody>
          <a:bodyPr wrap="square">
            <a:spAutoFit/>
          </a:bodyPr>
          <a:lstStyle/>
          <a:p>
            <a:endParaRPr lang="en-US" sz="2800" b="1">
              <a:ea typeface="Aptos" panose="020B0004020202020204" pitchFamily="34" charset="0"/>
              <a:cs typeface="Times New Roman" panose="02020603050405020304" pitchFamily="18" charset="0"/>
            </a:endParaRPr>
          </a:p>
          <a:p>
            <a:r>
              <a:rPr lang="en-US" sz="2800" b="1">
                <a:effectLst/>
                <a:ea typeface="Aptos" panose="020B0004020202020204" pitchFamily="34" charset="0"/>
                <a:cs typeface="Times New Roman" panose="02020603050405020304" pitchFamily="18" charset="0"/>
              </a:rPr>
              <a:t>TASKS: </a:t>
            </a:r>
          </a:p>
          <a:p>
            <a:pPr marL="457200" indent="-457200">
              <a:buFontTx/>
              <a:buChar char="-"/>
            </a:pPr>
            <a:r>
              <a:rPr lang="en-US" sz="2800">
                <a:ea typeface="Aptos" panose="020B0004020202020204" pitchFamily="34" charset="0"/>
                <a:cs typeface="Times New Roman" panose="02020603050405020304" pitchFamily="18" charset="0"/>
              </a:rPr>
              <a:t>Lobby on the Ministerial Communique. Drafting Group: Cyprus, Norway, Ireland, Montenegro, Lithuania, North Macedonia, Romania, European Students’ Union (ESU)</a:t>
            </a:r>
          </a:p>
          <a:p>
            <a:pPr marL="457200" indent="-457200">
              <a:buFontTx/>
              <a:buChar char="-"/>
            </a:pPr>
            <a:r>
              <a:rPr lang="en-US" sz="2800">
                <a:effectLst/>
                <a:ea typeface="Aptos" panose="020B0004020202020204" pitchFamily="34" charset="0"/>
                <a:cs typeface="Times New Roman" panose="02020603050405020304" pitchFamily="18" charset="0"/>
              </a:rPr>
              <a:t>HERSC Call – please translate it/add national demands and send it to your ministry</a:t>
            </a:r>
          </a:p>
          <a:p>
            <a:pPr marL="457200" indent="-457200">
              <a:buFontTx/>
              <a:buChar char="-"/>
            </a:pPr>
            <a:r>
              <a:rPr lang="en-US" sz="2800">
                <a:effectLst/>
                <a:ea typeface="Aptos" panose="020B0004020202020204" pitchFamily="34" charset="0"/>
                <a:cs typeface="Times New Roman" panose="02020603050405020304" pitchFamily="18" charset="0"/>
              </a:rPr>
              <a:t>Trade unions in national delegation -&gt; Please check trade unions in the EHEA website</a:t>
            </a:r>
          </a:p>
          <a:p>
            <a:pPr marL="457200" indent="-457200">
              <a:buFontTx/>
              <a:buChar char="-"/>
            </a:pPr>
            <a:r>
              <a:rPr lang="en-US" sz="2800">
                <a:ea typeface="Aptos" panose="020B0004020202020204" pitchFamily="34" charset="0"/>
                <a:cs typeface="Times New Roman" panose="02020603050405020304" pitchFamily="18" charset="0"/>
              </a:rPr>
              <a:t>Are there any trade unions of higher education from non-HERSC member countries who could be members of ETUCE? </a:t>
            </a:r>
            <a:endParaRPr lang="en-RW" sz="2800">
              <a:effectLst/>
              <a:ea typeface="Aptos" panose="020B0004020202020204" pitchFamily="34" charset="0"/>
              <a:cs typeface="Times New Roman" panose="02020603050405020304" pitchFamily="18" charset="0"/>
            </a:endParaRPr>
          </a:p>
          <a:p>
            <a:endParaRPr lang="en-US" sz="2800"/>
          </a:p>
          <a:p>
            <a:endParaRPr lang="en-US"/>
          </a:p>
          <a:p>
            <a:pPr marL="285750" indent="-285750">
              <a:buFontTx/>
              <a:buChar char="-"/>
            </a:pPr>
            <a:endParaRPr lang="en-RW"/>
          </a:p>
        </p:txBody>
      </p:sp>
    </p:spTree>
    <p:extLst>
      <p:ext uri="{BB962C8B-B14F-4D97-AF65-F5344CB8AC3E}">
        <p14:creationId xmlns:p14="http://schemas.microsoft.com/office/powerpoint/2010/main" val="25139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FF2A-17E0-E46F-F5A3-94640E6D9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AB1CB-B945-B209-EB02-D7FEA3C32B2A}"/>
              </a:ext>
            </a:extLst>
          </p:cNvPr>
          <p:cNvSpPr>
            <a:spLocks noGrp="1"/>
          </p:cNvSpPr>
          <p:nvPr>
            <p:ph type="title"/>
          </p:nvPr>
        </p:nvSpPr>
        <p:spPr>
          <a:xfrm>
            <a:off x="517308" y="454568"/>
            <a:ext cx="11655287" cy="708992"/>
          </a:xfrm>
        </p:spPr>
        <p:txBody>
          <a:bodyPr lIns="91440" tIns="45720" rIns="91440" bIns="45720" anchor="t"/>
          <a:lstStyle/>
          <a:p>
            <a:r>
              <a:rPr lang="en-US" sz="3600">
                <a:latin typeface="Calibri"/>
                <a:ea typeface="+mn-ea"/>
                <a:cs typeface="Calibri"/>
              </a:rPr>
              <a:t>BFUG Plenary meeting – December 2025</a:t>
            </a:r>
          </a:p>
        </p:txBody>
      </p:sp>
      <p:sp>
        <p:nvSpPr>
          <p:cNvPr id="3" name="Subtitle 2">
            <a:extLst>
              <a:ext uri="{FF2B5EF4-FFF2-40B4-BE49-F238E27FC236}">
                <a16:creationId xmlns:a16="http://schemas.microsoft.com/office/drawing/2014/main" id="{0593D101-12AE-2E3F-CCB5-D97A735CF8F1}"/>
              </a:ext>
            </a:extLst>
          </p:cNvPr>
          <p:cNvSpPr>
            <a:spLocks noGrp="1"/>
          </p:cNvSpPr>
          <p:nvPr>
            <p:ph idx="1"/>
          </p:nvPr>
        </p:nvSpPr>
        <p:spPr>
          <a:xfrm>
            <a:off x="517308" y="1287355"/>
            <a:ext cx="11161644" cy="4847349"/>
          </a:xfrm>
        </p:spPr>
        <p:txBody>
          <a:bodyPr lIns="91440" tIns="45720" rIns="91440" bIns="45720" anchor="t"/>
          <a:lstStyle/>
          <a:p>
            <a:pPr>
              <a:buFontTx/>
              <a:buChar char="-"/>
            </a:pPr>
            <a:endParaRPr lang="en-US" sz="2400">
              <a:cs typeface="Calibri"/>
            </a:endParaRPr>
          </a:p>
          <a:p>
            <a:pPr marL="0" indent="0">
              <a:buNone/>
            </a:pPr>
            <a:endParaRPr lang="en-US" sz="2400">
              <a:cs typeface="Calibri"/>
            </a:endParaRPr>
          </a:p>
          <a:p>
            <a:pPr marL="0" indent="0">
              <a:buNone/>
            </a:pPr>
            <a:endParaRPr lang="en-US" sz="2400">
              <a:cs typeface="Calibri"/>
            </a:endParaRPr>
          </a:p>
        </p:txBody>
      </p:sp>
      <p:sp>
        <p:nvSpPr>
          <p:cNvPr id="8" name="TextBox 7">
            <a:extLst>
              <a:ext uri="{FF2B5EF4-FFF2-40B4-BE49-F238E27FC236}">
                <a16:creationId xmlns:a16="http://schemas.microsoft.com/office/drawing/2014/main" id="{234D1610-61D1-F363-04BC-5B4686BD4F93}"/>
              </a:ext>
            </a:extLst>
          </p:cNvPr>
          <p:cNvSpPr txBox="1"/>
          <p:nvPr/>
        </p:nvSpPr>
        <p:spPr>
          <a:xfrm>
            <a:off x="374155" y="1285487"/>
            <a:ext cx="11655286" cy="5693866"/>
          </a:xfrm>
          <a:prstGeom prst="rect">
            <a:avLst/>
          </a:prstGeom>
          <a:noFill/>
        </p:spPr>
        <p:txBody>
          <a:bodyPr wrap="square">
            <a:spAutoFit/>
          </a:bodyPr>
          <a:lstStyle/>
          <a:p>
            <a:endParaRPr lang="en-US" sz="2800"/>
          </a:p>
          <a:p>
            <a:endParaRPr lang="en-US" sz="2800"/>
          </a:p>
          <a:p>
            <a:r>
              <a:rPr lang="en-US" sz="2800"/>
              <a:t>Topics discussed: </a:t>
            </a:r>
          </a:p>
          <a:p>
            <a:endParaRPr lang="en-US" sz="2800"/>
          </a:p>
          <a:p>
            <a:pPr lvl="0"/>
            <a:r>
              <a:rPr lang="en-US" sz="2800"/>
              <a:t>- Updates from BFUG working groups</a:t>
            </a:r>
          </a:p>
          <a:p>
            <a:pPr lvl="0"/>
            <a:r>
              <a:rPr lang="en-US" sz="2800"/>
              <a:t>- Lifelong learning in higher education</a:t>
            </a:r>
          </a:p>
          <a:p>
            <a:pPr lvl="0"/>
            <a:r>
              <a:rPr lang="en-US" sz="2800"/>
              <a:t>- Shortlist of candidate for hosting BFUG Permanent Secretariat: DE, CZ, RO</a:t>
            </a:r>
          </a:p>
          <a:p>
            <a:pPr lvl="0"/>
            <a:r>
              <a:rPr lang="en-US" sz="2800"/>
              <a:t>- Application of ETUCE to extend the national representations of the Ministerial conference</a:t>
            </a:r>
          </a:p>
          <a:p>
            <a:endParaRPr lang="en-US" sz="2400"/>
          </a:p>
          <a:p>
            <a:endParaRPr lang="en-US" sz="2400"/>
          </a:p>
          <a:p>
            <a:endParaRPr lang="en-US" sz="2800"/>
          </a:p>
          <a:p>
            <a:endParaRPr lang="en-US"/>
          </a:p>
          <a:p>
            <a:pPr marL="285750" indent="-285750">
              <a:buFontTx/>
              <a:buChar char="-"/>
            </a:pPr>
            <a:endParaRPr lang="en-RW"/>
          </a:p>
        </p:txBody>
      </p:sp>
    </p:spTree>
    <p:extLst>
      <p:ext uri="{BB962C8B-B14F-4D97-AF65-F5344CB8AC3E}">
        <p14:creationId xmlns:p14="http://schemas.microsoft.com/office/powerpoint/2010/main" val="2721741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8D5F-1E70-D148-4652-3B7A8335A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7493F-B8E7-2D8B-F0D8-2238F69826DF}"/>
              </a:ext>
            </a:extLst>
          </p:cNvPr>
          <p:cNvSpPr>
            <a:spLocks noGrp="1"/>
          </p:cNvSpPr>
          <p:nvPr>
            <p:ph type="title"/>
          </p:nvPr>
        </p:nvSpPr>
        <p:spPr>
          <a:xfrm>
            <a:off x="517308" y="454568"/>
            <a:ext cx="11655287" cy="708992"/>
          </a:xfrm>
        </p:spPr>
        <p:txBody>
          <a:bodyPr lIns="91440" tIns="45720" rIns="91440" bIns="45720" anchor="t"/>
          <a:lstStyle/>
          <a:p>
            <a:r>
              <a:rPr lang="en-US" sz="3600">
                <a:latin typeface="Calibri"/>
                <a:ea typeface="+mn-ea"/>
                <a:cs typeface="Calibri"/>
              </a:rPr>
              <a:t>BFUG Plenary meeting – 9-10 March 2025</a:t>
            </a:r>
          </a:p>
        </p:txBody>
      </p:sp>
      <p:sp>
        <p:nvSpPr>
          <p:cNvPr id="3" name="Subtitle 2">
            <a:extLst>
              <a:ext uri="{FF2B5EF4-FFF2-40B4-BE49-F238E27FC236}">
                <a16:creationId xmlns:a16="http://schemas.microsoft.com/office/drawing/2014/main" id="{F82443F1-011C-ACB1-F421-4E46DB3D55D5}"/>
              </a:ext>
            </a:extLst>
          </p:cNvPr>
          <p:cNvSpPr>
            <a:spLocks noGrp="1"/>
          </p:cNvSpPr>
          <p:nvPr>
            <p:ph idx="1"/>
          </p:nvPr>
        </p:nvSpPr>
        <p:spPr>
          <a:xfrm>
            <a:off x="517308" y="1287355"/>
            <a:ext cx="11161644" cy="4847349"/>
          </a:xfrm>
        </p:spPr>
        <p:txBody>
          <a:bodyPr lIns="91440" tIns="45720" rIns="91440" bIns="45720" anchor="t"/>
          <a:lstStyle/>
          <a:p>
            <a:pPr>
              <a:buFontTx/>
              <a:buChar char="-"/>
            </a:pPr>
            <a:endParaRPr lang="en-US" sz="2400">
              <a:cs typeface="Calibri"/>
            </a:endParaRPr>
          </a:p>
          <a:p>
            <a:pPr marL="0" indent="0">
              <a:buNone/>
            </a:pPr>
            <a:endParaRPr lang="en-US" sz="2400">
              <a:cs typeface="Calibri"/>
            </a:endParaRPr>
          </a:p>
          <a:p>
            <a:pPr marL="0" indent="0">
              <a:buNone/>
            </a:pPr>
            <a:endParaRPr lang="en-US" sz="2400">
              <a:cs typeface="Calibri"/>
            </a:endParaRPr>
          </a:p>
        </p:txBody>
      </p:sp>
      <p:sp>
        <p:nvSpPr>
          <p:cNvPr id="8" name="TextBox 7">
            <a:extLst>
              <a:ext uri="{FF2B5EF4-FFF2-40B4-BE49-F238E27FC236}">
                <a16:creationId xmlns:a16="http://schemas.microsoft.com/office/drawing/2014/main" id="{F0BAFB9B-13A8-D095-E024-23695A124E92}"/>
              </a:ext>
            </a:extLst>
          </p:cNvPr>
          <p:cNvSpPr txBox="1"/>
          <p:nvPr/>
        </p:nvSpPr>
        <p:spPr>
          <a:xfrm>
            <a:off x="374155" y="1285487"/>
            <a:ext cx="11655286" cy="4832092"/>
          </a:xfrm>
          <a:prstGeom prst="rect">
            <a:avLst/>
          </a:prstGeom>
          <a:noFill/>
        </p:spPr>
        <p:txBody>
          <a:bodyPr wrap="square">
            <a:spAutoFit/>
          </a:bodyPr>
          <a:lstStyle/>
          <a:p>
            <a:endParaRPr lang="en-US" sz="2800"/>
          </a:p>
          <a:p>
            <a:endParaRPr lang="en-US" sz="2800"/>
          </a:p>
          <a:p>
            <a:r>
              <a:rPr lang="en-US" sz="2800"/>
              <a:t>Topics discussed: </a:t>
            </a:r>
          </a:p>
          <a:p>
            <a:pPr lvl="0"/>
            <a:r>
              <a:rPr lang="en-US" sz="2800"/>
              <a:t>- Shortlist of candidate for hosting BFUG Permanent Secretariat: </a:t>
            </a:r>
            <a:r>
              <a:rPr lang="en-US" sz="2800" strike="sngStrike"/>
              <a:t>DE</a:t>
            </a:r>
            <a:r>
              <a:rPr lang="en-US" sz="2800"/>
              <a:t>, CZ, RO</a:t>
            </a:r>
          </a:p>
          <a:p>
            <a:pPr marL="457200" lvl="0" indent="-457200">
              <a:buFontTx/>
              <a:buChar char="-"/>
            </a:pPr>
            <a:r>
              <a:rPr lang="en-US" sz="2800"/>
              <a:t>Application of ETUCE to extend the national representations of the Ministerial conference</a:t>
            </a:r>
          </a:p>
          <a:p>
            <a:pPr marL="457200" lvl="0" indent="-457200">
              <a:buFontTx/>
              <a:buChar char="-"/>
            </a:pPr>
            <a:r>
              <a:rPr lang="en-US" sz="2800"/>
              <a:t>ESG Revision</a:t>
            </a:r>
          </a:p>
          <a:p>
            <a:pPr marL="457200" lvl="0" indent="-457200">
              <a:buFontTx/>
              <a:buChar char="-"/>
            </a:pPr>
            <a:r>
              <a:rPr lang="en-US" sz="2800"/>
              <a:t>Key commitments – how to monitor them if there is no engagement by the MS?</a:t>
            </a:r>
          </a:p>
          <a:p>
            <a:pPr marL="457200" lvl="0" indent="-457200">
              <a:buFontTx/>
              <a:buChar char="-"/>
            </a:pPr>
            <a:r>
              <a:rPr lang="en-US" sz="2800"/>
              <a:t>Reporting on qualifications</a:t>
            </a:r>
          </a:p>
          <a:p>
            <a:pPr marL="457200" lvl="0" indent="-457200">
              <a:buFontTx/>
              <a:buChar char="-"/>
            </a:pPr>
            <a:r>
              <a:rPr lang="en-US" sz="2800" err="1"/>
              <a:t>Internationalisation</a:t>
            </a:r>
            <a:r>
              <a:rPr lang="en-US" sz="2800"/>
              <a:t> </a:t>
            </a:r>
          </a:p>
        </p:txBody>
      </p:sp>
    </p:spTree>
    <p:extLst>
      <p:ext uri="{BB962C8B-B14F-4D97-AF65-F5344CB8AC3E}">
        <p14:creationId xmlns:p14="http://schemas.microsoft.com/office/powerpoint/2010/main" val="14721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7E1E-D157-DE6C-948C-903B762EF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A6B93-BA97-5977-C981-911B46BE13E7}"/>
              </a:ext>
            </a:extLst>
          </p:cNvPr>
          <p:cNvSpPr>
            <a:spLocks noGrp="1"/>
          </p:cNvSpPr>
          <p:nvPr>
            <p:ph type="title"/>
          </p:nvPr>
        </p:nvSpPr>
        <p:spPr>
          <a:xfrm>
            <a:off x="609600" y="447735"/>
            <a:ext cx="11251096" cy="708992"/>
          </a:xfrm>
        </p:spPr>
        <p:txBody>
          <a:bodyPr lIns="91440" tIns="45720" rIns="91440" bIns="45720" anchor="t"/>
          <a:lstStyle/>
          <a:p>
            <a:r>
              <a:rPr lang="en-US" sz="2800" err="1">
                <a:solidFill>
                  <a:srgbClr val="002060"/>
                </a:solidFill>
                <a:latin typeface="Helvetica" panose="020B0604020202020204" pitchFamily="34" charset="0"/>
                <a:ea typeface="ヒラギノ角ゴ Pro W3"/>
                <a:cs typeface="Times New Roman" panose="02020603050405020304" pitchFamily="18" charset="0"/>
              </a:rPr>
              <a:t>Internationalisation</a:t>
            </a:r>
            <a:r>
              <a:rPr lang="en-US" sz="2800">
                <a:solidFill>
                  <a:srgbClr val="002060"/>
                </a:solidFill>
                <a:latin typeface="Helvetica" panose="020B0604020202020204" pitchFamily="34" charset="0"/>
                <a:ea typeface="ヒラギノ角ゴ Pro W3"/>
                <a:cs typeface="Times New Roman" panose="02020603050405020304" pitchFamily="18" charset="0"/>
              </a:rPr>
              <a:t> – upcoming BFUG Plenary discussions</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EU target for the EHEA internal mobility: 23% of students</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BFUG target of 2009: 20% mobility by 2020 has not been reached (9.4% in 2017)</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BFUG target of 2012: 15 ECTS earned in mobility </a:t>
            </a:r>
            <a:br>
              <a:rPr lang="en-US" sz="2800">
                <a:solidFill>
                  <a:srgbClr val="000000"/>
                </a:solidFill>
                <a:latin typeface="Helvetica" panose="020B0604020202020204" pitchFamily="34" charset="0"/>
                <a:ea typeface="ヒラギノ角ゴ Pro W3"/>
                <a:cs typeface="Times New Roman" panose="02020603050405020304" pitchFamily="18" charset="0"/>
              </a:rPr>
            </a:b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More balanced and accessible mobility by monitoring study </a:t>
            </a:r>
            <a:r>
              <a:rPr lang="en-US" sz="2800" err="1">
                <a:solidFill>
                  <a:srgbClr val="000000"/>
                </a:solidFill>
                <a:latin typeface="Helvetica" panose="020B0604020202020204" pitchFamily="34" charset="0"/>
                <a:ea typeface="ヒラギノ角ゴ Pro W3"/>
                <a:cs typeface="Times New Roman" panose="02020603050405020304" pitchFamily="18" charset="0"/>
              </a:rPr>
              <a:t>programmes</a:t>
            </a:r>
            <a:r>
              <a:rPr lang="en-US" sz="2800">
                <a:solidFill>
                  <a:srgbClr val="000000"/>
                </a:solidFill>
                <a:latin typeface="Helvetica" panose="020B0604020202020204" pitchFamily="34" charset="0"/>
                <a:ea typeface="ヒラギノ角ゴ Pro W3"/>
                <a:cs typeface="Times New Roman" panose="02020603050405020304" pitchFamily="18" charset="0"/>
              </a:rPr>
              <a:t> offered in English?</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Different treatment of mobility of EU/EHEA countries and from other countries? (different principles, expectations, or policy instruments should apply?)</a:t>
            </a:r>
            <a:endParaRPr lang="en-US" sz="2800">
              <a:latin typeface="Calibri"/>
              <a:ea typeface="+mn-ea"/>
              <a:cs typeface="Calibri"/>
            </a:endParaRPr>
          </a:p>
        </p:txBody>
      </p:sp>
      <p:sp>
        <p:nvSpPr>
          <p:cNvPr id="3" name="Subtitle 2">
            <a:extLst>
              <a:ext uri="{FF2B5EF4-FFF2-40B4-BE49-F238E27FC236}">
                <a16:creationId xmlns:a16="http://schemas.microsoft.com/office/drawing/2014/main" id="{88BD0BAD-7558-60BA-D905-F6F0A7AF99F3}"/>
              </a:ext>
            </a:extLst>
          </p:cNvPr>
          <p:cNvSpPr>
            <a:spLocks noGrp="1"/>
          </p:cNvSpPr>
          <p:nvPr>
            <p:ph idx="1"/>
          </p:nvPr>
        </p:nvSpPr>
        <p:spPr>
          <a:xfrm>
            <a:off x="517308" y="5493274"/>
            <a:ext cx="11161644" cy="916989"/>
          </a:xfrm>
        </p:spPr>
        <p:txBody>
          <a:bodyPr lIns="91440" tIns="45720" rIns="91440" bIns="45720" anchor="t"/>
          <a:lstStyle/>
          <a:p>
            <a:pPr marL="0" lvl="0" indent="0">
              <a:spcBef>
                <a:spcPts val="0"/>
              </a:spcBef>
              <a:buSzPts val="1000"/>
              <a:buNone/>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264262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9050-3298-47FC-E457-55FC13AFE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B3811-DDED-3667-7CF0-B8A92CFF2056}"/>
              </a:ext>
            </a:extLst>
          </p:cNvPr>
          <p:cNvSpPr>
            <a:spLocks noGrp="1"/>
          </p:cNvSpPr>
          <p:nvPr>
            <p:ph type="title"/>
          </p:nvPr>
        </p:nvSpPr>
        <p:spPr>
          <a:xfrm>
            <a:off x="609600" y="447735"/>
            <a:ext cx="11251096" cy="708992"/>
          </a:xfrm>
        </p:spPr>
        <p:txBody>
          <a:bodyPr lIns="91440" tIns="45720" rIns="91440" bIns="45720" anchor="t"/>
          <a:lstStyle/>
          <a:p>
            <a:r>
              <a:rPr lang="en-US" sz="2800" err="1">
                <a:solidFill>
                  <a:srgbClr val="002060"/>
                </a:solidFill>
                <a:latin typeface="Helvetica" panose="020B0604020202020204" pitchFamily="34" charset="0"/>
                <a:ea typeface="ヒラギノ角ゴ Pro W3"/>
                <a:cs typeface="Times New Roman" panose="02020603050405020304" pitchFamily="18" charset="0"/>
              </a:rPr>
              <a:t>Internationalisation</a:t>
            </a:r>
            <a:br>
              <a:rPr lang="en-US" sz="2800">
                <a:solidFill>
                  <a:srgbClr val="002060"/>
                </a:solidFill>
                <a:latin typeface="Helvetica" panose="020B0604020202020204" pitchFamily="34" charset="0"/>
                <a:ea typeface="ヒラギノ角ゴ Pro W3"/>
                <a:cs typeface="Times New Roman" panose="02020603050405020304" pitchFamily="18" charset="0"/>
              </a:rPr>
            </a:br>
            <a:r>
              <a:rPr lang="en-US" sz="2800">
                <a:solidFill>
                  <a:srgbClr val="002060"/>
                </a:solidFill>
                <a:latin typeface="Helvetica" panose="020B0604020202020204" pitchFamily="34" charset="0"/>
                <a:ea typeface="ヒラギノ角ゴ Pro W3"/>
                <a:cs typeface="Times New Roman" panose="02020603050405020304" pitchFamily="18" charset="0"/>
              </a:rPr>
              <a:t>Eurydice report</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47C68550-D8C1-208A-3F24-EA4B32975262}"/>
              </a:ext>
            </a:extLst>
          </p:cNvPr>
          <p:cNvSpPr>
            <a:spLocks noGrp="1"/>
          </p:cNvSpPr>
          <p:nvPr>
            <p:ph idx="1"/>
          </p:nvPr>
        </p:nvSpPr>
        <p:spPr>
          <a:xfrm>
            <a:off x="517308" y="2617304"/>
            <a:ext cx="11161644" cy="3792960"/>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5" name="Picture 4">
            <a:extLst>
              <a:ext uri="{FF2B5EF4-FFF2-40B4-BE49-F238E27FC236}">
                <a16:creationId xmlns:a16="http://schemas.microsoft.com/office/drawing/2014/main" id="{BC574825-2D19-ABEE-38EE-C8B0B5BF42EC}"/>
              </a:ext>
            </a:extLst>
          </p:cNvPr>
          <p:cNvPicPr>
            <a:picLocks noChangeAspect="1"/>
          </p:cNvPicPr>
          <p:nvPr/>
        </p:nvPicPr>
        <p:blipFill>
          <a:blip r:embed="rId2"/>
          <a:stretch>
            <a:fillRect/>
          </a:stretch>
        </p:blipFill>
        <p:spPr>
          <a:xfrm>
            <a:off x="4826328" y="115381"/>
            <a:ext cx="7365672" cy="6502734"/>
          </a:xfrm>
          <a:prstGeom prst="rect">
            <a:avLst/>
          </a:prstGeom>
        </p:spPr>
      </p:pic>
      <p:graphicFrame>
        <p:nvGraphicFramePr>
          <p:cNvPr id="4" name="Table 3">
            <a:extLst>
              <a:ext uri="{FF2B5EF4-FFF2-40B4-BE49-F238E27FC236}">
                <a16:creationId xmlns:a16="http://schemas.microsoft.com/office/drawing/2014/main" id="{23A97EC2-ED32-2FC9-777D-C45703877C84}"/>
              </a:ext>
            </a:extLst>
          </p:cNvPr>
          <p:cNvGraphicFramePr>
            <a:graphicFrameLocks noGrp="1"/>
          </p:cNvGraphicFramePr>
          <p:nvPr>
            <p:extLst>
              <p:ext uri="{D42A27DB-BD31-4B8C-83A1-F6EECF244321}">
                <p14:modId xmlns:p14="http://schemas.microsoft.com/office/powerpoint/2010/main" val="3537318426"/>
              </p:ext>
            </p:extLst>
          </p:nvPr>
        </p:nvGraphicFramePr>
        <p:xfrm>
          <a:off x="226881" y="1313161"/>
          <a:ext cx="4496373" cy="5413307"/>
        </p:xfrm>
        <a:graphic>
          <a:graphicData uri="http://schemas.openxmlformats.org/drawingml/2006/table">
            <a:tbl>
              <a:tblPr/>
              <a:tblGrid>
                <a:gridCol w="4496373">
                  <a:extLst>
                    <a:ext uri="{9D8B030D-6E8A-4147-A177-3AD203B41FA5}">
                      <a16:colId xmlns:a16="http://schemas.microsoft.com/office/drawing/2014/main" val="3126982721"/>
                    </a:ext>
                  </a:extLst>
                </a:gridCol>
              </a:tblGrid>
              <a:tr h="5035497">
                <a:tc>
                  <a:txBody>
                    <a:bodyPr/>
                    <a:lstStyle/>
                    <a:p>
                      <a:pPr marL="0" fontAlgn="t">
                        <a:lnSpc>
                          <a:spcPct val="100000"/>
                        </a:lnSpc>
                        <a:buNone/>
                      </a:pPr>
                      <a:r>
                        <a:rPr lang="en-CA" sz="2000" b="1" i="0">
                          <a:effectLst/>
                          <a:latin typeface="Segoe UI" panose="020B0502040204020203" pitchFamily="34" charset="0"/>
                        </a:rPr>
                        <a:t>Main sending regions/countries </a:t>
                      </a:r>
                      <a:r>
                        <a:rPr lang="en-CA" sz="2000" b="1" i="0">
                          <a:solidFill>
                            <a:srgbClr val="FF0000"/>
                          </a:solidFill>
                          <a:effectLst/>
                          <a:latin typeface="Segoe UI" panose="020B0502040204020203" pitchFamily="34" charset="0"/>
                        </a:rPr>
                        <a:t>(non‑EU → EU)</a:t>
                      </a:r>
                    </a:p>
                    <a:p>
                      <a:pPr marL="0" fontAlgn="t">
                        <a:lnSpc>
                          <a:spcPct val="100000"/>
                        </a:lnSpc>
                        <a:buNone/>
                      </a:pPr>
                      <a:r>
                        <a:rPr lang="en-CA" sz="2000" b="0" i="0">
                          <a:effectLst/>
                          <a:latin typeface="Segoe UI" panose="020B0502040204020203" pitchFamily="34" charset="0"/>
                        </a:rPr>
                        <a:t>The largest groups of incoming students to the EU come from:</a:t>
                      </a:r>
                    </a:p>
                    <a:p>
                      <a:pPr marL="0" fontAlgn="t">
                        <a:lnSpc>
                          <a:spcPct val="100000"/>
                        </a:lnSpc>
                        <a:buFont typeface="Arial" panose="020B0604020202020204" pitchFamily="34" charset="0"/>
                        <a:buChar char="•"/>
                      </a:pPr>
                      <a:r>
                        <a:rPr lang="en-CA" sz="2000" b="1" i="0">
                          <a:effectLst/>
                          <a:latin typeface="Segoe UI" panose="020B0502040204020203" pitchFamily="34" charset="0"/>
                        </a:rPr>
                        <a:t>Africa</a:t>
                      </a:r>
                      <a:r>
                        <a:rPr lang="en-CA" sz="2000" b="0" i="0">
                          <a:effectLst/>
                          <a:latin typeface="Segoe UI" panose="020B0502040204020203" pitchFamily="34" charset="0"/>
                        </a:rPr>
                        <a:t> – the single largest source region (≈65,500 students).</a:t>
                      </a:r>
                    </a:p>
                    <a:p>
                      <a:pPr marL="0" fontAlgn="t">
                        <a:lnSpc>
                          <a:spcPct val="100000"/>
                        </a:lnSpc>
                        <a:buFont typeface="Arial" panose="020B0604020202020204" pitchFamily="34" charset="0"/>
                        <a:buChar char="•"/>
                      </a:pPr>
                      <a:r>
                        <a:rPr lang="en-CA" sz="2000" b="1" i="0">
                          <a:effectLst/>
                          <a:latin typeface="Segoe UI" panose="020B0502040204020203" pitchFamily="34" charset="0"/>
                        </a:rPr>
                        <a:t>Asia</a:t>
                      </a:r>
                      <a:r>
                        <a:rPr lang="en-CA" sz="2000" b="0" i="0">
                          <a:effectLst/>
                          <a:latin typeface="Segoe UI" panose="020B0502040204020203" pitchFamily="34" charset="0"/>
                        </a:rPr>
                        <a:t> –including: </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China</a:t>
                      </a:r>
                      <a:r>
                        <a:rPr lang="en-CA" sz="2000" b="0" i="0">
                          <a:effectLst/>
                          <a:latin typeface="Segoe UI" panose="020B0502040204020203" pitchFamily="34" charset="0"/>
                        </a:rPr>
                        <a:t> (≈27,700)</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India</a:t>
                      </a:r>
                      <a:r>
                        <a:rPr lang="en-CA" sz="2000" b="0" i="0">
                          <a:effectLst/>
                          <a:latin typeface="Segoe UI" panose="020B0502040204020203" pitchFamily="34" charset="0"/>
                        </a:rPr>
                        <a:t> (≈19,200)</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Asia – other</a:t>
                      </a:r>
                      <a:r>
                        <a:rPr lang="en-CA" sz="2000" b="0" i="0">
                          <a:effectLst/>
                          <a:latin typeface="Segoe UI" panose="020B0502040204020203" pitchFamily="34" charset="0"/>
                        </a:rPr>
                        <a:t> (≈46,000)</a:t>
                      </a:r>
                    </a:p>
                    <a:p>
                      <a:pPr marL="0" fontAlgn="t">
                        <a:lnSpc>
                          <a:spcPct val="100000"/>
                        </a:lnSpc>
                        <a:buFont typeface="Arial" panose="020B0604020202020204" pitchFamily="34" charset="0"/>
                        <a:buChar char="•"/>
                      </a:pPr>
                      <a:r>
                        <a:rPr lang="en-CA" sz="2000" b="1" i="0">
                          <a:effectLst/>
                          <a:latin typeface="Segoe UI" panose="020B0502040204020203" pitchFamily="34" charset="0"/>
                        </a:rPr>
                        <a:t>United States</a:t>
                      </a:r>
                      <a:r>
                        <a:rPr lang="en-CA" sz="2000" b="0" i="0">
                          <a:effectLst/>
                          <a:latin typeface="Segoe UI" panose="020B0502040204020203" pitchFamily="34" charset="0"/>
                        </a:rPr>
                        <a:t> (≈6,900) and </a:t>
                      </a:r>
                      <a:r>
                        <a:rPr lang="en-CA" sz="2000" b="1" i="0">
                          <a:effectLst/>
                          <a:latin typeface="Segoe UI" panose="020B0502040204020203" pitchFamily="34" charset="0"/>
                        </a:rPr>
                        <a:t>Canada</a:t>
                      </a:r>
                      <a:r>
                        <a:rPr lang="en-CA" sz="2000" b="0" i="0">
                          <a:effectLst/>
                          <a:latin typeface="Segoe UI" panose="020B0502040204020203" pitchFamily="34" charset="0"/>
                        </a:rPr>
                        <a:t> (≈2,100)</a:t>
                      </a:r>
                    </a:p>
                    <a:p>
                      <a:pPr marL="0" fontAlgn="t">
                        <a:lnSpc>
                          <a:spcPct val="100000"/>
                        </a:lnSpc>
                        <a:buFont typeface="Arial" panose="020B0604020202020204" pitchFamily="34" charset="0"/>
                        <a:buChar char="•"/>
                      </a:pPr>
                      <a:r>
                        <a:rPr lang="en-CA" sz="2000" b="1" i="0">
                          <a:effectLst/>
                          <a:latin typeface="Segoe UI" panose="020B0502040204020203" pitchFamily="34" charset="0"/>
                        </a:rPr>
                        <a:t>Non‑EU Europe</a:t>
                      </a:r>
                      <a:r>
                        <a:rPr lang="en-CA" sz="2000" b="0" i="0">
                          <a:effectLst/>
                          <a:latin typeface="Segoe UI" panose="020B0502040204020203" pitchFamily="34" charset="0"/>
                        </a:rPr>
                        <a:t> such as: </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Ukraine</a:t>
                      </a:r>
                      <a:r>
                        <a:rPr lang="en-CA" sz="2000" b="0" i="0">
                          <a:effectLst/>
                          <a:latin typeface="Segoe UI" panose="020B0502040204020203" pitchFamily="34" charset="0"/>
                        </a:rPr>
                        <a:t> (≈11,400)</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Turkey</a:t>
                      </a:r>
                      <a:r>
                        <a:rPr lang="en-CA" sz="2000" b="0" i="0">
                          <a:effectLst/>
                          <a:latin typeface="Segoe UI" panose="020B0502040204020203" pitchFamily="34" charset="0"/>
                        </a:rPr>
                        <a:t> (≈5,300)</a:t>
                      </a:r>
                    </a:p>
                    <a:p>
                      <a:pPr marL="0" lvl="1" indent="-285750" fontAlgn="t">
                        <a:lnSpc>
                          <a:spcPct val="100000"/>
                        </a:lnSpc>
                        <a:buFont typeface="Arial" panose="020B0604020202020204" pitchFamily="34" charset="0"/>
                        <a:buChar char="•"/>
                      </a:pPr>
                      <a:r>
                        <a:rPr lang="en-CA" sz="2000" b="1" i="0">
                          <a:effectLst/>
                          <a:latin typeface="Segoe UI" panose="020B0502040204020203" pitchFamily="34" charset="0"/>
                        </a:rPr>
                        <a:t>United Kingdom</a:t>
                      </a:r>
                      <a:r>
                        <a:rPr lang="en-CA" sz="2000" b="0" i="0">
                          <a:effectLst/>
                          <a:latin typeface="Segoe UI" panose="020B0502040204020203" pitchFamily="34" charset="0"/>
                        </a:rPr>
                        <a:t> (≈4,900)</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479784527"/>
                  </a:ext>
                </a:extLst>
              </a:tr>
              <a:tr h="377810">
                <a:tc>
                  <a:txBody>
                    <a:bodyPr/>
                    <a:lstStyle/>
                    <a:p>
                      <a:endParaRPr lang="en-RW"/>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1939813831"/>
                  </a:ext>
                </a:extLst>
              </a:tr>
            </a:tbl>
          </a:graphicData>
        </a:graphic>
      </p:graphicFrame>
    </p:spTree>
    <p:extLst>
      <p:ext uri="{BB962C8B-B14F-4D97-AF65-F5344CB8AC3E}">
        <p14:creationId xmlns:p14="http://schemas.microsoft.com/office/powerpoint/2010/main" val="328496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7EAA-F5D5-C3C9-8DDE-79D5F052C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045A2-FB8D-1DB4-C8E6-4257C619CFE5}"/>
              </a:ext>
            </a:extLst>
          </p:cNvPr>
          <p:cNvSpPr>
            <a:spLocks noGrp="1"/>
          </p:cNvSpPr>
          <p:nvPr>
            <p:ph type="title"/>
          </p:nvPr>
        </p:nvSpPr>
        <p:spPr>
          <a:xfrm>
            <a:off x="609600" y="447735"/>
            <a:ext cx="11251096" cy="708992"/>
          </a:xfrm>
        </p:spPr>
        <p:txBody>
          <a:bodyPr lIns="91440" tIns="45720" rIns="91440" bIns="45720" anchor="t"/>
          <a:lstStyle/>
          <a:p>
            <a:r>
              <a:rPr lang="en-US" sz="2800" err="1">
                <a:solidFill>
                  <a:srgbClr val="002060"/>
                </a:solidFill>
                <a:latin typeface="Helvetica" panose="020B0604020202020204" pitchFamily="34" charset="0"/>
                <a:ea typeface="ヒラギノ角ゴ Pro W3"/>
                <a:cs typeface="Times New Roman" panose="02020603050405020304" pitchFamily="18" charset="0"/>
              </a:rPr>
              <a:t>Internationalisation</a:t>
            </a:r>
            <a:br>
              <a:rPr lang="en-US" sz="2800">
                <a:solidFill>
                  <a:srgbClr val="002060"/>
                </a:solidFill>
                <a:latin typeface="Helvetica" panose="020B0604020202020204" pitchFamily="34" charset="0"/>
                <a:ea typeface="ヒラギノ角ゴ Pro W3"/>
                <a:cs typeface="Times New Roman" panose="02020603050405020304" pitchFamily="18" charset="0"/>
              </a:rPr>
            </a:br>
            <a:r>
              <a:rPr lang="en-US" sz="2800">
                <a:solidFill>
                  <a:srgbClr val="002060"/>
                </a:solidFill>
                <a:latin typeface="Helvetica" panose="020B0604020202020204" pitchFamily="34" charset="0"/>
                <a:ea typeface="ヒラギノ角ゴ Pro W3"/>
                <a:cs typeface="Times New Roman" panose="02020603050405020304" pitchFamily="18" charset="0"/>
              </a:rPr>
              <a:t>Eurydice report</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127F3FD1-94D8-50DC-BAF6-2A29BFA8652C}"/>
              </a:ext>
            </a:extLst>
          </p:cNvPr>
          <p:cNvSpPr>
            <a:spLocks noGrp="1"/>
          </p:cNvSpPr>
          <p:nvPr>
            <p:ph idx="1"/>
          </p:nvPr>
        </p:nvSpPr>
        <p:spPr>
          <a:xfrm>
            <a:off x="517308" y="2617304"/>
            <a:ext cx="11161644" cy="3792960"/>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5" name="Picture 4">
            <a:extLst>
              <a:ext uri="{FF2B5EF4-FFF2-40B4-BE49-F238E27FC236}">
                <a16:creationId xmlns:a16="http://schemas.microsoft.com/office/drawing/2014/main" id="{7E07CA69-FD24-15AB-5866-88C3AD54F31D}"/>
              </a:ext>
            </a:extLst>
          </p:cNvPr>
          <p:cNvPicPr>
            <a:picLocks noChangeAspect="1"/>
          </p:cNvPicPr>
          <p:nvPr/>
        </p:nvPicPr>
        <p:blipFill>
          <a:blip r:embed="rId2"/>
          <a:stretch>
            <a:fillRect/>
          </a:stretch>
        </p:blipFill>
        <p:spPr>
          <a:xfrm>
            <a:off x="4826328" y="115381"/>
            <a:ext cx="7365672" cy="6502734"/>
          </a:xfrm>
          <a:prstGeom prst="rect">
            <a:avLst/>
          </a:prstGeom>
        </p:spPr>
      </p:pic>
      <p:graphicFrame>
        <p:nvGraphicFramePr>
          <p:cNvPr id="4" name="Table 3">
            <a:extLst>
              <a:ext uri="{FF2B5EF4-FFF2-40B4-BE49-F238E27FC236}">
                <a16:creationId xmlns:a16="http://schemas.microsoft.com/office/drawing/2014/main" id="{4E242333-7B55-5099-BFF6-BDD3B85C3AD1}"/>
              </a:ext>
            </a:extLst>
          </p:cNvPr>
          <p:cNvGraphicFramePr>
            <a:graphicFrameLocks noGrp="1"/>
          </p:cNvGraphicFramePr>
          <p:nvPr>
            <p:extLst>
              <p:ext uri="{D42A27DB-BD31-4B8C-83A1-F6EECF244321}">
                <p14:modId xmlns:p14="http://schemas.microsoft.com/office/powerpoint/2010/main" val="1031680820"/>
              </p:ext>
            </p:extLst>
          </p:nvPr>
        </p:nvGraphicFramePr>
        <p:xfrm>
          <a:off x="226881" y="1313161"/>
          <a:ext cx="4496373" cy="5413307"/>
        </p:xfrm>
        <a:graphic>
          <a:graphicData uri="http://schemas.openxmlformats.org/drawingml/2006/table">
            <a:tbl>
              <a:tblPr/>
              <a:tblGrid>
                <a:gridCol w="4496373">
                  <a:extLst>
                    <a:ext uri="{9D8B030D-6E8A-4147-A177-3AD203B41FA5}">
                      <a16:colId xmlns:a16="http://schemas.microsoft.com/office/drawing/2014/main" val="3126982721"/>
                    </a:ext>
                  </a:extLst>
                </a:gridCol>
              </a:tblGrid>
              <a:tr h="5035497">
                <a:tc>
                  <a:txBody>
                    <a:bodyPr/>
                    <a:lstStyle/>
                    <a:p>
                      <a:pPr fontAlgn="t">
                        <a:lnSpc>
                          <a:spcPct val="100000"/>
                        </a:lnSpc>
                        <a:buNone/>
                      </a:pPr>
                      <a:r>
                        <a:rPr lang="en-CA" sz="2400" b="1" i="0">
                          <a:effectLst/>
                          <a:latin typeface="Segoe UI" panose="020B0502040204020203" pitchFamily="34" charset="0"/>
                        </a:rPr>
                        <a:t>Main destination of student mobility to EU countries</a:t>
                      </a:r>
                    </a:p>
                    <a:p>
                      <a:pPr fontAlgn="t">
                        <a:lnSpc>
                          <a:spcPct val="100000"/>
                        </a:lnSpc>
                        <a:buFont typeface="Arial" panose="020B0604020202020204" pitchFamily="34" charset="0"/>
                        <a:buChar char="•"/>
                      </a:pPr>
                      <a:r>
                        <a:rPr lang="en-CA" sz="2400" b="1" i="0">
                          <a:effectLst/>
                          <a:latin typeface="Segoe UI" panose="020B0502040204020203" pitchFamily="34" charset="0"/>
                        </a:rPr>
                        <a:t>France</a:t>
                      </a:r>
                      <a:r>
                        <a:rPr lang="en-CA" sz="2400" b="0" i="0">
                          <a:effectLst/>
                          <a:latin typeface="Segoe UI" panose="020B0502040204020203" pitchFamily="34" charset="0"/>
                        </a:rPr>
                        <a:t> – by far the largest host (≈80,500 students)</a:t>
                      </a:r>
                    </a:p>
                    <a:p>
                      <a:pPr fontAlgn="t">
                        <a:lnSpc>
                          <a:spcPct val="100000"/>
                        </a:lnSpc>
                        <a:buFont typeface="Arial" panose="020B0604020202020204" pitchFamily="34" charset="0"/>
                        <a:buChar char="•"/>
                      </a:pPr>
                      <a:r>
                        <a:rPr lang="en-CA" sz="2400" b="1" i="0">
                          <a:effectLst/>
                          <a:latin typeface="Segoe UI" panose="020B0502040204020203" pitchFamily="34" charset="0"/>
                        </a:rPr>
                        <a:t>Germany</a:t>
                      </a:r>
                      <a:r>
                        <a:rPr lang="en-CA" sz="2400" b="0" i="0">
                          <a:effectLst/>
                          <a:latin typeface="Segoe UI" panose="020B0502040204020203" pitchFamily="34" charset="0"/>
                        </a:rPr>
                        <a:t> – (≈47,300)</a:t>
                      </a:r>
                    </a:p>
                    <a:p>
                      <a:pPr fontAlgn="t">
                        <a:lnSpc>
                          <a:spcPct val="100000"/>
                        </a:lnSpc>
                        <a:buFont typeface="Arial" panose="020B0604020202020204" pitchFamily="34" charset="0"/>
                        <a:buChar char="•"/>
                      </a:pPr>
                      <a:r>
                        <a:rPr lang="en-CA" sz="2400" b="1" i="0">
                          <a:effectLst/>
                          <a:latin typeface="Segoe UI" panose="020B0502040204020203" pitchFamily="34" charset="0"/>
                        </a:rPr>
                        <a:t>Spain</a:t>
                      </a:r>
                      <a:r>
                        <a:rPr lang="en-CA" sz="2400" b="0" i="0">
                          <a:effectLst/>
                          <a:latin typeface="Segoe UI" panose="020B0502040204020203" pitchFamily="34" charset="0"/>
                        </a:rPr>
                        <a:t> – (≈18,600)</a:t>
                      </a:r>
                    </a:p>
                    <a:p>
                      <a:pPr fontAlgn="t">
                        <a:lnSpc>
                          <a:spcPct val="100000"/>
                        </a:lnSpc>
                        <a:buFont typeface="Arial" panose="020B0604020202020204" pitchFamily="34" charset="0"/>
                        <a:buChar char="•"/>
                      </a:pPr>
                      <a:r>
                        <a:rPr lang="en-CA" sz="2400" b="1" i="0">
                          <a:effectLst/>
                          <a:latin typeface="Segoe UI" panose="020B0502040204020203" pitchFamily="34" charset="0"/>
                        </a:rPr>
                        <a:t>Italy</a:t>
                      </a:r>
                      <a:r>
                        <a:rPr lang="en-CA" sz="2400" b="0" i="0">
                          <a:effectLst/>
                          <a:latin typeface="Segoe UI" panose="020B0502040204020203" pitchFamily="34" charset="0"/>
                        </a:rPr>
                        <a:t> – (≈14,100)</a:t>
                      </a:r>
                    </a:p>
                    <a:p>
                      <a:pPr fontAlgn="t">
                        <a:lnSpc>
                          <a:spcPct val="100000"/>
                        </a:lnSpc>
                        <a:buFont typeface="Arial" panose="020B0604020202020204" pitchFamily="34" charset="0"/>
                        <a:buChar char="•"/>
                      </a:pPr>
                      <a:r>
                        <a:rPr lang="en-CA" sz="2400" b="1" i="0">
                          <a:effectLst/>
                          <a:latin typeface="Segoe UI" panose="020B0502040204020203" pitchFamily="34" charset="0"/>
                        </a:rPr>
                        <a:t>Netherlands</a:t>
                      </a:r>
                      <a:r>
                        <a:rPr lang="en-CA" sz="2400" b="0" i="0">
                          <a:effectLst/>
                          <a:latin typeface="Segoe UI" panose="020B0502040204020203" pitchFamily="34" charset="0"/>
                        </a:rPr>
                        <a:t> – (≈10,600)</a:t>
                      </a:r>
                    </a:p>
                    <a:p>
                      <a:pPr fontAlgn="t">
                        <a:lnSpc>
                          <a:spcPct val="100000"/>
                        </a:lnSpc>
                        <a:buFont typeface="Arial" panose="020B0604020202020204" pitchFamily="34" charset="0"/>
                        <a:buNone/>
                      </a:pPr>
                      <a:endParaRPr lang="en-CA" sz="2400" b="0" i="0">
                        <a:effectLst/>
                        <a:latin typeface="Segoe UI" panose="020B0502040204020203" pitchFamily="34" charset="0"/>
                      </a:endParaRPr>
                    </a:p>
                    <a:p>
                      <a:pPr fontAlgn="t">
                        <a:lnSpc>
                          <a:spcPct val="100000"/>
                        </a:lnSpc>
                        <a:buFont typeface="Arial" panose="020B0604020202020204" pitchFamily="34" charset="0"/>
                        <a:buChar char="•"/>
                      </a:pPr>
                      <a:r>
                        <a:rPr lang="en-CA" sz="2400" b="1" i="0">
                          <a:effectLst/>
                          <a:latin typeface="Segoe UI" panose="020B0502040204020203" pitchFamily="34" charset="0"/>
                        </a:rPr>
                        <a:t>Ireland</a:t>
                      </a:r>
                      <a:r>
                        <a:rPr lang="en-CA" sz="2400" b="0" i="0">
                          <a:effectLst/>
                          <a:latin typeface="Segoe UI" panose="020B0502040204020203" pitchFamily="34" charset="0"/>
                        </a:rPr>
                        <a:t>, </a:t>
                      </a:r>
                      <a:r>
                        <a:rPr lang="en-CA" sz="2400" b="1" i="0">
                          <a:effectLst/>
                          <a:latin typeface="Segoe UI" panose="020B0502040204020203" pitchFamily="34" charset="0"/>
                        </a:rPr>
                        <a:t>Belgium</a:t>
                      </a:r>
                      <a:r>
                        <a:rPr lang="en-CA" sz="2400" b="0" i="0">
                          <a:effectLst/>
                          <a:latin typeface="Segoe UI" panose="020B0502040204020203" pitchFamily="34" charset="0"/>
                        </a:rPr>
                        <a:t>, </a:t>
                      </a:r>
                      <a:r>
                        <a:rPr lang="en-CA" sz="2400" b="1" i="0">
                          <a:effectLst/>
                          <a:latin typeface="Segoe UI" panose="020B0502040204020203" pitchFamily="34" charset="0"/>
                        </a:rPr>
                        <a:t>Poland</a:t>
                      </a:r>
                      <a:r>
                        <a:rPr lang="en-CA" sz="2400" b="0" i="0">
                          <a:effectLst/>
                          <a:latin typeface="Segoe UI" panose="020B0502040204020203" pitchFamily="34" charset="0"/>
                        </a:rPr>
                        <a:t>, </a:t>
                      </a:r>
                      <a:r>
                        <a:rPr lang="en-CA" sz="2400" b="1" i="0">
                          <a:effectLst/>
                          <a:latin typeface="Segoe UI" panose="020B0502040204020203" pitchFamily="34" charset="0"/>
                        </a:rPr>
                        <a:t>Portugal</a:t>
                      </a:r>
                      <a:r>
                        <a:rPr lang="en-CA" sz="2400" b="0" i="0">
                          <a:effectLst/>
                          <a:latin typeface="Segoe UI" panose="020B0502040204020203" pitchFamily="34" charset="0"/>
                        </a:rPr>
                        <a:t>, and </a:t>
                      </a:r>
                      <a:r>
                        <a:rPr lang="en-CA" sz="2400" b="1" i="0">
                          <a:effectLst/>
                          <a:latin typeface="Segoe UI" panose="020B0502040204020203" pitchFamily="34" charset="0"/>
                        </a:rPr>
                        <a:t>Romania</a:t>
                      </a:r>
                      <a:r>
                        <a:rPr lang="en-CA" sz="2400" b="0" i="0">
                          <a:effectLst/>
                          <a:latin typeface="Segoe UI" panose="020B0502040204020203" pitchFamily="34" charset="0"/>
                        </a:rPr>
                        <a:t> receive moderate numbers.</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479784527"/>
                  </a:ext>
                </a:extLst>
              </a:tr>
              <a:tr h="377810">
                <a:tc>
                  <a:txBody>
                    <a:bodyPr/>
                    <a:lstStyle/>
                    <a:p>
                      <a:endParaRPr lang="en-RW"/>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1939813831"/>
                  </a:ext>
                </a:extLst>
              </a:tr>
            </a:tbl>
          </a:graphicData>
        </a:graphic>
      </p:graphicFrame>
    </p:spTree>
    <p:extLst>
      <p:ext uri="{BB962C8B-B14F-4D97-AF65-F5344CB8AC3E}">
        <p14:creationId xmlns:p14="http://schemas.microsoft.com/office/powerpoint/2010/main" val="121526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4B27-FD80-4483-943C-4BB11C6AC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3D387-122A-7E94-2B11-F9965020C705}"/>
              </a:ext>
            </a:extLst>
          </p:cNvPr>
          <p:cNvSpPr>
            <a:spLocks noGrp="1"/>
          </p:cNvSpPr>
          <p:nvPr>
            <p:ph type="title"/>
          </p:nvPr>
        </p:nvSpPr>
        <p:spPr>
          <a:xfrm>
            <a:off x="609600" y="447735"/>
            <a:ext cx="11251096" cy="708992"/>
          </a:xfrm>
        </p:spPr>
        <p:txBody>
          <a:bodyPr lIns="91440" tIns="45720" rIns="91440" bIns="45720" anchor="t"/>
          <a:lstStyle/>
          <a:p>
            <a:r>
              <a:rPr lang="en-US" sz="2800">
                <a:solidFill>
                  <a:srgbClr val="002060"/>
                </a:solidFill>
                <a:latin typeface="Helvetica" panose="020B0604020202020204" pitchFamily="34" charset="0"/>
                <a:ea typeface="ヒラギノ角ゴ Pro W3"/>
                <a:cs typeface="Times New Roman" panose="02020603050405020304" pitchFamily="18" charset="0"/>
                <a:hlinkClick r:id="rId2"/>
              </a:rPr>
              <a:t>Education and Training Monitor 2025</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79709745-C22A-8683-1506-F959A3EF3340}"/>
              </a:ext>
            </a:extLst>
          </p:cNvPr>
          <p:cNvSpPr>
            <a:spLocks noGrp="1"/>
          </p:cNvSpPr>
          <p:nvPr>
            <p:ph idx="1"/>
          </p:nvPr>
        </p:nvSpPr>
        <p:spPr>
          <a:xfrm>
            <a:off x="517308" y="2617304"/>
            <a:ext cx="11161644" cy="3792960"/>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8" name="Picture 7">
            <a:extLst>
              <a:ext uri="{FF2B5EF4-FFF2-40B4-BE49-F238E27FC236}">
                <a16:creationId xmlns:a16="http://schemas.microsoft.com/office/drawing/2014/main" id="{E2C54563-6CE2-3C4C-A1F2-9CA7E7F0B069}"/>
              </a:ext>
            </a:extLst>
          </p:cNvPr>
          <p:cNvPicPr>
            <a:picLocks noChangeAspect="1"/>
          </p:cNvPicPr>
          <p:nvPr/>
        </p:nvPicPr>
        <p:blipFill>
          <a:blip r:embed="rId3"/>
          <a:stretch>
            <a:fillRect/>
          </a:stretch>
        </p:blipFill>
        <p:spPr>
          <a:xfrm>
            <a:off x="7358334" y="447735"/>
            <a:ext cx="4224066" cy="1122648"/>
          </a:xfrm>
          <a:prstGeom prst="rect">
            <a:avLst/>
          </a:prstGeom>
        </p:spPr>
      </p:pic>
      <p:pic>
        <p:nvPicPr>
          <p:cNvPr id="10" name="Picture 9">
            <a:extLst>
              <a:ext uri="{FF2B5EF4-FFF2-40B4-BE49-F238E27FC236}">
                <a16:creationId xmlns:a16="http://schemas.microsoft.com/office/drawing/2014/main" id="{2B0048ED-7335-A60D-2EBC-EAEBF98F6B03}"/>
              </a:ext>
            </a:extLst>
          </p:cNvPr>
          <p:cNvPicPr>
            <a:picLocks noChangeAspect="1"/>
          </p:cNvPicPr>
          <p:nvPr/>
        </p:nvPicPr>
        <p:blipFill>
          <a:blip r:embed="rId4"/>
          <a:stretch>
            <a:fillRect/>
          </a:stretch>
        </p:blipFill>
        <p:spPr>
          <a:xfrm>
            <a:off x="448586" y="1501283"/>
            <a:ext cx="10630054" cy="5250391"/>
          </a:xfrm>
          <a:prstGeom prst="rect">
            <a:avLst/>
          </a:prstGeom>
        </p:spPr>
      </p:pic>
    </p:spTree>
    <p:extLst>
      <p:ext uri="{BB962C8B-B14F-4D97-AF65-F5344CB8AC3E}">
        <p14:creationId xmlns:p14="http://schemas.microsoft.com/office/powerpoint/2010/main" val="177590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5B67-DA3B-9D2C-6CC1-8697AA41D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83D10-7A5F-C68E-9709-A0BAF6B5E814}"/>
              </a:ext>
            </a:extLst>
          </p:cNvPr>
          <p:cNvSpPr>
            <a:spLocks noGrp="1"/>
          </p:cNvSpPr>
          <p:nvPr>
            <p:ph type="title"/>
          </p:nvPr>
        </p:nvSpPr>
        <p:spPr>
          <a:xfrm>
            <a:off x="609600" y="447735"/>
            <a:ext cx="11251096" cy="708992"/>
          </a:xfrm>
        </p:spPr>
        <p:txBody>
          <a:bodyPr lIns="91440" tIns="45720" rIns="91440" bIns="45720" anchor="t"/>
          <a:lstStyle/>
          <a:p>
            <a:r>
              <a:rPr lang="en-US" sz="2800">
                <a:solidFill>
                  <a:srgbClr val="002060"/>
                </a:solidFill>
                <a:latin typeface="Helvetica" panose="020B0604020202020204" pitchFamily="34" charset="0"/>
                <a:ea typeface="ヒラギノ角ゴ Pro W3"/>
                <a:cs typeface="Times New Roman" panose="02020603050405020304" pitchFamily="18" charset="0"/>
              </a:rPr>
              <a:t>Equal access</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r>
              <a:rPr lang="en-US" sz="2800">
                <a:solidFill>
                  <a:schemeClr val="accent1"/>
                </a:solidFill>
                <a:effectLst/>
                <a:latin typeface="Helvetica" panose="020B0604020202020204" pitchFamily="34" charset="0"/>
                <a:ea typeface="ヒラギノ角ゴ Pro W3"/>
                <a:cs typeface="Times New Roman" panose="02020603050405020304" pitchFamily="18" charset="0"/>
              </a:rPr>
              <a:t>Rural-urban divide</a:t>
            </a: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r>
              <a:rPr lang="en-US" sz="2800"/>
              <a:t>Results for </a:t>
            </a:r>
            <a:r>
              <a:rPr lang="en-US" sz="2800" b="1"/>
              <a:t>rural areas </a:t>
            </a:r>
            <a:r>
              <a:rPr lang="en-US" sz="2800"/>
              <a:t>also improved rising from 26.9% in 2015 to 32.2% in 2024</a:t>
            </a:r>
            <a:br>
              <a:rPr lang="en-US" sz="2800"/>
            </a:br>
            <a:r>
              <a:rPr lang="en-US" sz="2800"/>
              <a:t>But the gap between rural and urban areas increased</a:t>
            </a:r>
            <a:br>
              <a:rPr lang="en-US" sz="2800"/>
            </a:br>
            <a:br>
              <a:rPr lang="en-US" sz="2800"/>
            </a:br>
            <a:r>
              <a:rPr lang="en-US" sz="2800"/>
              <a:t>The concentration of universities in urban areas attracts students and </a:t>
            </a:r>
            <a:r>
              <a:rPr lang="en-US" sz="2800" err="1"/>
              <a:t>labour</a:t>
            </a:r>
            <a:r>
              <a:rPr lang="en-US" sz="2800"/>
              <a:t> market and impacts EU’s poorer regions more heavily making them even less attractive to people with a tertiary qualification and businesses.</a:t>
            </a: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353EED63-6F3B-7E90-1017-E282DCD36D88}"/>
              </a:ext>
            </a:extLst>
          </p:cNvPr>
          <p:cNvSpPr>
            <a:spLocks noGrp="1"/>
          </p:cNvSpPr>
          <p:nvPr>
            <p:ph idx="1"/>
          </p:nvPr>
        </p:nvSpPr>
        <p:spPr>
          <a:xfrm>
            <a:off x="517308" y="5102086"/>
            <a:ext cx="11161644" cy="1308177"/>
          </a:xfrm>
        </p:spPr>
        <p:txBody>
          <a:bodyPr lIns="91440" tIns="45720" rIns="91440" bIns="45720" anchor="t"/>
          <a:lstStyle/>
          <a:p>
            <a:pPr marL="0" lvl="0" indent="0">
              <a:spcBef>
                <a:spcPts val="0"/>
              </a:spcBef>
              <a:buSzPts val="1000"/>
              <a:buNone/>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80582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C378-0F85-3331-076B-B06E9BA4B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7B670-3F60-351A-7248-65CA4EBC761F}"/>
              </a:ext>
            </a:extLst>
          </p:cNvPr>
          <p:cNvSpPr>
            <a:spLocks noGrp="1"/>
          </p:cNvSpPr>
          <p:nvPr>
            <p:ph type="title"/>
          </p:nvPr>
        </p:nvSpPr>
        <p:spPr>
          <a:xfrm>
            <a:off x="609600" y="447735"/>
            <a:ext cx="11251096" cy="708992"/>
          </a:xfrm>
        </p:spPr>
        <p:txBody>
          <a:bodyPr lIns="91440" tIns="45720" rIns="91440" bIns="45720" anchor="t"/>
          <a:lstStyle/>
          <a:p>
            <a:r>
              <a:rPr lang="en-US" sz="2800" err="1">
                <a:solidFill>
                  <a:srgbClr val="002060"/>
                </a:solidFill>
                <a:latin typeface="Helvetica" panose="020B0604020202020204" pitchFamily="34" charset="0"/>
                <a:ea typeface="ヒラギノ角ゴ Pro W3"/>
                <a:cs typeface="Times New Roman" panose="02020603050405020304" pitchFamily="18" charset="0"/>
              </a:rPr>
              <a:t>Internationalisation</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A1A2153C-5B79-D0D2-6587-71F19332C30F}"/>
              </a:ext>
            </a:extLst>
          </p:cNvPr>
          <p:cNvSpPr>
            <a:spLocks noGrp="1"/>
          </p:cNvSpPr>
          <p:nvPr>
            <p:ph idx="1"/>
          </p:nvPr>
        </p:nvSpPr>
        <p:spPr>
          <a:xfrm>
            <a:off x="517308" y="2617304"/>
            <a:ext cx="11161644" cy="3792960"/>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5" name="Picture 4">
            <a:extLst>
              <a:ext uri="{FF2B5EF4-FFF2-40B4-BE49-F238E27FC236}">
                <a16:creationId xmlns:a16="http://schemas.microsoft.com/office/drawing/2014/main" id="{FA7A36AE-AACB-35F1-36AA-9E16E9A3BEB7}"/>
              </a:ext>
            </a:extLst>
          </p:cNvPr>
          <p:cNvPicPr>
            <a:picLocks noChangeAspect="1"/>
          </p:cNvPicPr>
          <p:nvPr/>
        </p:nvPicPr>
        <p:blipFill>
          <a:blip r:embed="rId2"/>
          <a:stretch>
            <a:fillRect/>
          </a:stretch>
        </p:blipFill>
        <p:spPr>
          <a:xfrm>
            <a:off x="3777249" y="335387"/>
            <a:ext cx="7365672" cy="6502734"/>
          </a:xfrm>
          <a:prstGeom prst="rect">
            <a:avLst/>
          </a:prstGeom>
        </p:spPr>
      </p:pic>
    </p:spTree>
    <p:extLst>
      <p:ext uri="{BB962C8B-B14F-4D97-AF65-F5344CB8AC3E}">
        <p14:creationId xmlns:p14="http://schemas.microsoft.com/office/powerpoint/2010/main" val="186261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D21BA-932A-E771-69D4-052B1C690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9C81C-CBF0-D00D-AD69-8EC9A0368AD3}"/>
              </a:ext>
            </a:extLst>
          </p:cNvPr>
          <p:cNvSpPr>
            <a:spLocks noGrp="1"/>
          </p:cNvSpPr>
          <p:nvPr>
            <p:ph type="title"/>
          </p:nvPr>
        </p:nvSpPr>
        <p:spPr>
          <a:xfrm>
            <a:off x="609600" y="447735"/>
            <a:ext cx="11251096" cy="708992"/>
          </a:xfrm>
        </p:spPr>
        <p:txBody>
          <a:bodyPr lIns="91440" tIns="45720" rIns="91440" bIns="45720" anchor="t"/>
          <a:lstStyle/>
          <a:p>
            <a:r>
              <a:rPr lang="en-US" sz="2800" err="1">
                <a:solidFill>
                  <a:srgbClr val="002060"/>
                </a:solidFill>
                <a:latin typeface="Helvetica" panose="020B0604020202020204" pitchFamily="34" charset="0"/>
                <a:ea typeface="ヒラギノ角ゴ Pro W3"/>
                <a:cs typeface="Times New Roman" panose="02020603050405020304" pitchFamily="18" charset="0"/>
              </a:rPr>
              <a:t>Internationalisation</a:t>
            </a:r>
            <a:r>
              <a:rPr lang="en-US" sz="2800">
                <a:solidFill>
                  <a:srgbClr val="002060"/>
                </a:solidFill>
                <a:latin typeface="Helvetica" panose="020B0604020202020204" pitchFamily="34" charset="0"/>
                <a:ea typeface="ヒラギノ角ゴ Pro W3"/>
                <a:cs typeface="Times New Roman" panose="02020603050405020304" pitchFamily="18" charset="0"/>
              </a:rPr>
              <a:t> – upcoming BFUG Plenary discussions</a:t>
            </a:r>
            <a:br>
              <a:rPr lang="en-US" sz="2800">
                <a:solidFill>
                  <a:srgbClr val="002060"/>
                </a:solidFill>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EU target for the EHEA: 23% mobility</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BFUG target of 2009: 20% mobility by 2020 has not been reached (9.4% in 2017)</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BFUG target of 2012: 15 ECTS earned in mobility </a:t>
            </a:r>
            <a:br>
              <a:rPr lang="en-US" sz="2800">
                <a:solidFill>
                  <a:srgbClr val="000000"/>
                </a:solidFill>
                <a:latin typeface="Helvetica" panose="020B0604020202020204" pitchFamily="34" charset="0"/>
                <a:ea typeface="ヒラギノ角ゴ Pro W3"/>
                <a:cs typeface="Times New Roman" panose="02020603050405020304" pitchFamily="18" charset="0"/>
              </a:rPr>
            </a:b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More balanced and accessible mobility by monitoring study </a:t>
            </a:r>
            <a:r>
              <a:rPr lang="en-US" sz="2800" err="1">
                <a:solidFill>
                  <a:srgbClr val="000000"/>
                </a:solidFill>
                <a:latin typeface="Helvetica" panose="020B0604020202020204" pitchFamily="34" charset="0"/>
                <a:ea typeface="ヒラギノ角ゴ Pro W3"/>
                <a:cs typeface="Times New Roman" panose="02020603050405020304" pitchFamily="18" charset="0"/>
              </a:rPr>
              <a:t>programmes</a:t>
            </a:r>
            <a:r>
              <a:rPr lang="en-US" sz="2800">
                <a:solidFill>
                  <a:srgbClr val="000000"/>
                </a:solidFill>
                <a:latin typeface="Helvetica" panose="020B0604020202020204" pitchFamily="34" charset="0"/>
                <a:ea typeface="ヒラギノ角ゴ Pro W3"/>
                <a:cs typeface="Times New Roman" panose="02020603050405020304" pitchFamily="18" charset="0"/>
              </a:rPr>
              <a:t> offered in English?</a:t>
            </a:r>
            <a:br>
              <a:rPr lang="en-US" sz="2800">
                <a:solidFill>
                  <a:srgbClr val="000000"/>
                </a:solidFill>
                <a:latin typeface="Helvetica" panose="020B0604020202020204" pitchFamily="34" charset="0"/>
                <a:ea typeface="ヒラギノ角ゴ Pro W3"/>
                <a:cs typeface="Times New Roman" panose="02020603050405020304" pitchFamily="18" charset="0"/>
              </a:rPr>
            </a:br>
            <a:r>
              <a:rPr lang="en-US" sz="2800">
                <a:solidFill>
                  <a:srgbClr val="000000"/>
                </a:solidFill>
                <a:latin typeface="Helvetica" panose="020B0604020202020204" pitchFamily="34" charset="0"/>
                <a:ea typeface="ヒラギノ角ゴ Pro W3"/>
                <a:cs typeface="Times New Roman" panose="02020603050405020304" pitchFamily="18" charset="0"/>
              </a:rPr>
              <a:t>Different treatment of mobility of EU/EHEA countries and from other countries? (different principles, expectations, or policy instruments should apply?)</a:t>
            </a:r>
            <a:endParaRPr lang="en-US" sz="2800">
              <a:latin typeface="Calibri"/>
              <a:ea typeface="+mn-ea"/>
              <a:cs typeface="Calibri"/>
            </a:endParaRPr>
          </a:p>
        </p:txBody>
      </p:sp>
      <p:sp>
        <p:nvSpPr>
          <p:cNvPr id="3" name="Subtitle 2">
            <a:extLst>
              <a:ext uri="{FF2B5EF4-FFF2-40B4-BE49-F238E27FC236}">
                <a16:creationId xmlns:a16="http://schemas.microsoft.com/office/drawing/2014/main" id="{603E54BC-86AB-2E35-3A42-F3D3B0D75D81}"/>
              </a:ext>
            </a:extLst>
          </p:cNvPr>
          <p:cNvSpPr>
            <a:spLocks noGrp="1"/>
          </p:cNvSpPr>
          <p:nvPr>
            <p:ph idx="1"/>
          </p:nvPr>
        </p:nvSpPr>
        <p:spPr>
          <a:xfrm>
            <a:off x="517308" y="5493274"/>
            <a:ext cx="11161644" cy="916989"/>
          </a:xfrm>
        </p:spPr>
        <p:txBody>
          <a:bodyPr lIns="91440" tIns="45720" rIns="91440" bIns="45720" anchor="t"/>
          <a:lstStyle/>
          <a:p>
            <a:pPr marL="0" lvl="0" indent="0">
              <a:spcBef>
                <a:spcPts val="0"/>
              </a:spcBef>
              <a:buSzPts val="1000"/>
              <a:buNone/>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spTree>
    <p:extLst>
      <p:ext uri="{BB962C8B-B14F-4D97-AF65-F5344CB8AC3E}">
        <p14:creationId xmlns:p14="http://schemas.microsoft.com/office/powerpoint/2010/main" val="127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B8AA-8813-22BA-CF97-3AD2BD217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98C7E-FA02-4A94-788A-0B3AB4052FEB}"/>
              </a:ext>
            </a:extLst>
          </p:cNvPr>
          <p:cNvSpPr>
            <a:spLocks noGrp="1"/>
          </p:cNvSpPr>
          <p:nvPr>
            <p:ph type="title"/>
          </p:nvPr>
        </p:nvSpPr>
        <p:spPr>
          <a:xfrm>
            <a:off x="609600" y="447735"/>
            <a:ext cx="11251096" cy="708992"/>
          </a:xfrm>
        </p:spPr>
        <p:txBody>
          <a:bodyPr lIns="91440" tIns="45720" rIns="91440" bIns="45720" anchor="t"/>
          <a:lstStyle/>
          <a:p>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EDE9E2C9-F369-2E91-726A-52D34B1A27BB}"/>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id="{AC39E1C7-6A43-6ABE-3747-46F7010F5878}"/>
              </a:ext>
            </a:extLst>
          </p:cNvPr>
          <p:cNvPicPr>
            <a:picLocks noChangeAspect="1"/>
          </p:cNvPicPr>
          <p:nvPr/>
        </p:nvPicPr>
        <p:blipFill>
          <a:blip r:embed="rId2"/>
          <a:stretch>
            <a:fillRect/>
          </a:stretch>
        </p:blipFill>
        <p:spPr>
          <a:xfrm>
            <a:off x="513048" y="802231"/>
            <a:ext cx="10124420" cy="5911926"/>
          </a:xfrm>
          <a:prstGeom prst="rect">
            <a:avLst/>
          </a:prstGeom>
        </p:spPr>
      </p:pic>
      <p:sp>
        <p:nvSpPr>
          <p:cNvPr id="5" name="TextBox 4">
            <a:extLst>
              <a:ext uri="{FF2B5EF4-FFF2-40B4-BE49-F238E27FC236}">
                <a16:creationId xmlns:a16="http://schemas.microsoft.com/office/drawing/2014/main" id="{3A8BAD64-6396-FA0A-495D-ED99578A0760}"/>
              </a:ext>
            </a:extLst>
          </p:cNvPr>
          <p:cNvSpPr txBox="1"/>
          <p:nvPr/>
        </p:nvSpPr>
        <p:spPr>
          <a:xfrm>
            <a:off x="1537253" y="382815"/>
            <a:ext cx="6096000" cy="523220"/>
          </a:xfrm>
          <a:prstGeom prst="rect">
            <a:avLst/>
          </a:prstGeom>
          <a:noFill/>
        </p:spPr>
        <p:txBody>
          <a:bodyPr wrap="square">
            <a:spAutoFit/>
          </a:bodyPr>
          <a:lstStyle/>
          <a:p>
            <a:r>
              <a:rPr lang="en-US" sz="2800">
                <a:solidFill>
                  <a:srgbClr val="002060"/>
                </a:solidFill>
                <a:latin typeface="Helvetica" panose="020B0604020202020204" pitchFamily="34" charset="0"/>
                <a:ea typeface="ヒラギノ角ゴ Pro W3"/>
                <a:cs typeface="Times New Roman" panose="02020603050405020304" pitchFamily="18" charset="0"/>
                <a:hlinkClick r:id="rId3"/>
              </a:rPr>
              <a:t>Eurydice on Academic Staff 2025</a:t>
            </a:r>
            <a:endParaRPr lang="en-RW" sz="2800"/>
          </a:p>
        </p:txBody>
      </p:sp>
    </p:spTree>
    <p:extLst>
      <p:ext uri="{BB962C8B-B14F-4D97-AF65-F5344CB8AC3E}">
        <p14:creationId xmlns:p14="http://schemas.microsoft.com/office/powerpoint/2010/main" val="310777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2B168-CDB2-CF5A-B027-213DA8E60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CC762-2B0C-D5D5-B8A8-48833F8A57B6}"/>
              </a:ext>
            </a:extLst>
          </p:cNvPr>
          <p:cNvSpPr>
            <a:spLocks noGrp="1"/>
          </p:cNvSpPr>
          <p:nvPr>
            <p:ph type="title"/>
          </p:nvPr>
        </p:nvSpPr>
        <p:spPr>
          <a:xfrm>
            <a:off x="609600" y="447735"/>
            <a:ext cx="11251096" cy="708992"/>
          </a:xfrm>
        </p:spPr>
        <p:txBody>
          <a:bodyPr lIns="91440" tIns="45720" rIns="91440" bIns="45720" anchor="t"/>
          <a:lstStyle/>
          <a:p>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6572353A-6763-8A48-B2FE-E8356F1E72AC}"/>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5" name="Picture 4">
            <a:extLst>
              <a:ext uri="{FF2B5EF4-FFF2-40B4-BE49-F238E27FC236}">
                <a16:creationId xmlns:a16="http://schemas.microsoft.com/office/drawing/2014/main" id="{9886F8CC-7BC6-AED7-C2D6-008F9B3C73A5}"/>
              </a:ext>
            </a:extLst>
          </p:cNvPr>
          <p:cNvPicPr>
            <a:picLocks noChangeAspect="1"/>
          </p:cNvPicPr>
          <p:nvPr/>
        </p:nvPicPr>
        <p:blipFill>
          <a:blip r:embed="rId2"/>
          <a:stretch>
            <a:fillRect/>
          </a:stretch>
        </p:blipFill>
        <p:spPr>
          <a:xfrm>
            <a:off x="1068431" y="61877"/>
            <a:ext cx="10050008" cy="6730809"/>
          </a:xfrm>
          <a:prstGeom prst="rect">
            <a:avLst/>
          </a:prstGeom>
        </p:spPr>
      </p:pic>
    </p:spTree>
    <p:extLst>
      <p:ext uri="{BB962C8B-B14F-4D97-AF65-F5344CB8AC3E}">
        <p14:creationId xmlns:p14="http://schemas.microsoft.com/office/powerpoint/2010/main" val="405986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C3DD-B4B6-3272-B3D6-56F184D8E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D5331-1880-C053-42DD-2E8F6BEB0736}"/>
              </a:ext>
            </a:extLst>
          </p:cNvPr>
          <p:cNvSpPr>
            <a:spLocks noGrp="1"/>
          </p:cNvSpPr>
          <p:nvPr>
            <p:ph type="title"/>
          </p:nvPr>
        </p:nvSpPr>
        <p:spPr>
          <a:xfrm>
            <a:off x="609600" y="447735"/>
            <a:ext cx="11251096" cy="708992"/>
          </a:xfrm>
        </p:spPr>
        <p:txBody>
          <a:bodyPr lIns="91440" tIns="45720" rIns="91440" bIns="45720" anchor="t"/>
          <a:lstStyle/>
          <a:p>
            <a:br>
              <a:rPr lang="en-US" sz="2800">
                <a:solidFill>
                  <a:schemeClr val="accent1"/>
                </a:solidFill>
                <a:effectLst/>
                <a:latin typeface="Helvetica" panose="020B0604020202020204" pitchFamily="34" charset="0"/>
                <a:ea typeface="ヒラギノ角ゴ Pro W3"/>
                <a:cs typeface="Times New Roman" panose="02020603050405020304" pitchFamily="18" charset="0"/>
              </a:rPr>
            </a:br>
            <a:br>
              <a:rPr lang="en-RW" sz="3600">
                <a:solidFill>
                  <a:srgbClr val="000000"/>
                </a:solidFill>
                <a:effectLst/>
                <a:latin typeface="Helvetica" panose="020B0604020202020204" pitchFamily="34" charset="0"/>
                <a:ea typeface="ヒラギノ角ゴ Pro W3"/>
                <a:cs typeface="Times New Roman" panose="02020603050405020304" pitchFamily="18" charset="0"/>
              </a:rPr>
            </a:br>
            <a:endParaRPr lang="en-US" sz="3600">
              <a:latin typeface="Calibri"/>
              <a:ea typeface="+mn-ea"/>
              <a:cs typeface="Calibri"/>
            </a:endParaRPr>
          </a:p>
        </p:txBody>
      </p:sp>
      <p:sp>
        <p:nvSpPr>
          <p:cNvPr id="3" name="Subtitle 2">
            <a:extLst>
              <a:ext uri="{FF2B5EF4-FFF2-40B4-BE49-F238E27FC236}">
                <a16:creationId xmlns:a16="http://schemas.microsoft.com/office/drawing/2014/main" id="{16A4D96E-AD20-DACB-2C1F-C27CD62E6F52}"/>
              </a:ext>
            </a:extLst>
          </p:cNvPr>
          <p:cNvSpPr>
            <a:spLocks noGrp="1"/>
          </p:cNvSpPr>
          <p:nvPr>
            <p:ph idx="1"/>
          </p:nvPr>
        </p:nvSpPr>
        <p:spPr>
          <a:xfrm>
            <a:off x="517308" y="1391477"/>
            <a:ext cx="11161644" cy="5018787"/>
          </a:xfrm>
        </p:spPr>
        <p:txBody>
          <a:bodyPr lIns="91440" tIns="45720" rIns="91440" bIns="45720" anchor="t"/>
          <a:lstStyle/>
          <a:p>
            <a:pPr lvl="0">
              <a:spcBef>
                <a:spcPts val="0"/>
              </a:spcBef>
              <a:buSzPts val="1000"/>
              <a:buFontTx/>
              <a:buChar char="-"/>
              <a:tabLst>
                <a:tab pos="457200" algn="l"/>
              </a:tabLst>
            </a:pPr>
            <a:endParaRPr lang="en-US" sz="2400">
              <a:effectLst/>
              <a:ea typeface="Times New Roman" panose="02020603050405020304" pitchFamily="18" charset="0"/>
            </a:endParaRPr>
          </a:p>
          <a:p>
            <a:pPr lvl="0">
              <a:spcBef>
                <a:spcPts val="0"/>
              </a:spcBef>
              <a:buSzPts val="1000"/>
              <a:buFontTx/>
              <a:buChar char="-"/>
              <a:tabLst>
                <a:tab pos="457200" algn="l"/>
              </a:tabLst>
            </a:pPr>
            <a:endParaRPr lang="en-US" sz="2400">
              <a:ea typeface="Times New Roman" panose="02020603050405020304" pitchFamily="18" charset="0"/>
            </a:endParaRPr>
          </a:p>
          <a:p>
            <a:pPr marL="0" indent="0">
              <a:buNone/>
            </a:pP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id="{FA038C7B-77B0-077C-9816-35E8E9F3EEDB}"/>
              </a:ext>
            </a:extLst>
          </p:cNvPr>
          <p:cNvPicPr>
            <a:picLocks noChangeAspect="1"/>
          </p:cNvPicPr>
          <p:nvPr/>
        </p:nvPicPr>
        <p:blipFill>
          <a:blip r:embed="rId2"/>
          <a:stretch>
            <a:fillRect/>
          </a:stretch>
        </p:blipFill>
        <p:spPr>
          <a:xfrm>
            <a:off x="-297001" y="-100364"/>
            <a:ext cx="9911607" cy="6799560"/>
          </a:xfrm>
          <a:prstGeom prst="rect">
            <a:avLst/>
          </a:prstGeom>
        </p:spPr>
      </p:pic>
    </p:spTree>
    <p:extLst>
      <p:ext uri="{BB962C8B-B14F-4D97-AF65-F5344CB8AC3E}">
        <p14:creationId xmlns:p14="http://schemas.microsoft.com/office/powerpoint/2010/main" val="5335809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UCE_Presentation" id="{3EC04470-D3E7-4C43-9D74-B542A27B2B8A}" vid="{07491F08-37C9-48D1-A024-D0047B54E55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UCE_Presentation" id="{3EC04470-D3E7-4C43-9D74-B542A27B2B8A}" vid="{383DE5EE-1E24-422D-9C28-C04E8455EB2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UCE Slides" id="{20EF2C09-ED19-4B8C-8C31-8739F9719C01}" vid="{2059D11F-4064-4EC8-9FDE-3587FDFA4F34}"/>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2227671-1B50-429E-A551-5043EFEBEF34}" vid="{16017758-BFEA-4DBF-BA87-45A42473766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9251E1C09A754DA62676749210BB9E" ma:contentTypeVersion="17" ma:contentTypeDescription="Create a new document." ma:contentTypeScope="" ma:versionID="4b0be92d1cd3791757daa771c17ff213">
  <xsd:schema xmlns:xsd="http://www.w3.org/2001/XMLSchema" xmlns:xs="http://www.w3.org/2001/XMLSchema" xmlns:p="http://schemas.microsoft.com/office/2006/metadata/properties" xmlns:ns2="ccdbc670-fc29-4131-9c1d-cb6c2d275721" xmlns:ns3="28b3982e-4e24-4d40-a8f0-f1ac0396cf89" targetNamespace="http://schemas.microsoft.com/office/2006/metadata/properties" ma:root="true" ma:fieldsID="26697d57f104a487e2ff1bc5a453767a" ns2:_="" ns3:_="">
    <xsd:import namespace="ccdbc670-fc29-4131-9c1d-cb6c2d275721"/>
    <xsd:import namespace="28b3982e-4e24-4d40-a8f0-f1ac0396cf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bc670-fc29-4131-9c1d-cb6c2d27572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b15c82-51ed-4489-a4e3-5cabd2d9842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3982e-4e24-4d40-a8f0-f1ac0396cf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e5add10-ccb6-4465-8ed4-2f8ec636b0c1}" ma:internalName="TaxCatchAll" ma:showField="CatchAllData" ma:web="28b3982e-4e24-4d40-a8f0-f1ac0396cf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dbc670-fc29-4131-9c1d-cb6c2d275721">
      <Terms xmlns="http://schemas.microsoft.com/office/infopath/2007/PartnerControls"/>
    </lcf76f155ced4ddcb4097134ff3c332f>
    <TaxCatchAll xmlns="28b3982e-4e24-4d40-a8f0-f1ac0396cf89" xsi:nil="true"/>
  </documentManagement>
</p:properties>
</file>

<file path=customXml/itemProps1.xml><?xml version="1.0" encoding="utf-8"?>
<ds:datastoreItem xmlns:ds="http://schemas.openxmlformats.org/officeDocument/2006/customXml" ds:itemID="{FFB4FA55-7F19-468F-8C13-49355F0B7B76}">
  <ds:schemaRefs>
    <ds:schemaRef ds:uri="http://schemas.microsoft.com/sharepoint/v3/contenttype/forms"/>
  </ds:schemaRefs>
</ds:datastoreItem>
</file>

<file path=customXml/itemProps2.xml><?xml version="1.0" encoding="utf-8"?>
<ds:datastoreItem xmlns:ds="http://schemas.openxmlformats.org/officeDocument/2006/customXml" ds:itemID="{7B076D2B-6002-411F-B14B-0C7BACABAD9E}">
  <ds:schemaRefs>
    <ds:schemaRef ds:uri="28b3982e-4e24-4d40-a8f0-f1ac0396cf89"/>
    <ds:schemaRef ds:uri="ccdbc670-fc29-4131-9c1d-cb6c2d2757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2DE361-ED64-42A3-9E70-2CC6DDDD3948}">
  <ds:schemaRefs>
    <ds:schemaRef ds:uri="06b0d958-1a5e-4db7-be65-696486e33a9e"/>
    <ds:schemaRef ds:uri="28b3982e-4e24-4d40-a8f0-f1ac0396cf89"/>
    <ds:schemaRef ds:uri="5569bca3-dfd3-4088-bd74-fb49b2caa528"/>
    <ds:schemaRef ds:uri="59598154-902d-473d-ad06-5997deda8dfb"/>
    <ds:schemaRef ds:uri="66f16ad9-ec21-46bb-a034-84f087600b24"/>
    <ds:schemaRef ds:uri="7efd21ca-88db-4b89-b8bd-8fbafd0776f0"/>
    <ds:schemaRef ds:uri="ccdbc670-fc29-4131-9c1d-cb6c2d275721"/>
    <ds:schemaRef ds:uri="e9825e2d-1653-49f2-9749-1a9b56bbaab3"/>
    <ds:schemaRef ds:uri="eb02765d-7827-4c32-b077-5edaa369a55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Widescreen</PresentationFormat>
  <Paragraphs>246</Paragraphs>
  <Slides>29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Aptos</vt:lpstr>
      <vt:lpstr>Arial</vt:lpstr>
      <vt:lpstr>Calibri</vt:lpstr>
      <vt:lpstr>CocogooseCondensed ExtLt</vt:lpstr>
      <vt:lpstr>CocogooseCondensed Light</vt:lpstr>
      <vt:lpstr>CocogooseNarrow Light</vt:lpstr>
      <vt:lpstr>Helvetica</vt:lpstr>
      <vt:lpstr>Segoe UI</vt:lpstr>
      <vt:lpstr>Times New Roman</vt:lpstr>
      <vt:lpstr>Wingdings</vt:lpstr>
      <vt:lpstr>Custom Design</vt:lpstr>
      <vt:lpstr>1_Office Theme</vt:lpstr>
      <vt:lpstr>1_Custom Design</vt:lpstr>
      <vt:lpstr>2_Custom Design</vt:lpstr>
      <vt:lpstr>Higher Education Research Standing Committee </vt:lpstr>
      <vt:lpstr>Education and Training – update </vt:lpstr>
      <vt:lpstr>Education and Training Monitor 2025    </vt:lpstr>
      <vt:lpstr>Equal access   Rural-urban divide  Results for rural areas also improved rising from 26.9% in 2015 to 32.2% in 2024 But the gap between rural and urban areas increased  The concentration of universities in urban areas attracts students and labour market and impacts EU’s poorer regions more heavily making them even less attractive to people with a tertiary qualification and businesses. </vt:lpstr>
      <vt:lpstr>Internationalisation    </vt:lpstr>
      <vt:lpstr>Internationalisation – upcoming BFUG Plenary discussions   EU target for the EHEA: 23% mobility BFUG target of 2009: 20% mobility by 2020 has not been reached (9.4% in 2017) BFUG target of 2012: 15 ECTS earned in mobility   More balanced and accessible mobility by monitoring study programmes offered in English? Different treatment of mobility of EU/EHEA countries and from other countries? (different principles, expectations, or policy instruments should apply?)</vt:lpstr>
      <vt:lpstr>  </vt:lpstr>
      <vt:lpstr>  </vt:lpstr>
      <vt:lpstr>  </vt:lpstr>
      <vt:lpstr>  </vt:lpstr>
      <vt:lpstr>PowerPoint Presentation</vt:lpstr>
      <vt:lpstr>PowerPoint Presentation</vt:lpstr>
      <vt:lpstr>ETUCE Position on Erasmus Programme 2028-34  </vt:lpstr>
      <vt:lpstr>ETUCE Position on Erasmus Programme 2028-34  </vt:lpstr>
      <vt:lpstr>  </vt:lpstr>
      <vt:lpstr>European Parliament Academic Freedom Monitor   </vt:lpstr>
      <vt:lpstr>European Parliament Academic Freedom Index   </vt:lpstr>
      <vt:lpstr>ETUCE Position on HorizonEurope Programme 2028-34  </vt:lpstr>
      <vt:lpstr>ETUCE Position on HorizonEurope Programme 2028-34  </vt:lpstr>
      <vt:lpstr>Discussion  </vt:lpstr>
      <vt:lpstr>Report on BFUG developments</vt:lpstr>
      <vt:lpstr>PowerPoint Presentation</vt:lpstr>
      <vt:lpstr>PowerPoint Presentation</vt:lpstr>
      <vt:lpstr>Iași – Chișinău Ministerial Conference and Global Policy Forum – 26-27 May 2027</vt:lpstr>
      <vt:lpstr>BFUG Plenary meeting – December 2025</vt:lpstr>
      <vt:lpstr>BFUG Plenary meeting – 9-10 March 2025</vt:lpstr>
      <vt:lpstr>Internationalisation – upcoming BFUG Plenary discussions   EU target for the EHEA internal mobility: 23% of students BFUG target of 2009: 20% mobility by 2020 has not been reached (9.4% in 2017) BFUG target of 2012: 15 ECTS earned in mobility   More balanced and accessible mobility by monitoring study programmes offered in English? Different treatment of mobility of EU/EHEA countries and from other countries? (different principles, expectations, or policy instruments should apply?)</vt:lpstr>
      <vt:lpstr>Internationalisation Eurydice report    </vt:lpstr>
      <vt:lpstr>Internationalisation Eurydice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agnes.roman@csee-etuce.org</dc:creator>
  <cp:lastModifiedBy>Vladimir Viies</cp:lastModifiedBy>
  <cp:revision>4</cp:revision>
  <dcterms:created xsi:type="dcterms:W3CDTF">2023-01-11T14:21:48Z</dcterms:created>
  <dcterms:modified xsi:type="dcterms:W3CDTF">2026-03-05T09:14:23Z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0x010100179251E1C09A754DA62676749210BB9E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