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926" r:id="rId5"/>
  </p:sldMasterIdLst>
  <p:notesMasterIdLst>
    <p:notesMasterId r:id="rId116"/>
  </p:notesMasterIdLst>
  <p:handoutMasterIdLst>
    <p:handoutMasterId r:id="rId117"/>
  </p:handoutMasterIdLst>
  <p:sldIdLst>
    <p:sldId id="4636" r:id="rId6"/>
    <p:sldId id="4566" r:id="rId7"/>
    <p:sldId id="770" r:id="rId8"/>
    <p:sldId id="357" r:id="rId9"/>
    <p:sldId id="1148" r:id="rId10"/>
    <p:sldId id="1153" r:id="rId11"/>
    <p:sldId id="1155" r:id="rId12"/>
    <p:sldId id="1154" r:id="rId13"/>
    <p:sldId id="4640" r:id="rId14"/>
    <p:sldId id="1156" r:id="rId15"/>
    <p:sldId id="1157" r:id="rId16"/>
    <p:sldId id="1158" r:id="rId17"/>
    <p:sldId id="1163" r:id="rId18"/>
    <p:sldId id="1164" r:id="rId19"/>
    <p:sldId id="1165" r:id="rId20"/>
    <p:sldId id="4633" r:id="rId21"/>
    <p:sldId id="1168" r:id="rId22"/>
    <p:sldId id="1167" r:id="rId23"/>
    <p:sldId id="358" r:id="rId24"/>
    <p:sldId id="334" r:id="rId25"/>
    <p:sldId id="1169" r:id="rId26"/>
    <p:sldId id="1152" r:id="rId27"/>
    <p:sldId id="4658" r:id="rId28"/>
    <p:sldId id="4621" r:id="rId29"/>
    <p:sldId id="4668" r:id="rId30"/>
    <p:sldId id="4568" r:id="rId31"/>
    <p:sldId id="4567" r:id="rId32"/>
    <p:sldId id="4557" r:id="rId33"/>
    <p:sldId id="4558" r:id="rId34"/>
    <p:sldId id="4537" r:id="rId35"/>
    <p:sldId id="4565" r:id="rId36"/>
    <p:sldId id="4559" r:id="rId37"/>
    <p:sldId id="4560" r:id="rId38"/>
    <p:sldId id="4562" r:id="rId39"/>
    <p:sldId id="4564" r:id="rId40"/>
    <p:sldId id="4570" r:id="rId41"/>
    <p:sldId id="4573" r:id="rId42"/>
    <p:sldId id="4574" r:id="rId43"/>
    <p:sldId id="4575" r:id="rId44"/>
    <p:sldId id="4576" r:id="rId45"/>
    <p:sldId id="4577" r:id="rId46"/>
    <p:sldId id="4659" r:id="rId47"/>
    <p:sldId id="4634" r:id="rId48"/>
    <p:sldId id="4669" r:id="rId49"/>
    <p:sldId id="4579" r:id="rId50"/>
    <p:sldId id="4578" r:id="rId51"/>
    <p:sldId id="4655" r:id="rId52"/>
    <p:sldId id="4639" r:id="rId53"/>
    <p:sldId id="4642" r:id="rId54"/>
    <p:sldId id="4581" r:id="rId55"/>
    <p:sldId id="4583" r:id="rId56"/>
    <p:sldId id="4584" r:id="rId57"/>
    <p:sldId id="4571" r:id="rId58"/>
    <p:sldId id="4582" r:id="rId59"/>
    <p:sldId id="4643" r:id="rId60"/>
    <p:sldId id="4572" r:id="rId61"/>
    <p:sldId id="489" r:id="rId62"/>
    <p:sldId id="4587" r:id="rId63"/>
    <p:sldId id="4660" r:id="rId64"/>
    <p:sldId id="4589" r:id="rId65"/>
    <p:sldId id="4588" r:id="rId66"/>
    <p:sldId id="4590" r:id="rId67"/>
    <p:sldId id="4591" r:id="rId68"/>
    <p:sldId id="4592" r:id="rId69"/>
    <p:sldId id="4593" r:id="rId70"/>
    <p:sldId id="4594" r:id="rId71"/>
    <p:sldId id="4595" r:id="rId72"/>
    <p:sldId id="4596" r:id="rId73"/>
    <p:sldId id="4597" r:id="rId74"/>
    <p:sldId id="4598" r:id="rId75"/>
    <p:sldId id="4599" r:id="rId76"/>
    <p:sldId id="4662" r:id="rId77"/>
    <p:sldId id="4601" r:id="rId78"/>
    <p:sldId id="4600" r:id="rId79"/>
    <p:sldId id="4602" r:id="rId80"/>
    <p:sldId id="4603" r:id="rId81"/>
    <p:sldId id="4604" r:id="rId82"/>
    <p:sldId id="4605" r:id="rId83"/>
    <p:sldId id="4606" r:id="rId84"/>
    <p:sldId id="4607" r:id="rId85"/>
    <p:sldId id="4608" r:id="rId86"/>
    <p:sldId id="4609" r:id="rId87"/>
    <p:sldId id="4610" r:id="rId88"/>
    <p:sldId id="4611" r:id="rId89"/>
    <p:sldId id="4638" r:id="rId90"/>
    <p:sldId id="4613" r:id="rId91"/>
    <p:sldId id="4663" r:id="rId92"/>
    <p:sldId id="4615" r:id="rId93"/>
    <p:sldId id="4614" r:id="rId94"/>
    <p:sldId id="4616" r:id="rId95"/>
    <p:sldId id="4617" r:id="rId96"/>
    <p:sldId id="4618" r:id="rId97"/>
    <p:sldId id="4619" r:id="rId98"/>
    <p:sldId id="4520" r:id="rId99"/>
    <p:sldId id="4664" r:id="rId100"/>
    <p:sldId id="4650" r:id="rId101"/>
    <p:sldId id="257" r:id="rId102"/>
    <p:sldId id="4646" r:id="rId103"/>
    <p:sldId id="4665" r:id="rId104"/>
    <p:sldId id="4651" r:id="rId105"/>
    <p:sldId id="4666" r:id="rId106"/>
    <p:sldId id="4652" r:id="rId107"/>
    <p:sldId id="4521" r:id="rId108"/>
    <p:sldId id="780" r:id="rId109"/>
    <p:sldId id="4620" r:id="rId110"/>
    <p:sldId id="4667" r:id="rId111"/>
    <p:sldId id="4653" r:id="rId112"/>
    <p:sldId id="4623" r:id="rId113"/>
    <p:sldId id="4624" r:id="rId114"/>
    <p:sldId id="4526" r:id="rId1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E36AF8D-5BEB-E041-9101-0495C1E2400F}">
          <p14:sldIdLst>
            <p14:sldId id="4636"/>
            <p14:sldId id="4566"/>
            <p14:sldId id="770"/>
            <p14:sldId id="357"/>
            <p14:sldId id="1148"/>
            <p14:sldId id="1153"/>
            <p14:sldId id="1155"/>
            <p14:sldId id="1154"/>
            <p14:sldId id="4640"/>
            <p14:sldId id="1156"/>
            <p14:sldId id="1157"/>
            <p14:sldId id="1158"/>
            <p14:sldId id="1163"/>
            <p14:sldId id="1164"/>
            <p14:sldId id="1165"/>
            <p14:sldId id="4633"/>
            <p14:sldId id="1168"/>
            <p14:sldId id="1167"/>
            <p14:sldId id="358"/>
            <p14:sldId id="334"/>
            <p14:sldId id="1169"/>
            <p14:sldId id="1152"/>
            <p14:sldId id="4658"/>
            <p14:sldId id="4621"/>
            <p14:sldId id="4668"/>
            <p14:sldId id="4568"/>
            <p14:sldId id="4567"/>
            <p14:sldId id="4557"/>
            <p14:sldId id="4558"/>
            <p14:sldId id="4537"/>
            <p14:sldId id="4565"/>
            <p14:sldId id="4559"/>
            <p14:sldId id="4560"/>
            <p14:sldId id="4562"/>
            <p14:sldId id="4564"/>
            <p14:sldId id="4570"/>
            <p14:sldId id="4573"/>
            <p14:sldId id="4574"/>
            <p14:sldId id="4575"/>
            <p14:sldId id="4576"/>
            <p14:sldId id="4577"/>
            <p14:sldId id="4659"/>
            <p14:sldId id="4634"/>
            <p14:sldId id="4669"/>
            <p14:sldId id="4579"/>
            <p14:sldId id="4578"/>
            <p14:sldId id="4655"/>
            <p14:sldId id="4639"/>
            <p14:sldId id="4642"/>
            <p14:sldId id="4581"/>
            <p14:sldId id="4583"/>
            <p14:sldId id="4584"/>
            <p14:sldId id="4571"/>
            <p14:sldId id="4582"/>
            <p14:sldId id="4643"/>
            <p14:sldId id="4572"/>
            <p14:sldId id="489"/>
            <p14:sldId id="4587"/>
            <p14:sldId id="4660"/>
            <p14:sldId id="4589"/>
            <p14:sldId id="4588"/>
            <p14:sldId id="4590"/>
            <p14:sldId id="4591"/>
            <p14:sldId id="4592"/>
            <p14:sldId id="4593"/>
            <p14:sldId id="4594"/>
            <p14:sldId id="4595"/>
            <p14:sldId id="4596"/>
            <p14:sldId id="4597"/>
            <p14:sldId id="4598"/>
            <p14:sldId id="4599"/>
            <p14:sldId id="4662"/>
            <p14:sldId id="4601"/>
            <p14:sldId id="4600"/>
            <p14:sldId id="4602"/>
            <p14:sldId id="4603"/>
            <p14:sldId id="4604"/>
            <p14:sldId id="4605"/>
            <p14:sldId id="4606"/>
            <p14:sldId id="4607"/>
            <p14:sldId id="4608"/>
            <p14:sldId id="4609"/>
            <p14:sldId id="4610"/>
            <p14:sldId id="4611"/>
            <p14:sldId id="4638"/>
            <p14:sldId id="4613"/>
            <p14:sldId id="4663"/>
            <p14:sldId id="4615"/>
            <p14:sldId id="4614"/>
            <p14:sldId id="4616"/>
            <p14:sldId id="4617"/>
            <p14:sldId id="4618"/>
            <p14:sldId id="4619"/>
            <p14:sldId id="4520"/>
            <p14:sldId id="4664"/>
            <p14:sldId id="4650"/>
            <p14:sldId id="257"/>
            <p14:sldId id="4646"/>
            <p14:sldId id="4665"/>
            <p14:sldId id="4651"/>
            <p14:sldId id="4666"/>
            <p14:sldId id="4652"/>
            <p14:sldId id="4521"/>
            <p14:sldId id="780"/>
            <p14:sldId id="4620"/>
            <p14:sldId id="4667"/>
            <p14:sldId id="4653"/>
            <p14:sldId id="4623"/>
            <p14:sldId id="4624"/>
            <p14:sldId id="4526"/>
          </p14:sldIdLst>
        </p14:section>
      </p14:sectionLst>
    </p:ext>
    <p:ext uri="{EFAFB233-063F-42B5-8137-9DF3F51BA10A}">
      <p15:sldGuideLst xmlns:p15="http://schemas.microsoft.com/office/powerpoint/2012/main">
        <p15:guide id="1" pos="7151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B60"/>
    <a:srgbClr val="62BB46"/>
    <a:srgbClr val="96004F"/>
    <a:srgbClr val="4FBFD3"/>
    <a:srgbClr val="E4067E"/>
    <a:srgbClr val="4F4C4E"/>
    <a:srgbClr val="808285"/>
    <a:srgbClr val="4D4D4F"/>
    <a:srgbClr val="C9C9C9"/>
    <a:srgbClr val="D38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>
        <p:guide pos="7151"/>
        <p:guide orient="horz" pos="2568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presProps" Target="pres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viewProps" Target="view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Tamm" userId="1ad51930-1621-406b-8101-72f7c8dd40ba" providerId="ADAL" clId="{40A9FF02-3328-4EB2-87FD-C14A46A88083}"/>
    <pc:docChg chg="delSld modSection">
      <pc:chgData name="Helen Tamm" userId="1ad51930-1621-406b-8101-72f7c8dd40ba" providerId="ADAL" clId="{40A9FF02-3328-4EB2-87FD-C14A46A88083}" dt="2026-05-21T12:15:38.669" v="1" actId="47"/>
      <pc:docMkLst>
        <pc:docMk/>
      </pc:docMkLst>
      <pc:sldChg chg="del">
        <pc:chgData name="Helen Tamm" userId="1ad51930-1621-406b-8101-72f7c8dd40ba" providerId="ADAL" clId="{40A9FF02-3328-4EB2-87FD-C14A46A88083}" dt="2026-05-21T12:15:38.669" v="1" actId="47"/>
        <pc:sldMkLst>
          <pc:docMk/>
          <pc:sldMk cId="4002321211" sldId="4657"/>
        </pc:sldMkLst>
      </pc:sldChg>
      <pc:sldChg chg="del">
        <pc:chgData name="Helen Tamm" userId="1ad51930-1621-406b-8101-72f7c8dd40ba" providerId="ADAL" clId="{40A9FF02-3328-4EB2-87FD-C14A46A88083}" dt="2026-05-21T12:15:21.013" v="0" actId="47"/>
        <pc:sldMkLst>
          <pc:docMk/>
          <pc:sldMk cId="602024780" sldId="467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../embeddings/oleObject1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../embeddings/oleObject2.bin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\\intra.ttu.ee\group\Haldustugi\TT\tao\T&amp;A%20AASTAARUANDED\2025-aastaaruanne\2025-joonised\2025_joonised_rahastamine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livettu-my.sharepoint.com/personal/sirpaa_taltech_ee/Documents/Desktop/STRB%20dokumendid/RAK_kokkuv&#245;te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livettu-my.sharepoint.com/personal/sirpaa_taltech_ee/Documents/Desktop/STRB%20dokumendid/RAK_kokkuv&#245;te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livettu-my.sharepoint.com/personal/sirpaa_taltech_ee/Documents/Desktop/STRB%20dokumendid/RAK_kokkuv&#245;te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len.kerve\Downloads\Tulu%20struktuuri&#252;ksuste%20l&#245;ikes%20(9)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livettu-my.sharepoint.com/personal/tetrah_taltech_ee/Documents/Documents/Kantsleri%20haldusala/&#220;ldised/HTSi%20efektiivistamine%202025/TULEMUSED-koormuste%20uuring%20HTSi%20t&#246;&#246;voogudes%20(sept%202025)_&#220;LEVAADE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livettu-my.sharepoint.com/personal/sirpaa_taltech_ee/Documents/Desktop/STRB%20dokumendid/RAK_kokkuv&#245;t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https://livettu-my.sharepoint.com/personal/sirpaa_taltech_ee/Documents/Desktop/STRB%20dokumendid/RAK_kokkuv&#245;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Nominaalajaga lõpetajate osakaal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13621612482488768"/>
          <c:w val="0.88369391947528597"/>
          <c:h val="0.74286580358436793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joonise'!$B$10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A5-4930-8675-064D08CB4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joonise'!$C$9:$H$9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joonise'!$C$10:$H$10</c:f>
              <c:numCache>
                <c:formatCode>0%</c:formatCode>
                <c:ptCount val="6"/>
                <c:pt idx="0">
                  <c:v>0.5</c:v>
                </c:pt>
                <c:pt idx="1">
                  <c:v>0.52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0.57999999999999996</c:v>
                </c:pt>
                <c:pt idx="5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A5-4930-8675-064D08CB4564}"/>
            </c:ext>
          </c:extLst>
        </c:ser>
        <c:ser>
          <c:idx val="1"/>
          <c:order val="1"/>
          <c:tx>
            <c:strRef>
              <c:f>'Arenguseminari mõõdikud joonise'!$B$11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A5-4930-8675-064D08CB456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A5-4930-8675-064D08CB456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A5-4930-8675-064D08CB456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A5-4930-8675-064D08CB456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A5-4930-8675-064D08CB456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AA5-4930-8675-064D08CB4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joonise'!$C$9:$H$9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joonise'!$C$11:$H$11</c:f>
              <c:numCache>
                <c:formatCode>0%</c:formatCode>
                <c:ptCount val="6"/>
                <c:pt idx="0">
                  <c:v>0.5</c:v>
                </c:pt>
                <c:pt idx="1">
                  <c:v>0.5</c:v>
                </c:pt>
                <c:pt idx="2">
                  <c:v>0.52</c:v>
                </c:pt>
                <c:pt idx="3">
                  <c:v>0.47</c:v>
                </c:pt>
                <c:pt idx="4">
                  <c:v>0.48</c:v>
                </c:pt>
                <c:pt idx="5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AA5-4930-8675-064D08CB4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  <c:min val="0.35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6504052615"/>
          <c:y val="0.74114849524177573"/>
          <c:w val="0.21473373826523254"/>
          <c:h val="0.1568292505103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/>
              <a:t>Esitatud patenditaotluste arv aastas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joonise'!$B$38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E4-4593-80C8-86A1B22C3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joonise'!$C$37:$H$37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joonise'!$C$38:$H$38</c:f>
              <c:numCache>
                <c:formatCode>0</c:formatCode>
                <c:ptCount val="6"/>
                <c:pt idx="0">
                  <c:v>13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18</c:v>
                </c:pt>
                <c:pt idx="5" formatCode="General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E4-4593-80C8-86A1B22C3474}"/>
            </c:ext>
          </c:extLst>
        </c:ser>
        <c:ser>
          <c:idx val="1"/>
          <c:order val="1"/>
          <c:tx>
            <c:strRef>
              <c:f>'Arenguseminari mõõdikud joonise'!$B$39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4E4-4593-80C8-86A1B22C347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E4-4593-80C8-86A1B22C347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E4-4593-80C8-86A1B22C347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E4-4593-80C8-86A1B22C347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E4-4593-80C8-86A1B22C347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4E4-4593-80C8-86A1B22C3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joonise'!$C$37:$H$37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joonise'!$C$39:$H$39</c:f>
              <c:numCache>
                <c:formatCode>General</c:formatCode>
                <c:ptCount val="6"/>
                <c:pt idx="0" formatCode="0">
                  <c:v>13</c:v>
                </c:pt>
                <c:pt idx="1">
                  <c:v>15</c:v>
                </c:pt>
                <c:pt idx="2">
                  <c:v>19</c:v>
                </c:pt>
                <c:pt idx="3">
                  <c:v>17</c:v>
                </c:pt>
                <c:pt idx="4">
                  <c:v>27</c:v>
                </c:pt>
                <c:pt idx="5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4E4-4593-80C8-86A1B22C3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/>
              <a:t>Välja antud patentide arv aastas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joonise'!$B$35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3D-4021-B75F-A36D48F51F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joonise'!$C$34:$H$34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joonise'!$C$35:$H$35</c:f>
              <c:numCache>
                <c:formatCode>0</c:formatCode>
                <c:ptCount val="6"/>
                <c:pt idx="0">
                  <c:v>10</c:v>
                </c:pt>
                <c:pt idx="1">
                  <c:v>10.4</c:v>
                </c:pt>
                <c:pt idx="2">
                  <c:v>10</c:v>
                </c:pt>
                <c:pt idx="3">
                  <c:v>11.2</c:v>
                </c:pt>
                <c:pt idx="4">
                  <c:v>11</c:v>
                </c:pt>
                <c:pt idx="5" formatCode="General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3D-4021-B75F-A36D48F51F22}"/>
            </c:ext>
          </c:extLst>
        </c:ser>
        <c:ser>
          <c:idx val="1"/>
          <c:order val="1"/>
          <c:tx>
            <c:strRef>
              <c:f>'Arenguseminari mõõdikud joonise'!$B$36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03D-4021-B75F-A36D48F51F2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3D-4021-B75F-A36D48F51F2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3D-4021-B75F-A36D48F51F2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3D-4021-B75F-A36D48F51F2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03D-4021-B75F-A36D48F51F2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3D-4021-B75F-A36D48F51F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joonise'!$C$34:$H$34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joonise'!$C$36:$H$36</c:f>
              <c:numCache>
                <c:formatCode>General</c:formatCode>
                <c:ptCount val="6"/>
                <c:pt idx="0" formatCode="0">
                  <c:v>10</c:v>
                </c:pt>
                <c:pt idx="1">
                  <c:v>10</c:v>
                </c:pt>
                <c:pt idx="2">
                  <c:v>16</c:v>
                </c:pt>
                <c:pt idx="3">
                  <c:v>12</c:v>
                </c:pt>
                <c:pt idx="4">
                  <c:v>12</c:v>
                </c:pt>
                <c:pt idx="5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03D-4021-B75F-A36D48F51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1372526899"/>
          <c:y val="0.7274300087489064"/>
          <c:w val="0.21473373826523254"/>
          <c:h val="0.1568292505103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Litsentsilepingute koguarv aasta lõpuks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13928360948746435"/>
          <c:w val="0.88369391947528597"/>
          <c:h val="0.73979831892179126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joonise'!$B$41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A1-4398-BBD9-1A720844B3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joonise'!$C$40:$H$40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joonise'!$C$41:$H$41</c:f>
              <c:numCache>
                <c:formatCode>0</c:formatCode>
                <c:ptCount val="6"/>
                <c:pt idx="0">
                  <c:v>3</c:v>
                </c:pt>
                <c:pt idx="1">
                  <c:v>4</c:v>
                </c:pt>
                <c:pt idx="2">
                  <c:v>6</c:v>
                </c:pt>
                <c:pt idx="3">
                  <c:v>7</c:v>
                </c:pt>
                <c:pt idx="4">
                  <c:v>9</c:v>
                </c:pt>
                <c:pt idx="5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A1-4398-BBD9-1A720844B3AD}"/>
            </c:ext>
          </c:extLst>
        </c:ser>
        <c:ser>
          <c:idx val="1"/>
          <c:order val="1"/>
          <c:tx>
            <c:strRef>
              <c:f>'Arenguseminari mõõdikud joonise'!$B$42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BA1-4398-BBD9-1A720844B3A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A1-4398-BBD9-1A720844B3A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A1-4398-BBD9-1A720844B3A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A1-4398-BBD9-1A720844B3A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A1-4398-BBD9-1A720844B3A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BA1-4398-BBD9-1A720844B3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joonise'!$C$40:$H$40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joonise'!$C$42:$H$42</c:f>
              <c:numCache>
                <c:formatCode>General</c:formatCode>
                <c:ptCount val="6"/>
                <c:pt idx="0" formatCode="0">
                  <c:v>3</c:v>
                </c:pt>
                <c:pt idx="1">
                  <c:v>7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BA1-4398-BBD9-1A720844B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1372526899"/>
          <c:y val="0.75503743780493693"/>
          <c:w val="0.21473373826523254"/>
          <c:h val="0.116951838075455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Töötajaskonna rahuloluindeks (TRIM)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joonise'!$B$55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5C-4116-B242-E6E9664204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joonise'!$C$54:$H$54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joonise'!$C$55:$H$55</c:f>
              <c:numCache>
                <c:formatCode>General</c:formatCode>
                <c:ptCount val="6"/>
                <c:pt idx="0" formatCode="0">
                  <c:v>61</c:v>
                </c:pt>
                <c:pt idx="1">
                  <c:v>62</c:v>
                </c:pt>
                <c:pt idx="2" formatCode="0">
                  <c:v>63.8</c:v>
                </c:pt>
                <c:pt idx="3" formatCode="0">
                  <c:v>65.2</c:v>
                </c:pt>
                <c:pt idx="4" formatCode="0">
                  <c:v>66.600000000000009</c:v>
                </c:pt>
                <c:pt idx="5" formatCode="0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5C-4116-B242-E6E9664204BE}"/>
            </c:ext>
          </c:extLst>
        </c:ser>
        <c:ser>
          <c:idx val="1"/>
          <c:order val="1"/>
          <c:tx>
            <c:strRef>
              <c:f>'Arenguseminari mõõdikud joonise'!$B$56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5C-4116-B242-E6E9664204B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5C-4116-B242-E6E9664204B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5C-4116-B242-E6E9664204B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5C-4116-B242-E6E9664204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joonise'!$C$54:$H$54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joonise'!$C$56:$H$56</c:f>
              <c:numCache>
                <c:formatCode>General</c:formatCode>
                <c:ptCount val="6"/>
                <c:pt idx="0">
                  <c:v>61</c:v>
                </c:pt>
                <c:pt idx="1">
                  <c:v>69</c:v>
                </c:pt>
                <c:pt idx="2">
                  <c:v>69</c:v>
                </c:pt>
                <c:pt idx="3">
                  <c:v>68</c:v>
                </c:pt>
                <c:pt idx="4">
                  <c:v>68</c:v>
                </c:pt>
                <c:pt idx="5">
                  <c:v>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05C-4116-B242-E6E966420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1372526899"/>
          <c:y val="0.7274300087489064"/>
          <c:w val="0.21473373826523254"/>
          <c:h val="0.1568292505103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600" b="1" i="0" u="none" strike="noStrike" baseline="0">
                <a:effectLst/>
              </a:rPr>
              <a:t>Sooline ametialane integratsioon (SAI) </a:t>
            </a:r>
            <a:endParaRPr lang="et-EE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joonise'!$B$52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3E-44C7-838F-6C28A5F306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joonise'!$C$51:$H$51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joonise'!$C$52:$H$52</c:f>
              <c:numCache>
                <c:formatCode>General</c:formatCode>
                <c:ptCount val="6"/>
                <c:pt idx="0">
                  <c:v>0.82699999999999996</c:v>
                </c:pt>
                <c:pt idx="1">
                  <c:v>0.84199999999999997</c:v>
                </c:pt>
                <c:pt idx="2">
                  <c:v>0.85599999999999998</c:v>
                </c:pt>
                <c:pt idx="3">
                  <c:v>0.871</c:v>
                </c:pt>
                <c:pt idx="4">
                  <c:v>0.88500000000000001</c:v>
                </c:pt>
                <c:pt idx="5" formatCode="0.000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3E-44C7-838F-6C28A5F306CA}"/>
            </c:ext>
          </c:extLst>
        </c:ser>
        <c:ser>
          <c:idx val="1"/>
          <c:order val="1"/>
          <c:tx>
            <c:strRef>
              <c:f>'Arenguseminari mõõdikud joonise'!$B$53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D3E-44C7-838F-6C28A5F306C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3E-44C7-838F-6C28A5F306C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3E-44C7-838F-6C28A5F306C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3E-44C7-838F-6C28A5F306C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3E-44C7-838F-6C28A5F306C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D3E-44C7-838F-6C28A5F306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joonise'!$C$51:$H$51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joonise'!$C$53:$H$53</c:f>
              <c:numCache>
                <c:formatCode>General</c:formatCode>
                <c:ptCount val="6"/>
                <c:pt idx="0">
                  <c:v>0.82699999999999996</c:v>
                </c:pt>
                <c:pt idx="1">
                  <c:v>0.88100000000000001</c:v>
                </c:pt>
                <c:pt idx="2">
                  <c:v>0.875</c:v>
                </c:pt>
                <c:pt idx="3">
                  <c:v>0.88300000000000001</c:v>
                </c:pt>
                <c:pt idx="4">
                  <c:v>0.89600000000000002</c:v>
                </c:pt>
                <c:pt idx="5">
                  <c:v>0.874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D3E-44C7-838F-6C28A5F30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1372526899"/>
          <c:y val="0.7274300087489064"/>
          <c:w val="0.21473373826523254"/>
          <c:h val="0.1568292505103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Nähtavuse osakaal - Share of voice (SOV) meedias 3 suurima ülikooli (TalTech, TÜ, TLÜ) võrdluses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9.4636713485916846E-2"/>
          <c:y val="0.18469716175843554"/>
          <c:w val="0.88369391947528597"/>
          <c:h val="0.69071856432056422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joonise'!$B$49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EB-421F-B006-7B1D95400F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joonise'!$C$48:$H$48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joonise'!$C$49:$H$49</c:f>
              <c:numCache>
                <c:formatCode>0.0%</c:formatCode>
                <c:ptCount val="6"/>
                <c:pt idx="0" formatCode="0%">
                  <c:v>0.18</c:v>
                </c:pt>
                <c:pt idx="1">
                  <c:v>0.20399999999999999</c:v>
                </c:pt>
                <c:pt idx="2">
                  <c:v>0.22800000000000001</c:v>
                </c:pt>
                <c:pt idx="3">
                  <c:v>0.252</c:v>
                </c:pt>
                <c:pt idx="4">
                  <c:v>0.27600000000000002</c:v>
                </c:pt>
                <c:pt idx="5" formatCode="0%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EB-421F-B006-7B1D95400F4C}"/>
            </c:ext>
          </c:extLst>
        </c:ser>
        <c:ser>
          <c:idx val="1"/>
          <c:order val="1"/>
          <c:tx>
            <c:strRef>
              <c:f>'Arenguseminari mõõdikud joonise'!$B$50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4EB-421F-B006-7B1D95400F4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EB-421F-B006-7B1D95400F4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EB-421F-B006-7B1D95400F4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EB-421F-B006-7B1D95400F4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EB-421F-B006-7B1D95400F4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EB-421F-B006-7B1D95400F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joonise'!$C$48:$H$48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joonise'!$C$50:$H$50</c:f>
              <c:numCache>
                <c:formatCode>0.0%</c:formatCode>
                <c:ptCount val="6"/>
                <c:pt idx="0" formatCode="0%">
                  <c:v>0.18</c:v>
                </c:pt>
                <c:pt idx="1">
                  <c:v>0.23699999999999999</c:v>
                </c:pt>
                <c:pt idx="2">
                  <c:v>0.25800000000000001</c:v>
                </c:pt>
                <c:pt idx="3">
                  <c:v>0.26029999999999998</c:v>
                </c:pt>
                <c:pt idx="4">
                  <c:v>0.27450000000000002</c:v>
                </c:pt>
                <c:pt idx="5">
                  <c:v>0.28220000000000001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4EB-421F-B006-7B1D95400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  <c:max val="0.35000000000000003"/>
          <c:min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  <c:majorUnit val="3.0000000000000006E-2"/>
        <c:minorUnit val="1.0000000000000002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1372526899"/>
          <c:y val="0.7274300087489064"/>
          <c:w val="0.21473373826523254"/>
          <c:h val="0.1568292505103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Maineindeks (TRIM)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14541861393619002"/>
          <c:w val="0.88369391947528597"/>
          <c:h val="0.7336635268014895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joonise'!$B$46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8E-44D0-8860-BCFA92773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joonise'!$C$45:$H$45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joonise'!$C$46:$H$46</c:f>
              <c:numCache>
                <c:formatCode>General</c:formatCode>
                <c:ptCount val="6"/>
                <c:pt idx="0">
                  <c:v>85</c:v>
                </c:pt>
                <c:pt idx="1">
                  <c:v>87</c:v>
                </c:pt>
                <c:pt idx="2">
                  <c:v>89</c:v>
                </c:pt>
                <c:pt idx="3">
                  <c:v>91</c:v>
                </c:pt>
                <c:pt idx="4">
                  <c:v>93</c:v>
                </c:pt>
                <c:pt idx="5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8E-44D0-8860-BCFA92773970}"/>
            </c:ext>
          </c:extLst>
        </c:ser>
        <c:ser>
          <c:idx val="1"/>
          <c:order val="1"/>
          <c:tx>
            <c:strRef>
              <c:f>'Arenguseminari mõõdikud joonise'!$B$47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98E-44D0-8860-BCFA9277397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8E-44D0-8860-BCFA9277397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8E-44D0-8860-BCFA9277397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8E-44D0-8860-BCFA9277397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8E-44D0-8860-BCFA9277397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98E-44D0-8860-BCFA92773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joonise'!$C$45:$H$45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joonise'!$C$47:$H$47</c:f>
              <c:numCache>
                <c:formatCode>General</c:formatCode>
                <c:ptCount val="6"/>
                <c:pt idx="0" formatCode="0">
                  <c:v>85</c:v>
                </c:pt>
                <c:pt idx="1">
                  <c:v>93</c:v>
                </c:pt>
                <c:pt idx="2">
                  <c:v>91</c:v>
                </c:pt>
                <c:pt idx="3">
                  <c:v>92</c:v>
                </c:pt>
                <c:pt idx="4">
                  <c:v>89</c:v>
                </c:pt>
                <c:pt idx="5">
                  <c:v>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98E-44D0-8860-BCFA92773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1372526899"/>
          <c:y val="0.7274300087489064"/>
          <c:w val="0.21473373826523254"/>
          <c:h val="0.1568292505103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777851429043204E-2"/>
          <c:y val="3.1627976239720697E-2"/>
          <c:w val="0.79414557015200249"/>
          <c:h val="0.76593745917506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'BF Eesti'!$A$6</c:f>
              <c:strCache>
                <c:ptCount val="1"/>
                <c:pt idx="0">
                  <c:v>TLÜ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'BF Eesti'!$F$5:$K$5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  <c:extLst/>
            </c:numRef>
          </c:cat>
          <c:val>
            <c:numRef>
              <c:f>'BF Eesti'!$F$6:$K$6</c:f>
              <c:numCache>
                <c:formatCode>#\ ##0.0</c:formatCode>
                <c:ptCount val="6"/>
                <c:pt idx="0">
                  <c:v>3.058093</c:v>
                </c:pt>
                <c:pt idx="1">
                  <c:v>3.3823850000000002</c:v>
                </c:pt>
                <c:pt idx="2">
                  <c:v>3.5834190000000001</c:v>
                </c:pt>
                <c:pt idx="3">
                  <c:v>3.8487200000000001</c:v>
                </c:pt>
                <c:pt idx="4">
                  <c:v>4.1271259999999996</c:v>
                </c:pt>
                <c:pt idx="5">
                  <c:v>4.2624589999999998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A7F-5B43-B9B7-DDC60236B68F}"/>
            </c:ext>
          </c:extLst>
        </c:ser>
        <c:ser>
          <c:idx val="1"/>
          <c:order val="1"/>
          <c:tx>
            <c:strRef>
              <c:f>'BF Eesti'!$A$7</c:f>
              <c:strCache>
                <c:ptCount val="1"/>
                <c:pt idx="0">
                  <c:v>EMÜ</c:v>
                </c:pt>
              </c:strCache>
            </c:strRef>
          </c:tx>
          <c:spPr>
            <a:solidFill>
              <a:srgbClr val="9396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'BF Eesti'!$F$5:$K$5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  <c:extLst/>
            </c:numRef>
          </c:cat>
          <c:val>
            <c:numRef>
              <c:f>'BF Eesti'!$F$7:$K$7</c:f>
              <c:numCache>
                <c:formatCode>#\ ##0.0</c:formatCode>
                <c:ptCount val="6"/>
                <c:pt idx="0">
                  <c:v>3.3001649999999998</c:v>
                </c:pt>
                <c:pt idx="1">
                  <c:v>3.4791340000000002</c:v>
                </c:pt>
                <c:pt idx="2">
                  <c:v>3.9352269999999998</c:v>
                </c:pt>
                <c:pt idx="3">
                  <c:v>4.2961919999999996</c:v>
                </c:pt>
                <c:pt idx="4">
                  <c:v>4.7524139999999999</c:v>
                </c:pt>
                <c:pt idx="5">
                  <c:v>4.5252660000000002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A7F-5B43-B9B7-DDC60236B68F}"/>
            </c:ext>
          </c:extLst>
        </c:ser>
        <c:ser>
          <c:idx val="2"/>
          <c:order val="2"/>
          <c:tx>
            <c:strRef>
              <c:f>'BF Eesti'!$A$8</c:f>
              <c:strCache>
                <c:ptCount val="1"/>
                <c:pt idx="0">
                  <c:v>TalTech</c:v>
                </c:pt>
              </c:strCache>
            </c:strRef>
          </c:tx>
          <c:spPr>
            <a:solidFill>
              <a:srgbClr val="AB1052"/>
            </a:solidFill>
            <a:ln w="12700">
              <a:solidFill>
                <a:srgbClr val="C00000"/>
              </a:solidFill>
              <a:prstDash val="sysDot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'BF Eesti'!$F$5:$K$5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  <c:extLst/>
            </c:numRef>
          </c:cat>
          <c:val>
            <c:numRef>
              <c:f>'BF Eesti'!$F$8:$K$8</c:f>
              <c:numCache>
                <c:formatCode>#\ ##0.0</c:formatCode>
                <c:ptCount val="6"/>
                <c:pt idx="0">
                  <c:v>9.2393509999999992</c:v>
                </c:pt>
                <c:pt idx="1">
                  <c:v>10.519</c:v>
                </c:pt>
                <c:pt idx="2">
                  <c:v>11.463177999999999</c:v>
                </c:pt>
                <c:pt idx="3">
                  <c:v>12.292223</c:v>
                </c:pt>
                <c:pt idx="4">
                  <c:v>12.682886999999999</c:v>
                </c:pt>
                <c:pt idx="5">
                  <c:v>12.157868000000001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A7F-5B43-B9B7-DDC60236B68F}"/>
            </c:ext>
          </c:extLst>
        </c:ser>
        <c:ser>
          <c:idx val="3"/>
          <c:order val="3"/>
          <c:tx>
            <c:strRef>
              <c:f>'BF Eesti'!$A$9</c:f>
              <c:strCache>
                <c:ptCount val="1"/>
                <c:pt idx="0">
                  <c:v>TÜ</c:v>
                </c:pt>
              </c:strCache>
            </c:strRef>
          </c:tx>
          <c:spPr>
            <a:solidFill>
              <a:srgbClr val="2A6BA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55712603062405E-3"/>
                  <c:y val="9.64121345296953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7F-5B43-B9B7-DDC60236B68F}"/>
                </c:ext>
              </c:extLst>
            </c:dLbl>
            <c:dLbl>
              <c:idx val="1"/>
              <c:layout>
                <c:manualLayout>
                  <c:x val="-4.3187565483036018E-17"/>
                  <c:y val="0.114130849922829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7F-5B43-B9B7-DDC60236B68F}"/>
                </c:ext>
              </c:extLst>
            </c:dLbl>
            <c:dLbl>
              <c:idx val="2"/>
              <c:layout>
                <c:manualLayout>
                  <c:x val="0"/>
                  <c:y val="0.122990207619396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7F-5B43-B9B7-DDC60236B68F}"/>
                </c:ext>
              </c:extLst>
            </c:dLbl>
            <c:dLbl>
              <c:idx val="3"/>
              <c:layout>
                <c:manualLayout>
                  <c:x val="-8.6375130966072036E-17"/>
                  <c:y val="0.122990207619396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7F-5B43-B9B7-DDC60236B68F}"/>
                </c:ext>
              </c:extLst>
            </c:dLbl>
            <c:dLbl>
              <c:idx val="4"/>
              <c:layout>
                <c:manualLayout>
                  <c:x val="-1.7275026193214407E-16"/>
                  <c:y val="0.118560528771112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7F-5B43-B9B7-DDC60236B68F}"/>
                </c:ext>
              </c:extLst>
            </c:dLbl>
            <c:dLbl>
              <c:idx val="5"/>
              <c:layout>
                <c:manualLayout>
                  <c:x val="0"/>
                  <c:y val="0.1229902076193964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7F-5B43-B9B7-DDC60236B6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'BF Eesti'!$F$5:$K$5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  <c:extLst/>
            </c:numRef>
          </c:cat>
          <c:val>
            <c:numRef>
              <c:f>'BF Eesti'!$F$9:$K$9</c:f>
              <c:numCache>
                <c:formatCode>#\ ##0.0</c:formatCode>
                <c:ptCount val="6"/>
                <c:pt idx="0">
                  <c:v>18.895171000000001</c:v>
                </c:pt>
                <c:pt idx="1">
                  <c:v>20.541757</c:v>
                </c:pt>
                <c:pt idx="2">
                  <c:v>22.741014</c:v>
                </c:pt>
                <c:pt idx="3">
                  <c:v>23.551252000000002</c:v>
                </c:pt>
                <c:pt idx="4">
                  <c:v>25.657579999999999</c:v>
                </c:pt>
                <c:pt idx="5">
                  <c:v>25.723537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6A7F-5B43-B9B7-DDC60236B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axId val="987743599"/>
        <c:axId val="987744847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'BF Eesti'!$A$10</c15:sqref>
                        </c15:formulaRef>
                      </c:ext>
                    </c:extLst>
                    <c:strCache>
                      <c:ptCount val="1"/>
                      <c:pt idx="0">
                        <c:v>Kokku Eesti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'BF Eesti'!$F$5:$K$5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'BF Eesti'!$F$10:$I$10</c15:sqref>
                        </c15:formulaRef>
                      </c:ext>
                    </c:extLst>
                    <c:numCache>
                      <c:formatCode>#\ ##0.0</c:formatCode>
                      <c:ptCount val="4"/>
                      <c:pt idx="0">
                        <c:v>42.542538999999998</c:v>
                      </c:pt>
                      <c:pt idx="1">
                        <c:v>46.31</c:v>
                      </c:pt>
                      <c:pt idx="2">
                        <c:v>52.31</c:v>
                      </c:pt>
                      <c:pt idx="3">
                        <c:v>55.31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C-6A7F-5B43-B9B7-DDC60236B68F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'BF Eesti'!$A$11</c:f>
              <c:strCache>
                <c:ptCount val="1"/>
                <c:pt idx="0">
                  <c:v>TalTech osakaal</c:v>
                </c:pt>
              </c:strCache>
            </c:strRef>
          </c:tx>
          <c:spPr>
            <a:ln w="9525" cap="rnd">
              <a:solidFill>
                <a:srgbClr val="AB1052"/>
              </a:solidFill>
              <a:prstDash val="sysDot"/>
              <a:round/>
            </a:ln>
            <a:effectLst/>
          </c:spPr>
          <c:marker>
            <c:symbol val="circle"/>
            <c:size val="4"/>
            <c:spPr>
              <a:solidFill>
                <a:srgbClr val="FFFF00"/>
              </a:solidFill>
              <a:ln w="9525">
                <a:solidFill>
                  <a:srgbClr val="AB105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'BF Eesti'!$F$5:$I$5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  <c:extLst/>
            </c:numRef>
          </c:cat>
          <c:val>
            <c:numRef>
              <c:f>'BF Eesti'!$F$11:$K$11</c:f>
              <c:numCache>
                <c:formatCode>0.0%</c:formatCode>
                <c:ptCount val="6"/>
                <c:pt idx="0">
                  <c:v>0.21717911570816212</c:v>
                </c:pt>
                <c:pt idx="1">
                  <c:v>0.2271431656229756</c:v>
                </c:pt>
                <c:pt idx="2">
                  <c:v>0.21913932326515004</c:v>
                </c:pt>
                <c:pt idx="3">
                  <c:v>0.22224232507683961</c:v>
                </c:pt>
                <c:pt idx="4">
                  <c:v>0.21384061709661101</c:v>
                </c:pt>
                <c:pt idx="5">
                  <c:v>0.20498850109593661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6A7F-5B43-B9B7-DDC60236B68F}"/>
            </c:ext>
          </c:extLst>
        </c:ser>
        <c:ser>
          <c:idx val="6"/>
          <c:order val="6"/>
          <c:tx>
            <c:strRef>
              <c:f>'BF Eesti'!$A$12</c:f>
              <c:strCache>
                <c:ptCount val="1"/>
                <c:pt idx="0">
                  <c:v>TÜ osakaal</c:v>
                </c:pt>
              </c:strCache>
            </c:strRef>
          </c:tx>
          <c:spPr>
            <a:ln w="9525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circle"/>
            <c:size val="4"/>
            <c:spPr>
              <a:solidFill>
                <a:srgbClr val="FFFF00"/>
              </a:solidFill>
              <a:ln w="9525">
                <a:solidFill>
                  <a:srgbClr val="4472C4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'BF Eesti'!$F$5:$I$5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  <c:extLst/>
            </c:numRef>
          </c:cat>
          <c:val>
            <c:numRef>
              <c:f>'BF Eesti'!$F$12:$K$12</c:f>
              <c:numCache>
                <c:formatCode>0.0%</c:formatCode>
                <c:ptCount val="6"/>
                <c:pt idx="0">
                  <c:v>0.44414770354914646</c:v>
                </c:pt>
                <c:pt idx="1">
                  <c:v>0.44357065428633125</c:v>
                </c:pt>
                <c:pt idx="2">
                  <c:v>0.43473549990441596</c:v>
                </c:pt>
                <c:pt idx="3">
                  <c:v>0.42580459229795697</c:v>
                </c:pt>
                <c:pt idx="4">
                  <c:v>0.43260124768167252</c:v>
                </c:pt>
                <c:pt idx="5">
                  <c:v>0.43371331984488282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6A7F-5B43-B9B7-DDC60236B6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10816015"/>
        <c:axId val="1810815599"/>
      </c:lineChart>
      <c:catAx>
        <c:axId val="987743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987744847"/>
        <c:crosses val="autoZero"/>
        <c:auto val="1"/>
        <c:lblAlgn val="ctr"/>
        <c:lblOffset val="100"/>
        <c:noMultiLvlLbl val="0"/>
      </c:catAx>
      <c:valAx>
        <c:axId val="987744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Mln eurot</a:t>
                </a:r>
              </a:p>
            </c:rich>
          </c:tx>
          <c:layout>
            <c:manualLayout>
              <c:xMode val="edge"/>
              <c:yMode val="edge"/>
              <c:x val="2.5717500810483636E-2"/>
              <c:y val="0.36671494351726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987743599"/>
        <c:crosses val="autoZero"/>
        <c:crossBetween val="between"/>
      </c:valAx>
      <c:valAx>
        <c:axId val="181081559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1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i="1"/>
                  <a:t>Osakaal Eesti baasfinantseerimise kogurahastamises</a:t>
                </a:r>
              </a:p>
            </c:rich>
          </c:tx>
          <c:layout>
            <c:manualLayout>
              <c:xMode val="edge"/>
              <c:yMode val="edge"/>
              <c:x val="0.95922372777607745"/>
              <c:y val="5.564025427054178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1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810816015"/>
        <c:crosses val="max"/>
        <c:crossBetween val="between"/>
      </c:valAx>
      <c:catAx>
        <c:axId val="1810816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10815599"/>
        <c:crosses val="autoZero"/>
        <c:auto val="1"/>
        <c:lblAlgn val="ctr"/>
        <c:lblOffset val="100"/>
        <c:noMultiLvlLbl val="0"/>
      </c:catAx>
      <c:spPr>
        <a:noFill/>
        <a:ln>
          <a:solidFill>
            <a:sysClr val="window" lastClr="FFFFFF">
              <a:lumMod val="95000"/>
            </a:sysClr>
          </a:solidFill>
        </a:ln>
        <a:effectLst/>
      </c:spPr>
    </c:plotArea>
    <c:legend>
      <c:legendPos val="b"/>
      <c:layout>
        <c:manualLayout>
          <c:xMode val="edge"/>
          <c:yMode val="edge"/>
          <c:x val="0.10032783194034164"/>
          <c:y val="0.89527575115650693"/>
          <c:w val="0.84585261509404797"/>
          <c:h val="8.0422741776545903E-2"/>
        </c:manualLayout>
      </c:layout>
      <c:overlay val="0"/>
      <c:spPr>
        <a:noFill/>
        <a:ln>
          <a:solidFill>
            <a:srgbClr val="E7E6E6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1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E7E6E6"/>
      </a:solidFill>
      <a:round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 b="0" i="0" u="none" strike="noStrike" kern="1200" spc="0" baseline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TalTechi</a:t>
            </a:r>
            <a:r>
              <a:rPr lang="et-EE" sz="1400" b="0" i="0" u="none" strike="noStrike" kern="1200" spc="0" baseline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osakaalud alusmõõdikutes*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9.5757091474524103E-2"/>
          <c:y val="8.4316880810800174E-2"/>
          <c:w val="0.89676269868693848"/>
          <c:h val="0.76773249465683835"/>
        </c:manualLayout>
      </c:layout>
      <c:lineChart>
        <c:grouping val="standard"/>
        <c:varyColors val="0"/>
        <c:ser>
          <c:idx val="0"/>
          <c:order val="0"/>
          <c:tx>
            <c:strRef>
              <c:f>Analüüs!$A$51</c:f>
              <c:strCache>
                <c:ptCount val="1"/>
                <c:pt idx="0">
                  <c:v>Projektitulud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Analüüs!$B$50:$G$50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Analüüs!$B$51:$G$51</c:f>
              <c:numCache>
                <c:formatCode>0.0%</c:formatCode>
                <c:ptCount val="6"/>
                <c:pt idx="0">
                  <c:v>0.17220357899109057</c:v>
                </c:pt>
                <c:pt idx="1">
                  <c:v>0.25091562832415704</c:v>
                </c:pt>
                <c:pt idx="2">
                  <c:v>0.20894785348952391</c:v>
                </c:pt>
                <c:pt idx="3">
                  <c:v>0.21655544097572546</c:v>
                </c:pt>
                <c:pt idx="4">
                  <c:v>0.2056272952404461</c:v>
                </c:pt>
                <c:pt idx="5">
                  <c:v>0.1849968515067498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69-FD4A-BC7E-717345F6A48E}"/>
            </c:ext>
          </c:extLst>
        </c:ser>
        <c:ser>
          <c:idx val="1"/>
          <c:order val="1"/>
          <c:tx>
            <c:strRef>
              <c:f>Analüüs!$A$53</c:f>
              <c:strCache>
                <c:ptCount val="1"/>
                <c:pt idx="0">
                  <c:v>Artiklid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Analüüs!$B$50:$G$50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Analüüs!$B$53:$G$53</c:f>
              <c:numCache>
                <c:formatCode>0.0%</c:formatCode>
                <c:ptCount val="6"/>
                <c:pt idx="0">
                  <c:v>0.19677741337516044</c:v>
                </c:pt>
                <c:pt idx="1">
                  <c:v>0.19967920390192803</c:v>
                </c:pt>
                <c:pt idx="2">
                  <c:v>0.21948942377826403</c:v>
                </c:pt>
                <c:pt idx="3">
                  <c:v>0.21186547107728632</c:v>
                </c:pt>
                <c:pt idx="4">
                  <c:v>0.21032574650240132</c:v>
                </c:pt>
                <c:pt idx="5">
                  <c:v>0.20520894486844213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69-FD4A-BC7E-717345F6A48E}"/>
            </c:ext>
          </c:extLst>
        </c:ser>
        <c:ser>
          <c:idx val="2"/>
          <c:order val="2"/>
          <c:tx>
            <c:strRef>
              <c:f>Analüüs!$A$54</c:f>
              <c:strCache>
                <c:ptCount val="1"/>
                <c:pt idx="0">
                  <c:v>PhD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Analüüs!$B$50:$G$50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Analüüs!$B$54:$G$54</c:f>
              <c:numCache>
                <c:formatCode>0.0%</c:formatCode>
                <c:ptCount val="6"/>
                <c:pt idx="0">
                  <c:v>0.31950207468879666</c:v>
                </c:pt>
                <c:pt idx="1">
                  <c:v>0.2857142857142857</c:v>
                </c:pt>
                <c:pt idx="2">
                  <c:v>0.25229357798165136</c:v>
                </c:pt>
                <c:pt idx="3">
                  <c:v>0.28506787330316741</c:v>
                </c:pt>
                <c:pt idx="4">
                  <c:v>0.2857142857142857</c:v>
                </c:pt>
                <c:pt idx="5">
                  <c:v>0.28968253968253971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69-FD4A-BC7E-717345F6A48E}"/>
            </c:ext>
          </c:extLst>
        </c:ser>
        <c:ser>
          <c:idx val="3"/>
          <c:order val="3"/>
          <c:tx>
            <c:strRef>
              <c:f>Analüüs!$A$52</c:f>
              <c:strCache>
                <c:ptCount val="1"/>
                <c:pt idx="0">
                  <c:v>Ettevõtlustulud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4067E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Analüüs!$B$50:$G$50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Analüüs!$B$52:$G$52</c:f>
              <c:numCache>
                <c:formatCode>0.0%</c:formatCode>
                <c:ptCount val="6"/>
                <c:pt idx="0">
                  <c:v>0.26474323040418185</c:v>
                </c:pt>
                <c:pt idx="1">
                  <c:v>0.30128621222458984</c:v>
                </c:pt>
                <c:pt idx="2">
                  <c:v>0.2717904339193995</c:v>
                </c:pt>
                <c:pt idx="3">
                  <c:v>0.2484874014615146</c:v>
                </c:pt>
                <c:pt idx="4">
                  <c:v>0.20486559099233845</c:v>
                </c:pt>
                <c:pt idx="5">
                  <c:v>0.18487078876517188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969-FD4A-BC7E-717345F6A48E}"/>
            </c:ext>
          </c:extLst>
        </c:ser>
        <c:ser>
          <c:idx val="4"/>
          <c:order val="4"/>
          <c:tx>
            <c:strRef>
              <c:f>Analüüs!$A$56</c:f>
              <c:strCache>
                <c:ptCount val="1"/>
                <c:pt idx="0">
                  <c:v>KOKKU Baasfin (+2Y)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1162079510703547E-3"/>
                  <c:y val="1.5649452269170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69-FD4A-BC7E-717345F6A48E}"/>
                </c:ext>
              </c:extLst>
            </c:dLbl>
            <c:dLbl>
              <c:idx val="1"/>
              <c:layout>
                <c:manualLayout>
                  <c:x val="-2.0387359836901122E-2"/>
                  <c:y val="2.8690662493479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69-FD4A-BC7E-717345F6A48E}"/>
                </c:ext>
              </c:extLst>
            </c:dLbl>
            <c:dLbl>
              <c:idx val="2"/>
              <c:layout>
                <c:manualLayout>
                  <c:x val="-1.834862385321101E-2"/>
                  <c:y val="-3.912363067292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969-FD4A-BC7E-717345F6A48E}"/>
                </c:ext>
              </c:extLst>
            </c:dLbl>
            <c:dLbl>
              <c:idx val="3"/>
              <c:layout>
                <c:manualLayout>
                  <c:x val="-3.4658511722731905E-2"/>
                  <c:y val="-2.0865936358894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69-FD4A-BC7E-717345F6A48E}"/>
                </c:ext>
              </c:extLst>
            </c:dLbl>
            <c:dLbl>
              <c:idx val="4"/>
              <c:layout>
                <c:manualLayout>
                  <c:x val="-4.0774719673802246E-3"/>
                  <c:y val="-1.5649452269170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969-FD4A-BC7E-717345F6A48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Analüüs!$B$56:$G$56</c:f>
              <c:numCache>
                <c:formatCode>0.0%</c:formatCode>
                <c:ptCount val="6"/>
                <c:pt idx="0">
                  <c:v>0.23102115999921688</c:v>
                </c:pt>
                <c:pt idx="1">
                  <c:v>0.23957053400406403</c:v>
                </c:pt>
                <c:pt idx="2">
                  <c:v>0.23156045497340116</c:v>
                </c:pt>
                <c:pt idx="3">
                  <c:v>0.23398537516329143</c:v>
                </c:pt>
                <c:pt idx="4">
                  <c:v>0.22522560630721136</c:v>
                </c:pt>
                <c:pt idx="5">
                  <c:v>0.2169286977176402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969-FD4A-BC7E-717345F6A4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7517984"/>
        <c:axId val="913697280"/>
      </c:lineChart>
      <c:catAx>
        <c:axId val="90751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913697280"/>
        <c:crosses val="autoZero"/>
        <c:auto val="1"/>
        <c:lblAlgn val="ctr"/>
        <c:lblOffset val="100"/>
        <c:noMultiLvlLbl val="0"/>
      </c:catAx>
      <c:valAx>
        <c:axId val="913697280"/>
        <c:scaling>
          <c:orientation val="minMax"/>
          <c:max val="0.35000000000000003"/>
          <c:min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90751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891553693403003E-2"/>
          <c:y val="0.88863863951179856"/>
          <c:w val="0.86363585285784228"/>
          <c:h val="9.5711954631784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'Arenguseminari mõõdikud joonise'!$B$128</c:f>
              <c:strCache>
                <c:ptCount val="1"/>
                <c:pt idx="0">
                  <c:v>I aste</c:v>
                </c:pt>
              </c:strCache>
            </c:strRef>
          </c:tx>
          <c:spPr>
            <a:solidFill>
              <a:srgbClr val="4DBED2"/>
            </a:solidFill>
            <a:ln>
              <a:solidFill>
                <a:srgbClr val="4DBED2"/>
              </a:solidFill>
            </a:ln>
            <a:effectLst/>
          </c:spPr>
          <c:invertIfNegative val="0"/>
          <c:cat>
            <c:strRef>
              <c:f>'Arenguseminari mõõdikud joonise'!$A$129:$A$143</c:f>
              <c:strCache>
                <c:ptCount val="15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  <c:pt idx="7">
                  <c:v>2018/19</c:v>
                </c:pt>
                <c:pt idx="8">
                  <c:v>2019/20</c:v>
                </c:pt>
                <c:pt idx="9">
                  <c:v>2020/21</c:v>
                </c:pt>
                <c:pt idx="10">
                  <c:v>2021/22</c:v>
                </c:pt>
                <c:pt idx="11">
                  <c:v>2022/23</c:v>
                </c:pt>
                <c:pt idx="12">
                  <c:v>2023/24</c:v>
                </c:pt>
                <c:pt idx="13">
                  <c:v>2024/25</c:v>
                </c:pt>
                <c:pt idx="14">
                  <c:v>2025/26</c:v>
                </c:pt>
              </c:strCache>
            </c:strRef>
          </c:cat>
          <c:val>
            <c:numRef>
              <c:f>'Arenguseminari mõõdikud joonise'!$B$129:$B$143</c:f>
              <c:numCache>
                <c:formatCode>#,##0</c:formatCode>
                <c:ptCount val="15"/>
                <c:pt idx="0">
                  <c:v>9569</c:v>
                </c:pt>
                <c:pt idx="1">
                  <c:v>9411</c:v>
                </c:pt>
                <c:pt idx="2">
                  <c:v>8401</c:v>
                </c:pt>
                <c:pt idx="3">
                  <c:v>8280</c:v>
                </c:pt>
                <c:pt idx="4">
                  <c:v>7331</c:v>
                </c:pt>
                <c:pt idx="5">
                  <c:v>6794</c:v>
                </c:pt>
                <c:pt idx="6">
                  <c:v>7090</c:v>
                </c:pt>
                <c:pt idx="7">
                  <c:v>6829</c:v>
                </c:pt>
                <c:pt idx="8">
                  <c:v>6342</c:v>
                </c:pt>
                <c:pt idx="9">
                  <c:v>6201</c:v>
                </c:pt>
                <c:pt idx="10">
                  <c:v>5630</c:v>
                </c:pt>
                <c:pt idx="11">
                  <c:v>5515</c:v>
                </c:pt>
                <c:pt idx="12">
                  <c:v>5608</c:v>
                </c:pt>
                <c:pt idx="13">
                  <c:v>5744</c:v>
                </c:pt>
                <c:pt idx="14">
                  <c:v>6321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9D-4D94-B172-01388318066A}"/>
            </c:ext>
          </c:extLst>
        </c:ser>
        <c:ser>
          <c:idx val="1"/>
          <c:order val="1"/>
          <c:tx>
            <c:strRef>
              <c:f>'Arenguseminari mõõdikud joonise'!$C$128</c:f>
              <c:strCache>
                <c:ptCount val="1"/>
                <c:pt idx="0">
                  <c:v>II aste</c:v>
                </c:pt>
              </c:strCache>
            </c:strRef>
          </c:tx>
          <c:spPr>
            <a:solidFill>
              <a:srgbClr val="342B60"/>
            </a:solidFill>
            <a:ln>
              <a:solidFill>
                <a:srgbClr val="342B60"/>
              </a:solidFill>
            </a:ln>
            <a:effectLst/>
          </c:spPr>
          <c:invertIfNegative val="0"/>
          <c:cat>
            <c:strRef>
              <c:f>'Arenguseminari mõõdikud joonise'!$A$129:$A$143</c:f>
              <c:strCache>
                <c:ptCount val="15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  <c:pt idx="7">
                  <c:v>2018/19</c:v>
                </c:pt>
                <c:pt idx="8">
                  <c:v>2019/20</c:v>
                </c:pt>
                <c:pt idx="9">
                  <c:v>2020/21</c:v>
                </c:pt>
                <c:pt idx="10">
                  <c:v>2021/22</c:v>
                </c:pt>
                <c:pt idx="11">
                  <c:v>2022/23</c:v>
                </c:pt>
                <c:pt idx="12">
                  <c:v>2023/24</c:v>
                </c:pt>
                <c:pt idx="13">
                  <c:v>2024/25</c:v>
                </c:pt>
                <c:pt idx="14">
                  <c:v>2025/26</c:v>
                </c:pt>
              </c:strCache>
            </c:strRef>
          </c:cat>
          <c:val>
            <c:numRef>
              <c:f>'Arenguseminari mõõdikud joonise'!$C$129:$C$143</c:f>
              <c:numCache>
                <c:formatCode>#,##0</c:formatCode>
                <c:ptCount val="15"/>
                <c:pt idx="0">
                  <c:v>3612</c:v>
                </c:pt>
                <c:pt idx="1">
                  <c:v>3721</c:v>
                </c:pt>
                <c:pt idx="2">
                  <c:v>3720</c:v>
                </c:pt>
                <c:pt idx="3">
                  <c:v>3884</c:v>
                </c:pt>
                <c:pt idx="4">
                  <c:v>3589</c:v>
                </c:pt>
                <c:pt idx="5">
                  <c:v>3452</c:v>
                </c:pt>
                <c:pt idx="6">
                  <c:v>3332</c:v>
                </c:pt>
                <c:pt idx="7">
                  <c:v>3297</c:v>
                </c:pt>
                <c:pt idx="8">
                  <c:v>3259</c:v>
                </c:pt>
                <c:pt idx="9">
                  <c:v>3137</c:v>
                </c:pt>
                <c:pt idx="10">
                  <c:v>2881</c:v>
                </c:pt>
                <c:pt idx="11">
                  <c:v>2642</c:v>
                </c:pt>
                <c:pt idx="12">
                  <c:v>2614</c:v>
                </c:pt>
                <c:pt idx="13">
                  <c:v>2638</c:v>
                </c:pt>
                <c:pt idx="14">
                  <c:v>2803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9D-4D94-B172-01388318066A}"/>
            </c:ext>
          </c:extLst>
        </c:ser>
        <c:ser>
          <c:idx val="2"/>
          <c:order val="2"/>
          <c:tx>
            <c:strRef>
              <c:f>'Arenguseminari mõõdikud joonise'!$D$128</c:f>
              <c:strCache>
                <c:ptCount val="1"/>
                <c:pt idx="0">
                  <c:v>III aste</c:v>
                </c:pt>
              </c:strCache>
            </c:strRef>
          </c:tx>
          <c:spPr>
            <a:solidFill>
              <a:srgbClr val="E4067E"/>
            </a:solidFill>
            <a:ln>
              <a:solidFill>
                <a:srgbClr val="E4067E"/>
              </a:solidFill>
            </a:ln>
            <a:effectLst/>
          </c:spPr>
          <c:invertIfNegative val="0"/>
          <c:cat>
            <c:strRef>
              <c:f>'Arenguseminari mõõdikud joonise'!$A$129:$A$143</c:f>
              <c:strCache>
                <c:ptCount val="15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  <c:pt idx="7">
                  <c:v>2018/19</c:v>
                </c:pt>
                <c:pt idx="8">
                  <c:v>2019/20</c:v>
                </c:pt>
                <c:pt idx="9">
                  <c:v>2020/21</c:v>
                </c:pt>
                <c:pt idx="10">
                  <c:v>2021/22</c:v>
                </c:pt>
                <c:pt idx="11">
                  <c:v>2022/23</c:v>
                </c:pt>
                <c:pt idx="12">
                  <c:v>2023/24</c:v>
                </c:pt>
                <c:pt idx="13">
                  <c:v>2024/25</c:v>
                </c:pt>
                <c:pt idx="14">
                  <c:v>2025/26</c:v>
                </c:pt>
              </c:strCache>
            </c:strRef>
          </c:cat>
          <c:val>
            <c:numRef>
              <c:f>'Arenguseminari mõõdikud joonise'!$D$129:$D$143</c:f>
              <c:numCache>
                <c:formatCode>#,##0</c:formatCode>
                <c:ptCount val="15"/>
                <c:pt idx="0">
                  <c:v>794</c:v>
                </c:pt>
                <c:pt idx="1">
                  <c:v>794</c:v>
                </c:pt>
                <c:pt idx="2">
                  <c:v>782</c:v>
                </c:pt>
                <c:pt idx="3">
                  <c:v>762</c:v>
                </c:pt>
                <c:pt idx="4">
                  <c:v>737</c:v>
                </c:pt>
                <c:pt idx="5">
                  <c:v>644</c:v>
                </c:pt>
                <c:pt idx="6">
                  <c:v>597</c:v>
                </c:pt>
                <c:pt idx="7">
                  <c:v>534</c:v>
                </c:pt>
                <c:pt idx="8">
                  <c:v>504</c:v>
                </c:pt>
                <c:pt idx="9">
                  <c:v>525</c:v>
                </c:pt>
                <c:pt idx="10">
                  <c:v>557</c:v>
                </c:pt>
                <c:pt idx="11">
                  <c:v>531</c:v>
                </c:pt>
                <c:pt idx="12">
                  <c:v>518</c:v>
                </c:pt>
                <c:pt idx="13">
                  <c:v>543</c:v>
                </c:pt>
                <c:pt idx="14">
                  <c:v>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9D-4D94-B172-013883180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9425424"/>
        <c:axId val="1619424464"/>
      </c:barChart>
      <c:lineChart>
        <c:grouping val="standard"/>
        <c:varyColors val="0"/>
        <c:ser>
          <c:idx val="3"/>
          <c:order val="3"/>
          <c:tx>
            <c:strRef>
              <c:f>'Arenguseminari mõõdikud joonise'!$E$128</c:f>
              <c:strCache>
                <c:ptCount val="1"/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9D-4D94-B172-01388318066A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9D-4D94-B172-0138831806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joonise'!$A$129:$A$143</c:f>
              <c:strCache>
                <c:ptCount val="15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  <c:pt idx="5">
                  <c:v>2016/17</c:v>
                </c:pt>
                <c:pt idx="6">
                  <c:v>2017/18</c:v>
                </c:pt>
                <c:pt idx="7">
                  <c:v>2018/19</c:v>
                </c:pt>
                <c:pt idx="8">
                  <c:v>2019/20</c:v>
                </c:pt>
                <c:pt idx="9">
                  <c:v>2020/21</c:v>
                </c:pt>
                <c:pt idx="10">
                  <c:v>2021/22</c:v>
                </c:pt>
                <c:pt idx="11">
                  <c:v>2022/23</c:v>
                </c:pt>
                <c:pt idx="12">
                  <c:v>2023/24</c:v>
                </c:pt>
                <c:pt idx="13">
                  <c:v>2024/25</c:v>
                </c:pt>
                <c:pt idx="14">
                  <c:v>2025/26</c:v>
                </c:pt>
              </c:strCache>
            </c:strRef>
          </c:cat>
          <c:val>
            <c:numRef>
              <c:f>'Arenguseminari mõõdikud joonise'!$E$129:$E$143</c:f>
              <c:numCache>
                <c:formatCode>#,##0</c:formatCode>
                <c:ptCount val="15"/>
                <c:pt idx="0">
                  <c:v>13975</c:v>
                </c:pt>
                <c:pt idx="1">
                  <c:v>13926</c:v>
                </c:pt>
                <c:pt idx="2">
                  <c:v>12903</c:v>
                </c:pt>
                <c:pt idx="3">
                  <c:v>12926</c:v>
                </c:pt>
                <c:pt idx="4">
                  <c:v>11657</c:v>
                </c:pt>
                <c:pt idx="5">
                  <c:v>10890</c:v>
                </c:pt>
                <c:pt idx="6">
                  <c:v>11019</c:v>
                </c:pt>
                <c:pt idx="7">
                  <c:v>10660</c:v>
                </c:pt>
                <c:pt idx="8">
                  <c:v>10105</c:v>
                </c:pt>
                <c:pt idx="9">
                  <c:v>9863</c:v>
                </c:pt>
                <c:pt idx="10">
                  <c:v>9068</c:v>
                </c:pt>
                <c:pt idx="11">
                  <c:v>8688</c:v>
                </c:pt>
                <c:pt idx="12">
                  <c:v>8740</c:v>
                </c:pt>
                <c:pt idx="13">
                  <c:v>8925</c:v>
                </c:pt>
                <c:pt idx="14">
                  <c:v>9767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9D-4D94-B172-013883180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9425424"/>
        <c:axId val="1619424464"/>
      </c:lineChart>
      <c:catAx>
        <c:axId val="161942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619424464"/>
        <c:crosses val="autoZero"/>
        <c:auto val="1"/>
        <c:lblAlgn val="ctr"/>
        <c:lblOffset val="100"/>
        <c:noMultiLvlLbl val="0"/>
      </c:catAx>
      <c:valAx>
        <c:axId val="161942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61942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100" b="1"/>
              <a:t>Magistriõppe õppekavade osakaal, kus vähemalt 75% kontakttundidest antakse doktorikraadiga või sellele vastava kvalifikatsiooniga akadeemiliste töötajate poolt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joonise'!$B$4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1.6383966842378164E-2"/>
                  <c:y val="1.421969986220269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40-468D-8901-734B562FA9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joonise'!$C$3:$H$3</c:f>
              <c:strCache>
                <c:ptCount val="6"/>
                <c:pt idx="0">
                  <c:v>
 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joonise'!$C$4:$H$4</c:f>
              <c:numCache>
                <c:formatCode>0.0%</c:formatCode>
                <c:ptCount val="6"/>
                <c:pt idx="0" formatCode="0%">
                  <c:v>0.46</c:v>
                </c:pt>
                <c:pt idx="1">
                  <c:v>0.56800000000000006</c:v>
                </c:pt>
                <c:pt idx="2">
                  <c:v>0.67600000000000005</c:v>
                </c:pt>
                <c:pt idx="3">
                  <c:v>0.78400000000000003</c:v>
                </c:pt>
                <c:pt idx="4">
                  <c:v>0.89200000000000002</c:v>
                </c:pt>
                <c:pt idx="5" formatCode="0%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40-468D-8901-734B562FA9D9}"/>
            </c:ext>
          </c:extLst>
        </c:ser>
        <c:ser>
          <c:idx val="1"/>
          <c:order val="1"/>
          <c:tx>
            <c:strRef>
              <c:f>'Arenguseminari mõõdikud joonise'!$B$5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340-468D-8901-734B562FA9D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40-468D-8901-734B562FA9D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40-468D-8901-734B562FA9D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40-468D-8901-734B562FA9D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40-468D-8901-734B562FA9D9}"/>
                </c:ext>
              </c:extLst>
            </c:dLbl>
            <c:dLbl>
              <c:idx val="5"/>
              <c:layout>
                <c:manualLayout>
                  <c:x val="-3.4566874747326598E-3"/>
                  <c:y val="8.55578129001745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40-468D-8901-734B562FA9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joonise'!$C$3:$H$3</c:f>
              <c:strCache>
                <c:ptCount val="6"/>
                <c:pt idx="0">
                  <c:v>
 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joonise'!$C$5:$H$5</c:f>
              <c:numCache>
                <c:formatCode>0%</c:formatCode>
                <c:ptCount val="6"/>
                <c:pt idx="0">
                  <c:v>0.46</c:v>
                </c:pt>
                <c:pt idx="1">
                  <c:v>0.38</c:v>
                </c:pt>
                <c:pt idx="2">
                  <c:v>0.37</c:v>
                </c:pt>
                <c:pt idx="3">
                  <c:v>0.46</c:v>
                </c:pt>
                <c:pt idx="4">
                  <c:v>0.67</c:v>
                </c:pt>
                <c:pt idx="5">
                  <c:v>0.81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340-468D-8901-734B562FA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74967288409491"/>
          <c:y val="0.6986578488815145"/>
          <c:w val="0.21473373826523254"/>
          <c:h val="0.136535044096781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27-4E50-9C51-6504DB0588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'Arenguseminari mõõdikud joonise'!$B$69:$L$69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'Arenguseminari mõõdikud joonise'!$B$70:$L$70</c:f>
              <c:numCache>
                <c:formatCode>0%</c:formatCode>
                <c:ptCount val="11"/>
                <c:pt idx="0">
                  <c:v>0.4</c:v>
                </c:pt>
                <c:pt idx="1">
                  <c:v>0.46</c:v>
                </c:pt>
                <c:pt idx="2">
                  <c:v>0.46</c:v>
                </c:pt>
                <c:pt idx="3">
                  <c:v>0.48</c:v>
                </c:pt>
                <c:pt idx="4">
                  <c:v>0.47</c:v>
                </c:pt>
                <c:pt idx="5">
                  <c:v>0.5</c:v>
                </c:pt>
                <c:pt idx="6">
                  <c:v>0.5</c:v>
                </c:pt>
                <c:pt idx="7">
                  <c:v>0.52</c:v>
                </c:pt>
                <c:pt idx="8">
                  <c:v>0.47</c:v>
                </c:pt>
                <c:pt idx="9">
                  <c:v>0.48</c:v>
                </c:pt>
                <c:pt idx="10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27-4E50-9C51-6504DB058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5421328"/>
        <c:axId val="1345419408"/>
      </c:lineChart>
      <c:catAx>
        <c:axId val="134542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345419408"/>
        <c:crosses val="autoZero"/>
        <c:auto val="1"/>
        <c:lblAlgn val="ctr"/>
        <c:lblOffset val="100"/>
        <c:noMultiLvlLbl val="0"/>
      </c:catAx>
      <c:valAx>
        <c:axId val="1345419408"/>
        <c:scaling>
          <c:orientation val="minMax"/>
          <c:min val="0.35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345421328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'[Välisüliõpilaste arv õpete lõikes.xlsx]Sheet2'!$C$37</c:f>
              <c:strCache>
                <c:ptCount val="1"/>
                <c:pt idx="0">
                  <c:v>Välisüliõpilaste arv</c:v>
                </c:pt>
              </c:strCache>
            </c:strRef>
          </c:tx>
          <c:spPr>
            <a:solidFill>
              <a:srgbClr val="342B60"/>
            </a:solidFill>
            <a:ln>
              <a:solidFill>
                <a:srgbClr val="342B60"/>
              </a:solidFill>
            </a:ln>
            <a:effectLst/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0C-4C53-A191-1C4ED68B3335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0C-4C53-A191-1C4ED68B33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[1]Sheet2!$B$42:$B$52</c:f>
              <c:strCache>
                <c:ptCount val="11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  <c:pt idx="6">
                  <c:v>2021/22</c:v>
                </c:pt>
                <c:pt idx="7">
                  <c:v>2022/23</c:v>
                </c:pt>
                <c:pt idx="8">
                  <c:v>2023/24</c:v>
                </c:pt>
                <c:pt idx="9">
                  <c:v>2024/25</c:v>
                </c:pt>
                <c:pt idx="10">
                  <c:v>2025/26</c:v>
                </c:pt>
              </c:strCache>
              <c:extLst/>
            </c:strRef>
          </c:cat>
          <c:val>
            <c:numRef>
              <c:f>[1]Sheet2!$C$42:$C$52</c:f>
              <c:numCache>
                <c:formatCode>#,##0</c:formatCode>
                <c:ptCount val="11"/>
                <c:pt idx="0">
                  <c:v>1304</c:v>
                </c:pt>
                <c:pt idx="1">
                  <c:v>1383</c:v>
                </c:pt>
                <c:pt idx="2">
                  <c:v>1420</c:v>
                </c:pt>
                <c:pt idx="3">
                  <c:v>1516</c:v>
                </c:pt>
                <c:pt idx="4">
                  <c:v>1612</c:v>
                </c:pt>
                <c:pt idx="5">
                  <c:v>1338</c:v>
                </c:pt>
                <c:pt idx="6">
                  <c:v>1150</c:v>
                </c:pt>
                <c:pt idx="7">
                  <c:v>987</c:v>
                </c:pt>
                <c:pt idx="8">
                  <c:v>844</c:v>
                </c:pt>
                <c:pt idx="9">
                  <c:v>766</c:v>
                </c:pt>
                <c:pt idx="10">
                  <c:v>817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60C-4C53-A191-1C4ED68B3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7881568"/>
        <c:axId val="1757880128"/>
      </c:barChart>
      <c:catAx>
        <c:axId val="175788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757880128"/>
        <c:crosses val="autoZero"/>
        <c:auto val="1"/>
        <c:lblAlgn val="ctr"/>
        <c:lblOffset val="100"/>
        <c:noMultiLvlLbl val="0"/>
      </c:catAx>
      <c:valAx>
        <c:axId val="175788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75788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45423231320759"/>
          <c:y val="4.1303642139715664E-2"/>
          <c:w val="0.67948957879651462"/>
          <c:h val="0.911924454988075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Väärtuse Tulu summa</c:v>
                </c:pt>
              </c:strCache>
            </c:strRef>
          </c:tx>
          <c:spPr>
            <a:solidFill>
              <a:srgbClr val="E4067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Sheet1!$A$4:$A$42</c:f>
              <c:strCache>
                <c:ptCount val="22"/>
                <c:pt idx="0">
                  <c:v>IT Kolledž</c:v>
                </c:pt>
                <c:pt idx="1">
                  <c:v>Tartu kolledž</c:v>
                </c:pt>
                <c:pt idx="2">
                  <c:v>Õiguse instituut</c:v>
                </c:pt>
                <c:pt idx="3">
                  <c:v>Tervisetehnoloogiate instituut</c:v>
                </c:pt>
                <c:pt idx="4">
                  <c:v>Ragnar Nurkse innovatsiooni ja valitsemise instituut</c:v>
                </c:pt>
                <c:pt idx="5">
                  <c:v>Majandusanalüüsi ja rahanduse instituut</c:v>
                </c:pt>
                <c:pt idx="6">
                  <c:v>Küberneetika instituut</c:v>
                </c:pt>
                <c:pt idx="7">
                  <c:v>Thomas Johann Seebecki elektroonikainstituut</c:v>
                </c:pt>
                <c:pt idx="8">
                  <c:v>Geoloogia instituut</c:v>
                </c:pt>
                <c:pt idx="9">
                  <c:v>Eesti Mereakadeemia</c:v>
                </c:pt>
                <c:pt idx="10">
                  <c:v>Kuressaare kolledž</c:v>
                </c:pt>
                <c:pt idx="11">
                  <c:v>Ärikorralduse instituut</c:v>
                </c:pt>
                <c:pt idx="12">
                  <c:v>Arvutisüsteemide instituut</c:v>
                </c:pt>
                <c:pt idx="13">
                  <c:v>Virumaa kolledž</c:v>
                </c:pt>
                <c:pt idx="14">
                  <c:v>Materjali- ja keskkonnatehnoloogia instituut</c:v>
                </c:pt>
                <c:pt idx="15">
                  <c:v>Mehaanika ja tööstustehnika instituut</c:v>
                </c:pt>
                <c:pt idx="16">
                  <c:v>Keemia ja biotehnoloogia instituut</c:v>
                </c:pt>
                <c:pt idx="17">
                  <c:v>Tarkvarateaduse instituut</c:v>
                </c:pt>
                <c:pt idx="18">
                  <c:v>Energiatehnoloogia instituut</c:v>
                </c:pt>
                <c:pt idx="19">
                  <c:v>Elektroenergeetika ja mehhatroonika instituut</c:v>
                </c:pt>
                <c:pt idx="20">
                  <c:v>Meresüsteemide instituut</c:v>
                </c:pt>
                <c:pt idx="21">
                  <c:v>Ehituse ja arhitektuuri instituut</c:v>
                </c:pt>
              </c:strCache>
            </c:strRef>
          </c:cat>
          <c:val>
            <c:numRef>
              <c:f>Sheet1!$B$4:$B$42</c:f>
              <c:numCache>
                <c:formatCode>#,##0.00</c:formatCode>
                <c:ptCount val="22"/>
                <c:pt idx="0">
                  <c:v>51942.11</c:v>
                </c:pt>
                <c:pt idx="1">
                  <c:v>72194.12</c:v>
                </c:pt>
                <c:pt idx="2">
                  <c:v>153237.62</c:v>
                </c:pt>
                <c:pt idx="3">
                  <c:v>222550.48</c:v>
                </c:pt>
                <c:pt idx="4">
                  <c:v>253388.3</c:v>
                </c:pt>
                <c:pt idx="5">
                  <c:v>291208.59999999998</c:v>
                </c:pt>
                <c:pt idx="6">
                  <c:v>309548.83</c:v>
                </c:pt>
                <c:pt idx="7">
                  <c:v>387334.99</c:v>
                </c:pt>
                <c:pt idx="8">
                  <c:v>572027</c:v>
                </c:pt>
                <c:pt idx="9">
                  <c:v>641655.56999999995</c:v>
                </c:pt>
                <c:pt idx="10">
                  <c:v>771234.25</c:v>
                </c:pt>
                <c:pt idx="11">
                  <c:v>940120.71</c:v>
                </c:pt>
                <c:pt idx="12">
                  <c:v>1544103.46</c:v>
                </c:pt>
                <c:pt idx="13">
                  <c:v>1633886.89</c:v>
                </c:pt>
                <c:pt idx="14">
                  <c:v>2409279.9</c:v>
                </c:pt>
                <c:pt idx="15">
                  <c:v>2930601.87</c:v>
                </c:pt>
                <c:pt idx="16">
                  <c:v>3045060.72</c:v>
                </c:pt>
                <c:pt idx="17">
                  <c:v>3128519.28</c:v>
                </c:pt>
                <c:pt idx="18">
                  <c:v>4096091.11</c:v>
                </c:pt>
                <c:pt idx="19">
                  <c:v>5417312.7599999998</c:v>
                </c:pt>
                <c:pt idx="20">
                  <c:v>5739380.6600000001</c:v>
                </c:pt>
                <c:pt idx="21">
                  <c:v>8382532.3099999996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6B-47B1-8F07-26B5685915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63689231"/>
        <c:axId val="363690671"/>
      </c:barChart>
      <c:catAx>
        <c:axId val="3636892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63690671"/>
        <c:crossesAt val="0"/>
        <c:auto val="1"/>
        <c:lblAlgn val="ctr"/>
        <c:lblOffset val="100"/>
        <c:noMultiLvlLbl val="0"/>
      </c:catAx>
      <c:valAx>
        <c:axId val="363690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63689231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Panustajaid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Sheet1!$E$3:$E$5</c:f>
              <c:strCache>
                <c:ptCount val="3"/>
                <c:pt idx="0">
                  <c:v>KESKSED TEENUSED</c:v>
                </c:pt>
                <c:pt idx="1">
                  <c:v>TEADUSTÖÖ JA ETTEVÕTLUSE TOETAMINE</c:v>
                </c:pt>
                <c:pt idx="2">
                  <c:v>ÕPPETÖÖ TOETAMINE</c:v>
                </c:pt>
              </c:strCache>
            </c:strRef>
          </c:cat>
          <c:val>
            <c:numRef>
              <c:f>Sheet1!$F$3:$F$5</c:f>
              <c:numCache>
                <c:formatCode>General</c:formatCode>
                <c:ptCount val="3"/>
                <c:pt idx="0">
                  <c:v>294</c:v>
                </c:pt>
                <c:pt idx="1">
                  <c:v>162</c:v>
                </c:pt>
                <c:pt idx="2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7-4C49-A438-D4832453FBD8}"/>
            </c:ext>
          </c:extLst>
        </c:ser>
        <c:ser>
          <c:idx val="1"/>
          <c:order val="1"/>
          <c:tx>
            <c:strRef>
              <c:f>Sheet1!$G$2</c:f>
              <c:strCache>
                <c:ptCount val="1"/>
                <c:pt idx="0">
                  <c:v>FTE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Sheet1!$E$3:$E$5</c:f>
              <c:strCache>
                <c:ptCount val="3"/>
                <c:pt idx="0">
                  <c:v>KESKSED TEENUSED</c:v>
                </c:pt>
                <c:pt idx="1">
                  <c:v>TEADUSTÖÖ JA ETTEVÕTLUSE TOETAMINE</c:v>
                </c:pt>
                <c:pt idx="2">
                  <c:v>ÕPPETÖÖ TOETAMINE</c:v>
                </c:pt>
              </c:strCache>
            </c:strRef>
          </c:cat>
          <c:val>
            <c:numRef>
              <c:f>Sheet1!$G$3:$G$5</c:f>
              <c:numCache>
                <c:formatCode>0.00</c:formatCode>
                <c:ptCount val="3"/>
                <c:pt idx="0">
                  <c:v>119.31450000000001</c:v>
                </c:pt>
                <c:pt idx="1">
                  <c:v>51.864999999999995</c:v>
                </c:pt>
                <c:pt idx="2">
                  <c:v>66.585499999999996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37-4C49-A438-D4832453FB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1122336"/>
        <c:axId val="211137696"/>
      </c:barChart>
      <c:catAx>
        <c:axId val="21112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1137696"/>
        <c:crosses val="autoZero"/>
        <c:auto val="1"/>
        <c:lblAlgn val="ctr"/>
        <c:lblOffset val="100"/>
        <c:noMultiLvlLbl val="0"/>
      </c:catAx>
      <c:valAx>
        <c:axId val="21113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112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SOV</a:t>
            </a:r>
            <a:r>
              <a:rPr lang="et-EE">
                <a:latin typeface="Verdana" panose="020B0604030504040204" pitchFamily="34" charset="0"/>
                <a:ea typeface="Verdana" panose="020B0604030504040204" pitchFamily="34" charset="0"/>
              </a:rPr>
              <a:t> (TalTech)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224328218716551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6"/>
            <c:marker>
              <c:symbol val="circle"/>
              <c:size val="5"/>
              <c:spPr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bg2">
                      <a:lumMod val="90000"/>
                    </a:schemeClr>
                  </a:solidFill>
                  <a:prstDash val="lgDash"/>
                </a:ln>
                <a:effectLst/>
              </c:spPr>
            </c:marker>
            <c:bubble3D val="0"/>
            <c:spPr>
              <a:ln w="28575" cap="rnd">
                <a:solidFill>
                  <a:schemeClr val="bg2">
                    <a:lumMod val="90000"/>
                  </a:schemeClr>
                </a:solidFill>
                <a:prstDash val="lg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336-464C-9CAE-CF0DFA755D94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bg2">
                      <a:lumMod val="90000"/>
                    </a:schemeClr>
                  </a:solidFill>
                  <a:prstDash val="lgDash"/>
                </a:ln>
                <a:effectLst/>
              </c:spPr>
            </c:marker>
            <c:bubble3D val="0"/>
            <c:spPr>
              <a:ln w="28575" cap="rnd">
                <a:solidFill>
                  <a:schemeClr val="bg2">
                    <a:lumMod val="90000"/>
                  </a:schemeClr>
                </a:solidFill>
                <a:prstDash val="lg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36-464C-9CAE-CF0DFA755D94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bg2">
                      <a:lumMod val="90000"/>
                    </a:schemeClr>
                  </a:solidFill>
                  <a:prstDash val="lgDash"/>
                </a:ln>
                <a:effectLst/>
              </c:spPr>
            </c:marker>
            <c:bubble3D val="0"/>
            <c:spPr>
              <a:ln w="28575" cap="rnd">
                <a:solidFill>
                  <a:schemeClr val="bg2">
                    <a:lumMod val="90000"/>
                  </a:schemeClr>
                </a:solidFill>
                <a:prstDash val="lg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36-464C-9CAE-CF0DFA755D9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36-464C-9CAE-CF0DFA755D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36-464C-9CAE-CF0DFA755D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36-464C-9CAE-CF0DFA755D9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336-464C-9CAE-CF0DFA755D9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336-464C-9CAE-CF0DFA755D94}"/>
                </c:ext>
              </c:extLst>
            </c:dLbl>
            <c:dLbl>
              <c:idx val="5"/>
              <c:layout>
                <c:manualLayout>
                  <c:x val="-9.0879472570176312E-2"/>
                  <c:y val="-0.12948743440922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336-464C-9CAE-CF0DFA755D94}"/>
                </c:ext>
              </c:extLst>
            </c:dLbl>
            <c:dLbl>
              <c:idx val="6"/>
              <c:layout>
                <c:manualLayout>
                  <c:x val="-8.9265299034824261E-2"/>
                  <c:y val="-0.17841359808946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36-464C-9CAE-CF0DFA755D94}"/>
                </c:ext>
              </c:extLst>
            </c:dLbl>
            <c:dLbl>
              <c:idx val="7"/>
              <c:layout>
                <c:manualLayout>
                  <c:x val="-8.5241562106120827E-2"/>
                  <c:y val="-0.220200388050392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36-464C-9CAE-CF0DFA755D94}"/>
                </c:ext>
              </c:extLst>
            </c:dLbl>
            <c:dLbl>
              <c:idx val="8"/>
              <c:layout>
                <c:manualLayout>
                  <c:x val="-1.5683388334742341E-2"/>
                  <c:y val="-0.267601141127690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36-464C-9CAE-CF0DFA755D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</c:numCache>
            </c:numRef>
          </c:cat>
          <c:val>
            <c:numRef>
              <c:f>Sheet1!$B$2:$B$10</c:f>
              <c:numCache>
                <c:formatCode>0%</c:formatCode>
                <c:ptCount val="9"/>
                <c:pt idx="0">
                  <c:v>0.18</c:v>
                </c:pt>
                <c:pt idx="1">
                  <c:v>0.24</c:v>
                </c:pt>
                <c:pt idx="2" formatCode="0.00%">
                  <c:v>0.25800000000000001</c:v>
                </c:pt>
                <c:pt idx="3" formatCode="0.00%">
                  <c:v>0.26100000000000001</c:v>
                </c:pt>
                <c:pt idx="4" formatCode="0.00%">
                  <c:v>0.27500000000000002</c:v>
                </c:pt>
                <c:pt idx="5" formatCode="0.00%">
                  <c:v>0.28199999999999997</c:v>
                </c:pt>
                <c:pt idx="6" formatCode="0.00%">
                  <c:v>0.28699999999999998</c:v>
                </c:pt>
                <c:pt idx="7" formatCode="0.00%">
                  <c:v>0.29199999999999998</c:v>
                </c:pt>
                <c:pt idx="8" formatCode="0.00%">
                  <c:v>0.29499999999999998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336-464C-9CAE-CF0DFA755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2359679"/>
        <c:axId val="1452349119"/>
      </c:lineChart>
      <c:catAx>
        <c:axId val="145235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t-EE"/>
          </a:p>
        </c:txPr>
        <c:crossAx val="1452349119"/>
        <c:crosses val="autoZero"/>
        <c:auto val="1"/>
        <c:lblAlgn val="ctr"/>
        <c:lblOffset val="100"/>
        <c:noMultiLvlLbl val="0"/>
      </c:catAx>
      <c:valAx>
        <c:axId val="1452349119"/>
        <c:scaling>
          <c:orientation val="minMax"/>
          <c:min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t-EE"/>
          </a:p>
        </c:txPr>
        <c:crossAx val="145235967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 b="1">
                <a:latin typeface="Aptos Narrow" panose="020B0004020202020204" pitchFamily="34" charset="0"/>
              </a:rPr>
              <a:t>Magistriõppe lõpetanute keskmine sissetulek suhtes Eesti keskmise palgaga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joonise'!$B$7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BA-4AA1-ADB7-634EC8F87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joonise'!$C$6:$H$6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joonise'!$C$7:$H$7</c:f>
              <c:numCache>
                <c:formatCode>0.000</c:formatCode>
                <c:ptCount val="6"/>
                <c:pt idx="0" formatCode="General">
                  <c:v>1.5409999999999999</c:v>
                </c:pt>
                <c:pt idx="1">
                  <c:v>1.5628</c:v>
                </c:pt>
                <c:pt idx="2">
                  <c:v>1.5846</c:v>
                </c:pt>
                <c:pt idx="3">
                  <c:v>1.6064000000000001</c:v>
                </c:pt>
                <c:pt idx="4">
                  <c:v>1.6282000000000001</c:v>
                </c:pt>
                <c:pt idx="5" formatCode="General">
                  <c:v>1.65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BA-4AA1-ADB7-634EC8F879A7}"/>
            </c:ext>
          </c:extLst>
        </c:ser>
        <c:ser>
          <c:idx val="1"/>
          <c:order val="1"/>
          <c:tx>
            <c:strRef>
              <c:f>'Arenguseminari mõõdikud joonise'!$B$8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DBA-4AA1-ADB7-634EC8F879A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BA-4AA1-ADB7-634EC8F879A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BA-4AA1-ADB7-634EC8F879A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BA-4AA1-ADB7-634EC8F879A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DBA-4AA1-ADB7-634EC8F879A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DBA-4AA1-ADB7-634EC8F87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joonise'!$C$6:$H$6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joonise'!$C$8:$H$8</c:f>
              <c:numCache>
                <c:formatCode>0.000</c:formatCode>
                <c:ptCount val="6"/>
                <c:pt idx="0">
                  <c:v>1.5409999999999999</c:v>
                </c:pt>
                <c:pt idx="1">
                  <c:v>1.577</c:v>
                </c:pt>
                <c:pt idx="2">
                  <c:v>1.7070000000000001</c:v>
                </c:pt>
                <c:pt idx="3">
                  <c:v>1.772</c:v>
                </c:pt>
                <c:pt idx="4" formatCode="General">
                  <c:v>1.7350000000000001</c:v>
                </c:pt>
                <c:pt idx="5" formatCode="General">
                  <c:v>1.792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DBA-4AA1-ADB7-634EC8F87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7404853029"/>
          <c:y val="0.71590307824956345"/>
          <c:w val="0.21473373826523254"/>
          <c:h val="0.15915373178592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/>
              <a:t>Õppetegevuse summaarsed tulud (mln €)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joonise'!$B$13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4A-461A-AAA0-20EA9E121C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joonise'!$C$12:$H$12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joonise'!$C$13:$H$13</c:f>
              <c:numCache>
                <c:formatCode>0.0</c:formatCode>
                <c:ptCount val="6"/>
                <c:pt idx="0" formatCode="General">
                  <c:v>54.4</c:v>
                </c:pt>
                <c:pt idx="1">
                  <c:v>57.2</c:v>
                </c:pt>
                <c:pt idx="2">
                  <c:v>60.400000000000006</c:v>
                </c:pt>
                <c:pt idx="3">
                  <c:v>63.600000000000009</c:v>
                </c:pt>
                <c:pt idx="4">
                  <c:v>66.800000000000011</c:v>
                </c:pt>
                <c:pt idx="5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4A-461A-AAA0-20EA9E121C93}"/>
            </c:ext>
          </c:extLst>
        </c:ser>
        <c:ser>
          <c:idx val="1"/>
          <c:order val="1"/>
          <c:tx>
            <c:strRef>
              <c:f>'Arenguseminari mõõdikud joonise'!$B$14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E4A-461A-AAA0-20EA9E121C9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4A-461A-AAA0-20EA9E121C9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4A-461A-AAA0-20EA9E121C9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4A-461A-AAA0-20EA9E121C9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4A-461A-AAA0-20EA9E121C9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E4A-461A-AAA0-20EA9E121C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joonise'!$C$12:$H$12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joonise'!$C$14:$H$14</c:f>
              <c:numCache>
                <c:formatCode>0.0</c:formatCode>
                <c:ptCount val="6"/>
                <c:pt idx="0" formatCode="General">
                  <c:v>54.4</c:v>
                </c:pt>
                <c:pt idx="1">
                  <c:v>57.4</c:v>
                </c:pt>
                <c:pt idx="2">
                  <c:v>62.4</c:v>
                </c:pt>
                <c:pt idx="3">
                  <c:v>68.099999999999994</c:v>
                </c:pt>
                <c:pt idx="4">
                  <c:v>77.2</c:v>
                </c:pt>
                <c:pt idx="5" formatCode="General">
                  <c:v>85.8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E4A-461A-AAA0-20EA9E121C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1372526899"/>
          <c:y val="0.7274300087489064"/>
          <c:w val="0.21473373826523254"/>
          <c:h val="0.15682925051035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Kaitstud doktoritööde arv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7078769275373016E-2"/>
          <c:y val="0.17024981151959936"/>
          <c:w val="0.9110357647679086"/>
          <c:h val="0.69992101830829434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joonise'!$B$18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2D-4361-AECB-AD3CA7F3AE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joonise'!$C$17:$H$17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joonise'!$C$18:$H$18</c:f>
              <c:numCache>
                <c:formatCode>General</c:formatCode>
                <c:ptCount val="6"/>
                <c:pt idx="0" formatCode="0">
                  <c:v>55</c:v>
                </c:pt>
                <c:pt idx="1">
                  <c:v>62</c:v>
                </c:pt>
                <c:pt idx="2">
                  <c:v>69</c:v>
                </c:pt>
                <c:pt idx="3">
                  <c:v>76</c:v>
                </c:pt>
                <c:pt idx="4">
                  <c:v>83</c:v>
                </c:pt>
                <c:pt idx="5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2D-4361-AECB-AD3CA7F3AEF9}"/>
            </c:ext>
          </c:extLst>
        </c:ser>
        <c:ser>
          <c:idx val="1"/>
          <c:order val="1"/>
          <c:tx>
            <c:strRef>
              <c:f>'Arenguseminari mõõdikud joonise'!$B$19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82D-4361-AECB-AD3CA7F3AEF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2D-4361-AECB-AD3CA7F3AEF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2D-4361-AECB-AD3CA7F3AEF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2D-4361-AECB-AD3CA7F3AEF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2D-4361-AECB-AD3CA7F3AEF9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82D-4361-AECB-AD3CA7F3AE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joonise'!$C$17:$H$17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joonise'!$C$19:$H$19</c:f>
              <c:numCache>
                <c:formatCode>General</c:formatCode>
                <c:ptCount val="6"/>
                <c:pt idx="0" formatCode="0">
                  <c:v>55</c:v>
                </c:pt>
                <c:pt idx="1">
                  <c:v>63</c:v>
                </c:pt>
                <c:pt idx="2">
                  <c:v>74</c:v>
                </c:pt>
                <c:pt idx="3">
                  <c:v>73</c:v>
                </c:pt>
                <c:pt idx="4">
                  <c:v>72</c:v>
                </c:pt>
                <c:pt idx="5">
                  <c:v>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82D-4361-AECB-AD3CA7F3A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8993610419"/>
          <c:y val="0.74452046711892084"/>
          <c:w val="0.21473373826523254"/>
          <c:h val="0.120019322738031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Q1 artiklite arv aastas doktorikraadiga akadeemilise töötaja kohta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joonise'!$B$24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DB-4D9A-B27C-1D44ACE7C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joonise'!$C$23:$H$23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joonise'!$C$24:$H$24</c:f>
              <c:numCache>
                <c:formatCode>0.00</c:formatCode>
                <c:ptCount val="6"/>
                <c:pt idx="0">
                  <c:v>0.47</c:v>
                </c:pt>
                <c:pt idx="1">
                  <c:v>0.51600000000000001</c:v>
                </c:pt>
                <c:pt idx="2">
                  <c:v>0.56200000000000006</c:v>
                </c:pt>
                <c:pt idx="3">
                  <c:v>0.6080000000000001</c:v>
                </c:pt>
                <c:pt idx="4">
                  <c:v>0.65400000000000014</c:v>
                </c:pt>
                <c:pt idx="5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DB-4D9A-B27C-1D44ACE7C2E8}"/>
            </c:ext>
          </c:extLst>
        </c:ser>
        <c:ser>
          <c:idx val="1"/>
          <c:order val="1"/>
          <c:tx>
            <c:strRef>
              <c:f>'Arenguseminari mõõdikud joonise'!$B$25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ADB-4D9A-B27C-1D44ACE7C2E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DB-4D9A-B27C-1D44ACE7C2E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DB-4D9A-B27C-1D44ACE7C2E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DB-4D9A-B27C-1D44ACE7C2E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DB-4D9A-B27C-1D44ACE7C2E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DB-4D9A-B27C-1D44ACE7C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joonise'!$C$23:$H$23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joonise'!$C$25:$H$25</c:f>
              <c:numCache>
                <c:formatCode>0.00</c:formatCode>
                <c:ptCount val="6"/>
                <c:pt idx="0">
                  <c:v>0.57999999999999996</c:v>
                </c:pt>
                <c:pt idx="1">
                  <c:v>0.62</c:v>
                </c:pt>
                <c:pt idx="2">
                  <c:v>0.66</c:v>
                </c:pt>
                <c:pt idx="3">
                  <c:v>0.7</c:v>
                </c:pt>
                <c:pt idx="4" formatCode="General">
                  <c:v>0.63</c:v>
                </c:pt>
                <c:pt idx="5" formatCode="General">
                  <c:v>0.66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ADB-4D9A-B27C-1D44ACE7C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77207024834"/>
          <c:y val="0.7597407521875511"/>
          <c:w val="0.21473373826523254"/>
          <c:h val="0.127585837633614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Teadus- ja arendustegevuse lepingute ja teenustööde tulu aastas (mln €)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joonise'!$B$29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5E-4A5D-B82F-9E55D94425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joonise'!$C$28:$H$28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joonise'!$C$29:$H$29</c:f>
              <c:numCache>
                <c:formatCode>0.0</c:formatCode>
                <c:ptCount val="6"/>
                <c:pt idx="0">
                  <c:v>10.9</c:v>
                </c:pt>
                <c:pt idx="1">
                  <c:v>7.2</c:v>
                </c:pt>
                <c:pt idx="2">
                  <c:v>7</c:v>
                </c:pt>
                <c:pt idx="3">
                  <c:v>9.9</c:v>
                </c:pt>
                <c:pt idx="4">
                  <c:v>10.799999999999999</c:v>
                </c:pt>
                <c:pt idx="5">
                  <c:v>12.999999999999998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5E-4A5D-B82F-9E55D9442501}"/>
            </c:ext>
          </c:extLst>
        </c:ser>
        <c:ser>
          <c:idx val="1"/>
          <c:order val="1"/>
          <c:tx>
            <c:strRef>
              <c:f>'Arenguseminari mõõdikud joonise'!$B$30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35E-4A5D-B82F-9E55D944250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5E-4A5D-B82F-9E55D94425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5E-4A5D-B82F-9E55D94425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5E-4A5D-B82F-9E55D944250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5E-4A5D-B82F-9E55D944250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D35E-4A5D-B82F-9E55D94425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joonise'!$C$28:$H$28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joonise'!$C$30:$H$30</c:f>
              <c:numCache>
                <c:formatCode>0.0</c:formatCode>
                <c:ptCount val="6"/>
                <c:pt idx="0">
                  <c:v>11.132999999999999</c:v>
                </c:pt>
                <c:pt idx="1">
                  <c:v>10.451000000000001</c:v>
                </c:pt>
                <c:pt idx="2">
                  <c:v>9.6489999999999991</c:v>
                </c:pt>
                <c:pt idx="3">
                  <c:v>11.413</c:v>
                </c:pt>
                <c:pt idx="4">
                  <c:v>12.9</c:v>
                </c:pt>
                <c:pt idx="5">
                  <c:v>14.1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35E-4A5D-B82F-9E55D9442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348599035370634"/>
          <c:y val="0.72458961097369012"/>
          <c:w val="0.21473373826523254"/>
          <c:h val="0.15966960302174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200"/>
              <a:t>Alanud TA projektide maht doktorikraadiga akadeemilise töötaja FTE kohta (tuh €)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9.2375705663521837E-2"/>
          <c:y val="0.22824090018141385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joonise'!$B$21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16-45D8-AB94-4D793F73C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joonise'!$C$20:$H$20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joonise'!$C$21:$H$21</c:f>
              <c:numCache>
                <c:formatCode>0.0</c:formatCode>
                <c:ptCount val="6"/>
                <c:pt idx="0">
                  <c:v>60.2</c:v>
                </c:pt>
                <c:pt idx="1">
                  <c:v>62.56</c:v>
                </c:pt>
                <c:pt idx="2">
                  <c:v>64.92</c:v>
                </c:pt>
                <c:pt idx="3">
                  <c:v>67.28</c:v>
                </c:pt>
                <c:pt idx="4">
                  <c:v>69.64</c:v>
                </c:pt>
                <c:pt idx="5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16-45D8-AB94-4D793F73C017}"/>
            </c:ext>
          </c:extLst>
        </c:ser>
        <c:ser>
          <c:idx val="1"/>
          <c:order val="1"/>
          <c:tx>
            <c:strRef>
              <c:f>'Arenguseminari mõõdikud joonise'!$B$22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B16-45D8-AB94-4D793F73C01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16-45D8-AB94-4D793F73C01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16-45D8-AB94-4D793F73C01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16-45D8-AB94-4D793F73C01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16-45D8-AB94-4D793F73C01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B16-45D8-AB94-4D793F73C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joonise'!$C$20:$H$20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joonise'!$C$22:$H$22</c:f>
              <c:numCache>
                <c:formatCode>0.0</c:formatCode>
                <c:ptCount val="6"/>
                <c:pt idx="0">
                  <c:v>60.2</c:v>
                </c:pt>
                <c:pt idx="1">
                  <c:v>47.104996479579732</c:v>
                </c:pt>
                <c:pt idx="2">
                  <c:v>37.5</c:v>
                </c:pt>
                <c:pt idx="3">
                  <c:v>87.2</c:v>
                </c:pt>
                <c:pt idx="4">
                  <c:v>122.8</c:v>
                </c:pt>
                <c:pt idx="5">
                  <c:v>83.4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B16-45D8-AB94-4D793F73C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946199434876949"/>
          <c:y val="0.74621520136898967"/>
          <c:w val="0.21473373826523254"/>
          <c:h val="0.14111157006357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400"/>
              <a:t>Asutatud harg- ja muude iduettevõtete arv aastas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8.5720534811364685E-2"/>
          <c:y val="0.22824074074074074"/>
          <c:w val="0.88369391947528597"/>
          <c:h val="0.65084135316418767"/>
        </c:manualLayout>
      </c:layout>
      <c:lineChart>
        <c:grouping val="standard"/>
        <c:varyColors val="0"/>
        <c:ser>
          <c:idx val="0"/>
          <c:order val="0"/>
          <c:tx>
            <c:strRef>
              <c:f>'Arenguseminari mõõdikud joonise'!$B$32</c:f>
              <c:strCache>
                <c:ptCount val="1"/>
                <c:pt idx="0">
                  <c:v>Eesmärk</c:v>
                </c:pt>
              </c:strCache>
            </c:strRef>
          </c:tx>
          <c:spPr>
            <a:ln w="28575" cap="rnd">
              <a:solidFill>
                <a:srgbClr val="E4067E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EB-4A96-AE66-F2D0ACD3E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joonise'!$C$31:$H$31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joonise'!$C$32:$H$32</c:f>
              <c:numCache>
                <c:formatCode>0</c:formatCode>
                <c:ptCount val="6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  <c:pt idx="4">
                  <c:v>8</c:v>
                </c:pt>
                <c:pt idx="5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EB-4A96-AE66-F2D0ACD3E39E}"/>
            </c:ext>
          </c:extLst>
        </c:ser>
        <c:ser>
          <c:idx val="1"/>
          <c:order val="1"/>
          <c:tx>
            <c:strRef>
              <c:f>'Arenguseminari mõõdikud joonise'!$B$33</c:f>
              <c:strCache>
                <c:ptCount val="1"/>
                <c:pt idx="0">
                  <c:v>Täitmine</c:v>
                </c:pt>
              </c:strCache>
            </c:strRef>
          </c:tx>
          <c:spPr>
            <a:ln w="28575" cap="rnd">
              <a:solidFill>
                <a:srgbClr val="4DBED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0EB-4A96-AE66-F2D0ACD3E3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EB-4A96-AE66-F2D0ACD3E3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EB-4A96-AE66-F2D0ACD3E3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EB-4A96-AE66-F2D0ACD3E3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EB-4A96-AE66-F2D0ACD3E39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0EB-4A96-AE66-F2D0ACD3E3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'Arenguseminari mõõdikud joonise'!$C$31:$H$31</c:f>
              <c:strCache>
                <c:ptCount val="6"/>
                <c:pt idx="0">
                  <c:v>Baastase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'Arenguseminari mõõdikud joonise'!$C$33:$H$33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26</c:v>
                </c:pt>
                <c:pt idx="5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0EB-4A96-AE66-F2D0ACD3E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695807"/>
        <c:axId val="2137696287"/>
      </c:lineChart>
      <c:catAx>
        <c:axId val="2137695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6287"/>
        <c:crosses val="autoZero"/>
        <c:auto val="1"/>
        <c:lblAlgn val="ctr"/>
        <c:lblOffset val="100"/>
        <c:noMultiLvlLbl val="0"/>
      </c:catAx>
      <c:valAx>
        <c:axId val="213769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13769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48881372526899"/>
          <c:y val="0.76730737645524372"/>
          <c:w val="0.21473373826523254"/>
          <c:h val="0.116951838075455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image" Target="../media/image19.jpeg"/><Relationship Id="rId5" Type="http://schemas.openxmlformats.org/officeDocument/2006/relationships/image" Target="../media/image21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6F68C2-A1BA-4271-9BB2-8F21C0A9A798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668B3EDF-2263-4825-8DC5-112769CBC27D}">
      <dgm:prSet phldrT="[Text]" phldr="0" custT="1"/>
      <dgm:spPr/>
      <dgm:t>
        <a:bodyPr/>
        <a:lstStyle/>
        <a:p>
          <a:r>
            <a:rPr lang="en-GB" sz="1800">
              <a:latin typeface="Verdana"/>
            </a:rPr>
            <a:t>Spin-</a:t>
          </a:r>
          <a:r>
            <a:rPr lang="en-GB" sz="1800" err="1">
              <a:latin typeface="Verdana"/>
            </a:rPr>
            <a:t>offid</a:t>
          </a:r>
          <a:endParaRPr lang="en-GB" sz="1800"/>
        </a:p>
      </dgm:t>
    </dgm:pt>
    <dgm:pt modelId="{B0A1766D-0249-4BC0-8D70-D1D116E019BD}" type="parTrans" cxnId="{8D2FD03A-448A-4437-B999-45A52532C4DA}">
      <dgm:prSet/>
      <dgm:spPr/>
      <dgm:t>
        <a:bodyPr/>
        <a:lstStyle/>
        <a:p>
          <a:endParaRPr lang="en-GB"/>
        </a:p>
      </dgm:t>
    </dgm:pt>
    <dgm:pt modelId="{68523448-94C6-4808-A105-D36981988CC8}" type="sibTrans" cxnId="{8D2FD03A-448A-4437-B999-45A52532C4DA}">
      <dgm:prSet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Eye exam equipment"/>
        </a:ext>
      </dgm:extLst>
    </dgm:pt>
    <dgm:pt modelId="{1CDD3AE1-41BC-4097-9830-363FFF09A007}">
      <dgm:prSet custT="1"/>
      <dgm:spPr/>
      <dgm:t>
        <a:bodyPr/>
        <a:lstStyle/>
        <a:p>
          <a:r>
            <a:rPr lang="en-GB" sz="2000">
              <a:latin typeface="Calibri"/>
              <a:ea typeface="Calibri"/>
              <a:cs typeface="Calibri"/>
            </a:rPr>
            <a:t>Ette-</a:t>
          </a:r>
          <a:r>
            <a:rPr lang="en-GB" sz="2000" err="1">
              <a:latin typeface="Calibri"/>
              <a:ea typeface="Calibri"/>
              <a:cs typeface="Calibri"/>
            </a:rPr>
            <a:t>võtted</a:t>
          </a:r>
          <a:endParaRPr lang="en-GB" sz="2000"/>
        </a:p>
      </dgm:t>
    </dgm:pt>
    <dgm:pt modelId="{A3E34CB6-7646-4E56-839E-4B3C598605B9}" type="parTrans" cxnId="{973329FC-C978-4510-8C18-9860F5CA0226}">
      <dgm:prSet/>
      <dgm:spPr/>
      <dgm:t>
        <a:bodyPr/>
        <a:lstStyle/>
        <a:p>
          <a:endParaRPr lang="en-GB"/>
        </a:p>
      </dgm:t>
    </dgm:pt>
    <dgm:pt modelId="{99BD09F7-6B05-4768-893A-D4A50072D75D}" type="sibTrans" cxnId="{973329FC-C978-4510-8C18-9860F5CA0226}">
      <dgm:prSet/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Colleagues high-fiving"/>
        </a:ext>
      </dgm:extLst>
    </dgm:pt>
    <dgm:pt modelId="{242365F2-90ED-401A-807E-B049985A60C7}">
      <dgm:prSet phldrT="[Text]" phldr="0" custT="1"/>
      <dgm:spPr/>
      <dgm:t>
        <a:bodyPr/>
        <a:lstStyle/>
        <a:p>
          <a:r>
            <a:rPr lang="en-GB" sz="1800" err="1"/>
            <a:t>Teadus</a:t>
          </a:r>
          <a:endParaRPr lang="en-GB" sz="1800"/>
        </a:p>
      </dgm:t>
    </dgm:pt>
    <dgm:pt modelId="{F2C44439-02A3-44E3-8659-39190EF825E6}" type="parTrans" cxnId="{AB0ABD21-A7F7-420E-A119-1CDE0F99E136}">
      <dgm:prSet/>
      <dgm:spPr/>
      <dgm:t>
        <a:bodyPr/>
        <a:lstStyle/>
        <a:p>
          <a:endParaRPr lang="en-GB"/>
        </a:p>
      </dgm:t>
    </dgm:pt>
    <dgm:pt modelId="{BE6B9FC5-46E1-491E-BD54-F112ECC3350F}" type="sibTrans" cxnId="{AB0ABD21-A7F7-420E-A119-1CDE0F99E136}">
      <dgm:prSet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Paint colour explosion on a white background"/>
        </a:ext>
      </dgm:extLst>
    </dgm:pt>
    <dgm:pt modelId="{04DCE158-8EEE-4953-A2EE-F60749C12E1B}">
      <dgm:prSet phldrT="[Text]" phldr="0" custT="1"/>
      <dgm:spPr/>
      <dgm:t>
        <a:bodyPr/>
        <a:lstStyle/>
        <a:p>
          <a:r>
            <a:rPr lang="en-GB" sz="1800" err="1">
              <a:solidFill>
                <a:schemeClr val="bg1"/>
              </a:solidFill>
            </a:rPr>
            <a:t>Tudengirühmad</a:t>
          </a:r>
          <a:endParaRPr lang="en-GB" sz="1800">
            <a:solidFill>
              <a:schemeClr val="bg1"/>
            </a:solidFill>
          </a:endParaRPr>
        </a:p>
      </dgm:t>
    </dgm:pt>
    <dgm:pt modelId="{146847D8-E16C-402A-8B2C-EB24D48DA235}" type="sibTrans" cxnId="{90530762-A8A4-48C3-A689-84CCC4F97BC5}">
      <dgm:prSet/>
      <dgm:spPr>
        <a:blipFill>
          <a:blip xmlns:r="http://schemas.openxmlformats.org/officeDocument/2006/relationships" r:embed="rId4"/>
          <a:srcRect/>
          <a:stretch>
            <a:fillRect l="-26000" r="-26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Woman using computer"/>
        </a:ext>
      </dgm:extLst>
    </dgm:pt>
    <dgm:pt modelId="{BB5BDCF0-D8FC-4957-ABB3-AF07003576E9}" type="parTrans" cxnId="{90530762-A8A4-48C3-A689-84CCC4F97BC5}">
      <dgm:prSet/>
      <dgm:spPr/>
      <dgm:t>
        <a:bodyPr/>
        <a:lstStyle/>
        <a:p>
          <a:endParaRPr lang="en-GB"/>
        </a:p>
      </dgm:t>
    </dgm:pt>
    <dgm:pt modelId="{736B56C6-1704-48D2-8639-FF657D3A5439}">
      <dgm:prSet phldr="0" custT="1"/>
      <dgm:spPr/>
      <dgm:t>
        <a:bodyPr/>
        <a:lstStyle/>
        <a:p>
          <a:pPr rtl="0"/>
          <a:r>
            <a:rPr lang="en-GB" sz="2000">
              <a:latin typeface="Calibri"/>
              <a:ea typeface="Calibri"/>
              <a:cs typeface="Calibri"/>
            </a:rPr>
            <a:t>VPÕ</a:t>
          </a:r>
        </a:p>
      </dgm:t>
    </dgm:pt>
    <dgm:pt modelId="{AFA87659-E504-40A0-92FE-B45BAEBB559F}" type="parTrans" cxnId="{CEC90738-368E-4B06-86FB-4FDBE8FA679E}">
      <dgm:prSet/>
      <dgm:spPr/>
      <dgm:t>
        <a:bodyPr/>
        <a:lstStyle/>
        <a:p>
          <a:endParaRPr lang="en-GB"/>
        </a:p>
      </dgm:t>
    </dgm:pt>
    <dgm:pt modelId="{29BD91B7-8F0F-456B-A26A-7EDC52C19353}" type="sibTrans" cxnId="{CEC90738-368E-4B06-86FB-4FDBE8FA679E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9FB0AEE-8BEB-4FA8-BBDD-BEC83D7EAE5D}" type="pres">
      <dgm:prSet presAssocID="{3B6F68C2-A1BA-4271-9BB2-8F21C0A9A798}" presName="Name0" presStyleCnt="0">
        <dgm:presLayoutVars>
          <dgm:chMax val="21"/>
          <dgm:chPref val="21"/>
        </dgm:presLayoutVars>
      </dgm:prSet>
      <dgm:spPr/>
    </dgm:pt>
    <dgm:pt modelId="{98B7C4AB-9C40-47EE-88AC-3C2CCD59E623}" type="pres">
      <dgm:prSet presAssocID="{668B3EDF-2263-4825-8DC5-112769CBC27D}" presName="text1" presStyleCnt="0"/>
      <dgm:spPr/>
    </dgm:pt>
    <dgm:pt modelId="{0B930DCB-2BC6-4240-AEFB-585996FAB316}" type="pres">
      <dgm:prSet presAssocID="{668B3EDF-2263-4825-8DC5-112769CBC27D}" presName="textRepeatNode" presStyleLbl="alignNode1" presStyleIdx="0" presStyleCnt="5" custLinFactNeighborX="511" custLinFactNeighborY="-1777">
        <dgm:presLayoutVars>
          <dgm:chMax val="0"/>
          <dgm:chPref val="0"/>
          <dgm:bulletEnabled val="1"/>
        </dgm:presLayoutVars>
      </dgm:prSet>
      <dgm:spPr/>
    </dgm:pt>
    <dgm:pt modelId="{00CF058E-9BF8-43DE-8D33-6ACA35B6D834}" type="pres">
      <dgm:prSet presAssocID="{668B3EDF-2263-4825-8DC5-112769CBC27D}" presName="textaccent1" presStyleCnt="0"/>
      <dgm:spPr/>
    </dgm:pt>
    <dgm:pt modelId="{94B6870D-F85F-41A4-925B-CD824B5D5510}" type="pres">
      <dgm:prSet presAssocID="{668B3EDF-2263-4825-8DC5-112769CBC27D}" presName="accentRepeatNode" presStyleLbl="solidAlignAcc1" presStyleIdx="0" presStyleCnt="10"/>
      <dgm:spPr/>
    </dgm:pt>
    <dgm:pt modelId="{913C7473-41BD-4282-9529-C129FF1ECB91}" type="pres">
      <dgm:prSet presAssocID="{68523448-94C6-4808-A105-D36981988CC8}" presName="image1" presStyleCnt="0"/>
      <dgm:spPr/>
    </dgm:pt>
    <dgm:pt modelId="{5440E204-6EF0-40E0-BA8A-5DBE5562C6D7}" type="pres">
      <dgm:prSet presAssocID="{68523448-94C6-4808-A105-D36981988CC8}" presName="imageRepeatNode" presStyleLbl="alignAcc1" presStyleIdx="0" presStyleCnt="5" custLinFactNeighborX="550" custLinFactNeighborY="1923"/>
      <dgm:spPr/>
    </dgm:pt>
    <dgm:pt modelId="{F12A6FD5-50B4-4DF0-A929-75E27DE85E5E}" type="pres">
      <dgm:prSet presAssocID="{68523448-94C6-4808-A105-D36981988CC8}" presName="imageaccent1" presStyleCnt="0"/>
      <dgm:spPr/>
    </dgm:pt>
    <dgm:pt modelId="{84A34871-0647-49EE-A2D6-3F4F4C827569}" type="pres">
      <dgm:prSet presAssocID="{68523448-94C6-4808-A105-D36981988CC8}" presName="accentRepeatNode" presStyleLbl="solidAlignAcc1" presStyleIdx="1" presStyleCnt="10"/>
      <dgm:spPr/>
    </dgm:pt>
    <dgm:pt modelId="{E4320CC1-ECE0-492C-BAFC-6CC5F24799A9}" type="pres">
      <dgm:prSet presAssocID="{736B56C6-1704-48D2-8639-FF657D3A5439}" presName="text2" presStyleCnt="0"/>
      <dgm:spPr/>
    </dgm:pt>
    <dgm:pt modelId="{058FE565-002D-4105-A8A7-B041F8A8DA0C}" type="pres">
      <dgm:prSet presAssocID="{736B56C6-1704-48D2-8639-FF657D3A5439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37915483-1A29-4298-8AC0-5782815B8AA8}" type="pres">
      <dgm:prSet presAssocID="{736B56C6-1704-48D2-8639-FF657D3A5439}" presName="textaccent2" presStyleCnt="0"/>
      <dgm:spPr/>
    </dgm:pt>
    <dgm:pt modelId="{B792CFDA-8E0C-4577-9D16-E694C7D94D88}" type="pres">
      <dgm:prSet presAssocID="{736B56C6-1704-48D2-8639-FF657D3A5439}" presName="accentRepeatNode" presStyleLbl="solidAlignAcc1" presStyleIdx="2" presStyleCnt="10"/>
      <dgm:spPr/>
    </dgm:pt>
    <dgm:pt modelId="{9CD8CA6F-33D6-443D-9892-A70D1F8E914C}" type="pres">
      <dgm:prSet presAssocID="{29BD91B7-8F0F-456B-A26A-7EDC52C19353}" presName="image2" presStyleCnt="0"/>
      <dgm:spPr/>
    </dgm:pt>
    <dgm:pt modelId="{4AE00ACC-5E4D-495A-AE75-5FB2A5F613DE}" type="pres">
      <dgm:prSet presAssocID="{29BD91B7-8F0F-456B-A26A-7EDC52C19353}" presName="imageRepeatNode" presStyleLbl="alignAcc1" presStyleIdx="1" presStyleCnt="5"/>
      <dgm:spPr/>
    </dgm:pt>
    <dgm:pt modelId="{CDABDD2A-794E-4118-9CCE-FC05A6FFEEEF}" type="pres">
      <dgm:prSet presAssocID="{29BD91B7-8F0F-456B-A26A-7EDC52C19353}" presName="imageaccent2" presStyleCnt="0"/>
      <dgm:spPr/>
    </dgm:pt>
    <dgm:pt modelId="{52641375-F4FE-4D33-B0A5-D316FDC2AF3A}" type="pres">
      <dgm:prSet presAssocID="{29BD91B7-8F0F-456B-A26A-7EDC52C19353}" presName="accentRepeatNode" presStyleLbl="solidAlignAcc1" presStyleIdx="3" presStyleCnt="10"/>
      <dgm:spPr/>
    </dgm:pt>
    <dgm:pt modelId="{02167DDB-DFEC-415C-940A-E2699A75608B}" type="pres">
      <dgm:prSet presAssocID="{1CDD3AE1-41BC-4097-9830-363FFF09A007}" presName="text3" presStyleCnt="0"/>
      <dgm:spPr/>
    </dgm:pt>
    <dgm:pt modelId="{8C77DBB3-F33F-4F08-AC7D-3F7F89FA6F51}" type="pres">
      <dgm:prSet presAssocID="{1CDD3AE1-41BC-4097-9830-363FFF09A007}" presName="textRepeatNode" presStyleLbl="alignNode1" presStyleIdx="2" presStyleCnt="5" custLinFactNeighborX="4953" custLinFactNeighborY="-641">
        <dgm:presLayoutVars>
          <dgm:chMax val="0"/>
          <dgm:chPref val="0"/>
          <dgm:bulletEnabled val="1"/>
        </dgm:presLayoutVars>
      </dgm:prSet>
      <dgm:spPr/>
    </dgm:pt>
    <dgm:pt modelId="{9126B377-EC70-453E-B3C7-87D0EBDF8A72}" type="pres">
      <dgm:prSet presAssocID="{1CDD3AE1-41BC-4097-9830-363FFF09A007}" presName="textaccent3" presStyleCnt="0"/>
      <dgm:spPr/>
    </dgm:pt>
    <dgm:pt modelId="{E0922A40-4491-4E6E-ACDC-6F18CDE4F03B}" type="pres">
      <dgm:prSet presAssocID="{1CDD3AE1-41BC-4097-9830-363FFF09A007}" presName="accentRepeatNode" presStyleLbl="solidAlignAcc1" presStyleIdx="4" presStyleCnt="10"/>
      <dgm:spPr/>
    </dgm:pt>
    <dgm:pt modelId="{FBE8740C-AC77-43EB-A3C8-719A3B06D145}" type="pres">
      <dgm:prSet presAssocID="{99BD09F7-6B05-4768-893A-D4A50072D75D}" presName="image3" presStyleCnt="0"/>
      <dgm:spPr/>
    </dgm:pt>
    <dgm:pt modelId="{0C1A828D-42E4-499F-BC18-4310CA0B6B32}" type="pres">
      <dgm:prSet presAssocID="{99BD09F7-6B05-4768-893A-D4A50072D75D}" presName="imageRepeatNode" presStyleLbl="alignAcc1" presStyleIdx="2" presStyleCnt="5"/>
      <dgm:spPr/>
    </dgm:pt>
    <dgm:pt modelId="{D9ED2518-2FB1-4B62-A0D1-CF79CCBDA41E}" type="pres">
      <dgm:prSet presAssocID="{99BD09F7-6B05-4768-893A-D4A50072D75D}" presName="imageaccent3" presStyleCnt="0"/>
      <dgm:spPr/>
    </dgm:pt>
    <dgm:pt modelId="{482B05E1-2E0F-43B9-9E9A-4E0A0CA1F85A}" type="pres">
      <dgm:prSet presAssocID="{99BD09F7-6B05-4768-893A-D4A50072D75D}" presName="accentRepeatNode" presStyleLbl="solidAlignAcc1" presStyleIdx="5" presStyleCnt="10"/>
      <dgm:spPr/>
    </dgm:pt>
    <dgm:pt modelId="{B8318ABC-0D29-47C8-8060-7F079F04510A}" type="pres">
      <dgm:prSet presAssocID="{04DCE158-8EEE-4953-A2EE-F60749C12E1B}" presName="text4" presStyleCnt="0"/>
      <dgm:spPr/>
    </dgm:pt>
    <dgm:pt modelId="{26258303-A40C-4ABB-853D-CFA1A962A989}" type="pres">
      <dgm:prSet presAssocID="{04DCE158-8EEE-4953-A2EE-F60749C12E1B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CFCE74DE-A3AA-422D-B103-7C9D64BB0DB7}" type="pres">
      <dgm:prSet presAssocID="{04DCE158-8EEE-4953-A2EE-F60749C12E1B}" presName="textaccent4" presStyleCnt="0"/>
      <dgm:spPr/>
    </dgm:pt>
    <dgm:pt modelId="{E008AC3F-18F5-448B-A94B-4C16F06E3DE5}" type="pres">
      <dgm:prSet presAssocID="{04DCE158-8EEE-4953-A2EE-F60749C12E1B}" presName="accentRepeatNode" presStyleLbl="solidAlignAcc1" presStyleIdx="6" presStyleCnt="10"/>
      <dgm:spPr/>
    </dgm:pt>
    <dgm:pt modelId="{96B29B5B-6D77-4B9C-9084-2C45D71F7C8E}" type="pres">
      <dgm:prSet presAssocID="{146847D8-E16C-402A-8B2C-EB24D48DA235}" presName="image4" presStyleCnt="0"/>
      <dgm:spPr/>
    </dgm:pt>
    <dgm:pt modelId="{8868E973-4486-423C-BC68-F1A92287DA0D}" type="pres">
      <dgm:prSet presAssocID="{146847D8-E16C-402A-8B2C-EB24D48DA235}" presName="imageRepeatNode" presStyleLbl="alignAcc1" presStyleIdx="3" presStyleCnt="5" custLinFactNeighborX="1651" custLinFactNeighborY="-641"/>
      <dgm:spPr/>
    </dgm:pt>
    <dgm:pt modelId="{8BE2E352-619E-4D2A-9796-9935E64378DA}" type="pres">
      <dgm:prSet presAssocID="{146847D8-E16C-402A-8B2C-EB24D48DA235}" presName="imageaccent4" presStyleCnt="0"/>
      <dgm:spPr/>
    </dgm:pt>
    <dgm:pt modelId="{81DFB78D-F95F-4422-8C56-51BA7B78099C}" type="pres">
      <dgm:prSet presAssocID="{146847D8-E16C-402A-8B2C-EB24D48DA235}" presName="accentRepeatNode" presStyleLbl="solidAlignAcc1" presStyleIdx="7" presStyleCnt="10" custLinFactNeighborX="23572" custLinFactNeighborY="-10934"/>
      <dgm:spPr/>
    </dgm:pt>
    <dgm:pt modelId="{2D054379-2E0A-4645-8F95-E121B534C5B7}" type="pres">
      <dgm:prSet presAssocID="{242365F2-90ED-401A-807E-B049985A60C7}" presName="text5" presStyleCnt="0"/>
      <dgm:spPr/>
    </dgm:pt>
    <dgm:pt modelId="{411883B3-A514-48DA-AE02-F9DEED5DC25B}" type="pres">
      <dgm:prSet presAssocID="{242365F2-90ED-401A-807E-B049985A60C7}" presName="textRepeatNode" presStyleLbl="alignNode1" presStyleIdx="4" presStyleCnt="5" custLinFactNeighborX="1651" custLinFactNeighborY="2105">
        <dgm:presLayoutVars>
          <dgm:chMax val="0"/>
          <dgm:chPref val="0"/>
          <dgm:bulletEnabled val="1"/>
        </dgm:presLayoutVars>
      </dgm:prSet>
      <dgm:spPr/>
    </dgm:pt>
    <dgm:pt modelId="{FCD90D00-E89F-4F08-9D16-7BB1B0A2779B}" type="pres">
      <dgm:prSet presAssocID="{242365F2-90ED-401A-807E-B049985A60C7}" presName="textaccent5" presStyleCnt="0"/>
      <dgm:spPr/>
    </dgm:pt>
    <dgm:pt modelId="{019AEF1F-E68A-4623-81C2-718B2F06EF51}" type="pres">
      <dgm:prSet presAssocID="{242365F2-90ED-401A-807E-B049985A60C7}" presName="accentRepeatNode" presStyleLbl="solidAlignAcc1" presStyleIdx="8" presStyleCnt="10"/>
      <dgm:spPr/>
    </dgm:pt>
    <dgm:pt modelId="{685739C6-B92E-4BB3-A55F-3F845C3C4E0A}" type="pres">
      <dgm:prSet presAssocID="{BE6B9FC5-46E1-491E-BD54-F112ECC3350F}" presName="image5" presStyleCnt="0"/>
      <dgm:spPr/>
    </dgm:pt>
    <dgm:pt modelId="{A69F6B5F-9F35-4680-8DB8-884A024EFC1F}" type="pres">
      <dgm:prSet presAssocID="{BE6B9FC5-46E1-491E-BD54-F112ECC3350F}" presName="imageRepeatNode" presStyleLbl="alignAcc1" presStyleIdx="4" presStyleCnt="5"/>
      <dgm:spPr/>
    </dgm:pt>
    <dgm:pt modelId="{ECEA1C9D-3D38-4A59-AD14-B0FF0893D532}" type="pres">
      <dgm:prSet presAssocID="{BE6B9FC5-46E1-491E-BD54-F112ECC3350F}" presName="imageaccent5" presStyleCnt="0"/>
      <dgm:spPr/>
    </dgm:pt>
    <dgm:pt modelId="{BB02BD8D-F4E8-4C20-B917-15D941615002}" type="pres">
      <dgm:prSet presAssocID="{BE6B9FC5-46E1-491E-BD54-F112ECC3350F}" presName="accentRepeatNode" presStyleLbl="solidAlignAcc1" presStyleIdx="9" presStyleCnt="10"/>
      <dgm:spPr/>
    </dgm:pt>
  </dgm:ptLst>
  <dgm:cxnLst>
    <dgm:cxn modelId="{28285404-8DD2-48F4-9014-A89D3D044D44}" type="presOf" srcId="{99BD09F7-6B05-4768-893A-D4A50072D75D}" destId="{0C1A828D-42E4-499F-BC18-4310CA0B6B32}" srcOrd="0" destOrd="0" presId="urn:microsoft.com/office/officeart/2008/layout/HexagonCluster"/>
    <dgm:cxn modelId="{199B950E-02AB-4BC9-953E-DDE2C7F1AD6C}" type="presOf" srcId="{146847D8-E16C-402A-8B2C-EB24D48DA235}" destId="{8868E973-4486-423C-BC68-F1A92287DA0D}" srcOrd="0" destOrd="0" presId="urn:microsoft.com/office/officeart/2008/layout/HexagonCluster"/>
    <dgm:cxn modelId="{A9E1FE16-014F-4E40-9010-CE59527067BB}" type="presOf" srcId="{BE6B9FC5-46E1-491E-BD54-F112ECC3350F}" destId="{A69F6B5F-9F35-4680-8DB8-884A024EFC1F}" srcOrd="0" destOrd="0" presId="urn:microsoft.com/office/officeart/2008/layout/HexagonCluster"/>
    <dgm:cxn modelId="{AB0ABD21-A7F7-420E-A119-1CDE0F99E136}" srcId="{3B6F68C2-A1BA-4271-9BB2-8F21C0A9A798}" destId="{242365F2-90ED-401A-807E-B049985A60C7}" srcOrd="4" destOrd="0" parTransId="{F2C44439-02A3-44E3-8659-39190EF825E6}" sibTransId="{BE6B9FC5-46E1-491E-BD54-F112ECC3350F}"/>
    <dgm:cxn modelId="{CEC90738-368E-4B06-86FB-4FDBE8FA679E}" srcId="{3B6F68C2-A1BA-4271-9BB2-8F21C0A9A798}" destId="{736B56C6-1704-48D2-8639-FF657D3A5439}" srcOrd="1" destOrd="0" parTransId="{AFA87659-E504-40A0-92FE-B45BAEBB559F}" sibTransId="{29BD91B7-8F0F-456B-A26A-7EDC52C19353}"/>
    <dgm:cxn modelId="{8D2FD03A-448A-4437-B999-45A52532C4DA}" srcId="{3B6F68C2-A1BA-4271-9BB2-8F21C0A9A798}" destId="{668B3EDF-2263-4825-8DC5-112769CBC27D}" srcOrd="0" destOrd="0" parTransId="{B0A1766D-0249-4BC0-8D70-D1D116E019BD}" sibTransId="{68523448-94C6-4808-A105-D36981988CC8}"/>
    <dgm:cxn modelId="{90530762-A8A4-48C3-A689-84CCC4F97BC5}" srcId="{3B6F68C2-A1BA-4271-9BB2-8F21C0A9A798}" destId="{04DCE158-8EEE-4953-A2EE-F60749C12E1B}" srcOrd="3" destOrd="0" parTransId="{BB5BDCF0-D8FC-4957-ABB3-AF07003576E9}" sibTransId="{146847D8-E16C-402A-8B2C-EB24D48DA235}"/>
    <dgm:cxn modelId="{671E6D4C-6B01-4748-9C1C-831FA6409934}" type="presOf" srcId="{29BD91B7-8F0F-456B-A26A-7EDC52C19353}" destId="{4AE00ACC-5E4D-495A-AE75-5FB2A5F613DE}" srcOrd="0" destOrd="0" presId="urn:microsoft.com/office/officeart/2008/layout/HexagonCluster"/>
    <dgm:cxn modelId="{38D5086E-FD59-4173-A84E-0C413538C9D9}" type="presOf" srcId="{736B56C6-1704-48D2-8639-FF657D3A5439}" destId="{058FE565-002D-4105-A8A7-B041F8A8DA0C}" srcOrd="0" destOrd="0" presId="urn:microsoft.com/office/officeart/2008/layout/HexagonCluster"/>
    <dgm:cxn modelId="{BE594558-2195-4FB8-B9E9-74598184A32D}" type="presOf" srcId="{3B6F68C2-A1BA-4271-9BB2-8F21C0A9A798}" destId="{D9FB0AEE-8BEB-4FA8-BBDD-BEC83D7EAE5D}" srcOrd="0" destOrd="0" presId="urn:microsoft.com/office/officeart/2008/layout/HexagonCluster"/>
    <dgm:cxn modelId="{C01D517B-B143-4801-A910-0B01969302F7}" type="presOf" srcId="{04DCE158-8EEE-4953-A2EE-F60749C12E1B}" destId="{26258303-A40C-4ABB-853D-CFA1A962A989}" srcOrd="0" destOrd="0" presId="urn:microsoft.com/office/officeart/2008/layout/HexagonCluster"/>
    <dgm:cxn modelId="{DC2D837C-42D7-4E65-AE2F-07BC6E4FF1A4}" type="presOf" srcId="{68523448-94C6-4808-A105-D36981988CC8}" destId="{5440E204-6EF0-40E0-BA8A-5DBE5562C6D7}" srcOrd="0" destOrd="0" presId="urn:microsoft.com/office/officeart/2008/layout/HexagonCluster"/>
    <dgm:cxn modelId="{921AB299-DF7F-47BC-B1A2-D84FEABC9E39}" type="presOf" srcId="{668B3EDF-2263-4825-8DC5-112769CBC27D}" destId="{0B930DCB-2BC6-4240-AEFB-585996FAB316}" srcOrd="0" destOrd="0" presId="urn:microsoft.com/office/officeart/2008/layout/HexagonCluster"/>
    <dgm:cxn modelId="{E72685DA-8ACD-44FE-9D8E-03AA2849B922}" type="presOf" srcId="{1CDD3AE1-41BC-4097-9830-363FFF09A007}" destId="{8C77DBB3-F33F-4F08-AC7D-3F7F89FA6F51}" srcOrd="0" destOrd="0" presId="urn:microsoft.com/office/officeart/2008/layout/HexagonCluster"/>
    <dgm:cxn modelId="{B1BDCCED-893B-40B7-ABD5-F49BAF81357B}" type="presOf" srcId="{242365F2-90ED-401A-807E-B049985A60C7}" destId="{411883B3-A514-48DA-AE02-F9DEED5DC25B}" srcOrd="0" destOrd="0" presId="urn:microsoft.com/office/officeart/2008/layout/HexagonCluster"/>
    <dgm:cxn modelId="{973329FC-C978-4510-8C18-9860F5CA0226}" srcId="{3B6F68C2-A1BA-4271-9BB2-8F21C0A9A798}" destId="{1CDD3AE1-41BC-4097-9830-363FFF09A007}" srcOrd="2" destOrd="0" parTransId="{A3E34CB6-7646-4E56-839E-4B3C598605B9}" sibTransId="{99BD09F7-6B05-4768-893A-D4A50072D75D}"/>
    <dgm:cxn modelId="{EE4879A1-6336-4345-A017-F00B0E9522F6}" type="presParOf" srcId="{D9FB0AEE-8BEB-4FA8-BBDD-BEC83D7EAE5D}" destId="{98B7C4AB-9C40-47EE-88AC-3C2CCD59E623}" srcOrd="0" destOrd="0" presId="urn:microsoft.com/office/officeart/2008/layout/HexagonCluster"/>
    <dgm:cxn modelId="{D5C603D1-F422-44F4-9E1C-6DCF22B1E250}" type="presParOf" srcId="{98B7C4AB-9C40-47EE-88AC-3C2CCD59E623}" destId="{0B930DCB-2BC6-4240-AEFB-585996FAB316}" srcOrd="0" destOrd="0" presId="urn:microsoft.com/office/officeart/2008/layout/HexagonCluster"/>
    <dgm:cxn modelId="{3630A92A-E09A-4401-A285-6CB3E395D8DD}" type="presParOf" srcId="{D9FB0AEE-8BEB-4FA8-BBDD-BEC83D7EAE5D}" destId="{00CF058E-9BF8-43DE-8D33-6ACA35B6D834}" srcOrd="1" destOrd="0" presId="urn:microsoft.com/office/officeart/2008/layout/HexagonCluster"/>
    <dgm:cxn modelId="{D2C5AF2F-857F-4D06-9AB4-E649C1244F23}" type="presParOf" srcId="{00CF058E-9BF8-43DE-8D33-6ACA35B6D834}" destId="{94B6870D-F85F-41A4-925B-CD824B5D5510}" srcOrd="0" destOrd="0" presId="urn:microsoft.com/office/officeart/2008/layout/HexagonCluster"/>
    <dgm:cxn modelId="{16E36D94-ACF0-4F24-8BBE-BFE012010FE7}" type="presParOf" srcId="{D9FB0AEE-8BEB-4FA8-BBDD-BEC83D7EAE5D}" destId="{913C7473-41BD-4282-9529-C129FF1ECB91}" srcOrd="2" destOrd="0" presId="urn:microsoft.com/office/officeart/2008/layout/HexagonCluster"/>
    <dgm:cxn modelId="{D82829F1-54F2-4507-BC9A-C8E69BA82AC6}" type="presParOf" srcId="{913C7473-41BD-4282-9529-C129FF1ECB91}" destId="{5440E204-6EF0-40E0-BA8A-5DBE5562C6D7}" srcOrd="0" destOrd="0" presId="urn:microsoft.com/office/officeart/2008/layout/HexagonCluster"/>
    <dgm:cxn modelId="{A5747AAB-79C2-411C-ADFF-FDF761132ADF}" type="presParOf" srcId="{D9FB0AEE-8BEB-4FA8-BBDD-BEC83D7EAE5D}" destId="{F12A6FD5-50B4-4DF0-A929-75E27DE85E5E}" srcOrd="3" destOrd="0" presId="urn:microsoft.com/office/officeart/2008/layout/HexagonCluster"/>
    <dgm:cxn modelId="{2A132CDE-94A4-4363-8D51-3628918074D3}" type="presParOf" srcId="{F12A6FD5-50B4-4DF0-A929-75E27DE85E5E}" destId="{84A34871-0647-49EE-A2D6-3F4F4C827569}" srcOrd="0" destOrd="0" presId="urn:microsoft.com/office/officeart/2008/layout/HexagonCluster"/>
    <dgm:cxn modelId="{C806940D-7492-421D-A499-4704922C6D0D}" type="presParOf" srcId="{D9FB0AEE-8BEB-4FA8-BBDD-BEC83D7EAE5D}" destId="{E4320CC1-ECE0-492C-BAFC-6CC5F24799A9}" srcOrd="4" destOrd="0" presId="urn:microsoft.com/office/officeart/2008/layout/HexagonCluster"/>
    <dgm:cxn modelId="{7F328371-167D-41EC-921F-649763B01A34}" type="presParOf" srcId="{E4320CC1-ECE0-492C-BAFC-6CC5F24799A9}" destId="{058FE565-002D-4105-A8A7-B041F8A8DA0C}" srcOrd="0" destOrd="0" presId="urn:microsoft.com/office/officeart/2008/layout/HexagonCluster"/>
    <dgm:cxn modelId="{B271C868-394F-4C18-A0CB-AD0A8F46EE6E}" type="presParOf" srcId="{D9FB0AEE-8BEB-4FA8-BBDD-BEC83D7EAE5D}" destId="{37915483-1A29-4298-8AC0-5782815B8AA8}" srcOrd="5" destOrd="0" presId="urn:microsoft.com/office/officeart/2008/layout/HexagonCluster"/>
    <dgm:cxn modelId="{1EB275C8-3E1C-4E4C-93B0-FD7BD644E667}" type="presParOf" srcId="{37915483-1A29-4298-8AC0-5782815B8AA8}" destId="{B792CFDA-8E0C-4577-9D16-E694C7D94D88}" srcOrd="0" destOrd="0" presId="urn:microsoft.com/office/officeart/2008/layout/HexagonCluster"/>
    <dgm:cxn modelId="{F3EA134D-B788-4E89-977E-CF7DB482462A}" type="presParOf" srcId="{D9FB0AEE-8BEB-4FA8-BBDD-BEC83D7EAE5D}" destId="{9CD8CA6F-33D6-443D-9892-A70D1F8E914C}" srcOrd="6" destOrd="0" presId="urn:microsoft.com/office/officeart/2008/layout/HexagonCluster"/>
    <dgm:cxn modelId="{7278597B-E1DA-4305-B0AC-7EE651DBAB0A}" type="presParOf" srcId="{9CD8CA6F-33D6-443D-9892-A70D1F8E914C}" destId="{4AE00ACC-5E4D-495A-AE75-5FB2A5F613DE}" srcOrd="0" destOrd="0" presId="urn:microsoft.com/office/officeart/2008/layout/HexagonCluster"/>
    <dgm:cxn modelId="{B46B04C2-7F9A-429C-BFBE-CC0AB8F4771F}" type="presParOf" srcId="{D9FB0AEE-8BEB-4FA8-BBDD-BEC83D7EAE5D}" destId="{CDABDD2A-794E-4118-9CCE-FC05A6FFEEEF}" srcOrd="7" destOrd="0" presId="urn:microsoft.com/office/officeart/2008/layout/HexagonCluster"/>
    <dgm:cxn modelId="{5F9CFC0C-0F3A-4965-8C58-F2F6EAAAF4C4}" type="presParOf" srcId="{CDABDD2A-794E-4118-9CCE-FC05A6FFEEEF}" destId="{52641375-F4FE-4D33-B0A5-D316FDC2AF3A}" srcOrd="0" destOrd="0" presId="urn:microsoft.com/office/officeart/2008/layout/HexagonCluster"/>
    <dgm:cxn modelId="{C3B1C0ED-8A66-4D36-8F15-7B74265C7FE3}" type="presParOf" srcId="{D9FB0AEE-8BEB-4FA8-BBDD-BEC83D7EAE5D}" destId="{02167DDB-DFEC-415C-940A-E2699A75608B}" srcOrd="8" destOrd="0" presId="urn:microsoft.com/office/officeart/2008/layout/HexagonCluster"/>
    <dgm:cxn modelId="{E8A19C18-216A-48AA-98DC-A79F9198811D}" type="presParOf" srcId="{02167DDB-DFEC-415C-940A-E2699A75608B}" destId="{8C77DBB3-F33F-4F08-AC7D-3F7F89FA6F51}" srcOrd="0" destOrd="0" presId="urn:microsoft.com/office/officeart/2008/layout/HexagonCluster"/>
    <dgm:cxn modelId="{1D5D585B-D8DC-4EFF-9CB6-E1851F123B88}" type="presParOf" srcId="{D9FB0AEE-8BEB-4FA8-BBDD-BEC83D7EAE5D}" destId="{9126B377-EC70-453E-B3C7-87D0EBDF8A72}" srcOrd="9" destOrd="0" presId="urn:microsoft.com/office/officeart/2008/layout/HexagonCluster"/>
    <dgm:cxn modelId="{23960448-349A-48CF-B211-1892C7A1FF52}" type="presParOf" srcId="{9126B377-EC70-453E-B3C7-87D0EBDF8A72}" destId="{E0922A40-4491-4E6E-ACDC-6F18CDE4F03B}" srcOrd="0" destOrd="0" presId="urn:microsoft.com/office/officeart/2008/layout/HexagonCluster"/>
    <dgm:cxn modelId="{CDE1E089-79E7-4F0B-9997-944E3222D557}" type="presParOf" srcId="{D9FB0AEE-8BEB-4FA8-BBDD-BEC83D7EAE5D}" destId="{FBE8740C-AC77-43EB-A3C8-719A3B06D145}" srcOrd="10" destOrd="0" presId="urn:microsoft.com/office/officeart/2008/layout/HexagonCluster"/>
    <dgm:cxn modelId="{1E76854B-C992-400C-A636-C3C8FB0A345D}" type="presParOf" srcId="{FBE8740C-AC77-43EB-A3C8-719A3B06D145}" destId="{0C1A828D-42E4-499F-BC18-4310CA0B6B32}" srcOrd="0" destOrd="0" presId="urn:microsoft.com/office/officeart/2008/layout/HexagonCluster"/>
    <dgm:cxn modelId="{96485992-64C2-4D0C-A87F-90009797696D}" type="presParOf" srcId="{D9FB0AEE-8BEB-4FA8-BBDD-BEC83D7EAE5D}" destId="{D9ED2518-2FB1-4B62-A0D1-CF79CCBDA41E}" srcOrd="11" destOrd="0" presId="urn:microsoft.com/office/officeart/2008/layout/HexagonCluster"/>
    <dgm:cxn modelId="{6F78191E-246C-4DB4-A9C7-ACE42EC79706}" type="presParOf" srcId="{D9ED2518-2FB1-4B62-A0D1-CF79CCBDA41E}" destId="{482B05E1-2E0F-43B9-9E9A-4E0A0CA1F85A}" srcOrd="0" destOrd="0" presId="urn:microsoft.com/office/officeart/2008/layout/HexagonCluster"/>
    <dgm:cxn modelId="{F2A93BB0-2386-44D1-831D-FA86EDC4F848}" type="presParOf" srcId="{D9FB0AEE-8BEB-4FA8-BBDD-BEC83D7EAE5D}" destId="{B8318ABC-0D29-47C8-8060-7F079F04510A}" srcOrd="12" destOrd="0" presId="urn:microsoft.com/office/officeart/2008/layout/HexagonCluster"/>
    <dgm:cxn modelId="{8F398497-BC71-4982-8D5D-1029193B2E32}" type="presParOf" srcId="{B8318ABC-0D29-47C8-8060-7F079F04510A}" destId="{26258303-A40C-4ABB-853D-CFA1A962A989}" srcOrd="0" destOrd="0" presId="urn:microsoft.com/office/officeart/2008/layout/HexagonCluster"/>
    <dgm:cxn modelId="{87F3AE81-55D9-4A79-9C9F-135101EFBC81}" type="presParOf" srcId="{D9FB0AEE-8BEB-4FA8-BBDD-BEC83D7EAE5D}" destId="{CFCE74DE-A3AA-422D-B103-7C9D64BB0DB7}" srcOrd="13" destOrd="0" presId="urn:microsoft.com/office/officeart/2008/layout/HexagonCluster"/>
    <dgm:cxn modelId="{45512A31-5E40-42F4-A1F0-6CE23D8BD532}" type="presParOf" srcId="{CFCE74DE-A3AA-422D-B103-7C9D64BB0DB7}" destId="{E008AC3F-18F5-448B-A94B-4C16F06E3DE5}" srcOrd="0" destOrd="0" presId="urn:microsoft.com/office/officeart/2008/layout/HexagonCluster"/>
    <dgm:cxn modelId="{C27DE939-D1AD-47AF-9E54-5278E12ACA2C}" type="presParOf" srcId="{D9FB0AEE-8BEB-4FA8-BBDD-BEC83D7EAE5D}" destId="{96B29B5B-6D77-4B9C-9084-2C45D71F7C8E}" srcOrd="14" destOrd="0" presId="urn:microsoft.com/office/officeart/2008/layout/HexagonCluster"/>
    <dgm:cxn modelId="{FAE847CA-10AD-444F-883E-88852D7DC259}" type="presParOf" srcId="{96B29B5B-6D77-4B9C-9084-2C45D71F7C8E}" destId="{8868E973-4486-423C-BC68-F1A92287DA0D}" srcOrd="0" destOrd="0" presId="urn:microsoft.com/office/officeart/2008/layout/HexagonCluster"/>
    <dgm:cxn modelId="{35552DEE-DC44-4DB1-A8D4-3BB5E750EA02}" type="presParOf" srcId="{D9FB0AEE-8BEB-4FA8-BBDD-BEC83D7EAE5D}" destId="{8BE2E352-619E-4D2A-9796-9935E64378DA}" srcOrd="15" destOrd="0" presId="urn:microsoft.com/office/officeart/2008/layout/HexagonCluster"/>
    <dgm:cxn modelId="{C565766A-E4C1-4D25-A2C0-30F4AED2ABB9}" type="presParOf" srcId="{8BE2E352-619E-4D2A-9796-9935E64378DA}" destId="{81DFB78D-F95F-4422-8C56-51BA7B78099C}" srcOrd="0" destOrd="0" presId="urn:microsoft.com/office/officeart/2008/layout/HexagonCluster"/>
    <dgm:cxn modelId="{2205F041-C841-4FC3-B39D-60E2E2DD5F9F}" type="presParOf" srcId="{D9FB0AEE-8BEB-4FA8-BBDD-BEC83D7EAE5D}" destId="{2D054379-2E0A-4645-8F95-E121B534C5B7}" srcOrd="16" destOrd="0" presId="urn:microsoft.com/office/officeart/2008/layout/HexagonCluster"/>
    <dgm:cxn modelId="{FF55306A-FEFD-4B6E-A053-30F4F7378670}" type="presParOf" srcId="{2D054379-2E0A-4645-8F95-E121B534C5B7}" destId="{411883B3-A514-48DA-AE02-F9DEED5DC25B}" srcOrd="0" destOrd="0" presId="urn:microsoft.com/office/officeart/2008/layout/HexagonCluster"/>
    <dgm:cxn modelId="{6A8674BF-3841-4F57-A92C-F1A5FB706ADE}" type="presParOf" srcId="{D9FB0AEE-8BEB-4FA8-BBDD-BEC83D7EAE5D}" destId="{FCD90D00-E89F-4F08-9D16-7BB1B0A2779B}" srcOrd="17" destOrd="0" presId="urn:microsoft.com/office/officeart/2008/layout/HexagonCluster"/>
    <dgm:cxn modelId="{7F6B5618-2421-4283-808F-B7C7CFFD3F42}" type="presParOf" srcId="{FCD90D00-E89F-4F08-9D16-7BB1B0A2779B}" destId="{019AEF1F-E68A-4623-81C2-718B2F06EF51}" srcOrd="0" destOrd="0" presId="urn:microsoft.com/office/officeart/2008/layout/HexagonCluster"/>
    <dgm:cxn modelId="{3D7AF581-233D-4FEA-99CC-0E74EE5297D2}" type="presParOf" srcId="{D9FB0AEE-8BEB-4FA8-BBDD-BEC83D7EAE5D}" destId="{685739C6-B92E-4BB3-A55F-3F845C3C4E0A}" srcOrd="18" destOrd="0" presId="urn:microsoft.com/office/officeart/2008/layout/HexagonCluster"/>
    <dgm:cxn modelId="{8D7E637E-6A88-401F-A329-4968A40AC5E2}" type="presParOf" srcId="{685739C6-B92E-4BB3-A55F-3F845C3C4E0A}" destId="{A69F6B5F-9F35-4680-8DB8-884A024EFC1F}" srcOrd="0" destOrd="0" presId="urn:microsoft.com/office/officeart/2008/layout/HexagonCluster"/>
    <dgm:cxn modelId="{58FFAC70-818C-452C-AB21-92C1E832E769}" type="presParOf" srcId="{D9FB0AEE-8BEB-4FA8-BBDD-BEC83D7EAE5D}" destId="{ECEA1C9D-3D38-4A59-AD14-B0FF0893D532}" srcOrd="19" destOrd="0" presId="urn:microsoft.com/office/officeart/2008/layout/HexagonCluster"/>
    <dgm:cxn modelId="{474A22CC-A482-4A80-91B2-47F354FA6AFA}" type="presParOf" srcId="{ECEA1C9D-3D38-4A59-AD14-B0FF0893D532}" destId="{BB02BD8D-F4E8-4C20-B917-15D94161500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30DCB-2BC6-4240-AEFB-585996FAB316}">
      <dsp:nvSpPr>
        <dsp:cNvPr id="0" name=""/>
        <dsp:cNvSpPr/>
      </dsp:nvSpPr>
      <dsp:spPr>
        <a:xfrm>
          <a:off x="1210437" y="2973748"/>
          <a:ext cx="1398280" cy="120046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Verdana"/>
            </a:rPr>
            <a:t>Spin-</a:t>
          </a:r>
          <a:r>
            <a:rPr lang="en-GB" sz="1800" kern="1200" err="1">
              <a:latin typeface="Verdana"/>
            </a:rPr>
            <a:t>offid</a:t>
          </a:r>
          <a:endParaRPr lang="en-GB" sz="1800" kern="1200"/>
        </a:p>
      </dsp:txBody>
      <dsp:txXfrm>
        <a:off x="1426999" y="3159673"/>
        <a:ext cx="965156" cy="828615"/>
      </dsp:txXfrm>
    </dsp:sp>
    <dsp:sp modelId="{94B6870D-F85F-41A4-925B-CD824B5D5510}">
      <dsp:nvSpPr>
        <dsp:cNvPr id="0" name=""/>
        <dsp:cNvSpPr/>
      </dsp:nvSpPr>
      <dsp:spPr>
        <a:xfrm>
          <a:off x="1236654" y="3531887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0E204-6EF0-40E0-BA8A-5DBE5562C6D7}">
      <dsp:nvSpPr>
        <dsp:cNvPr id="0" name=""/>
        <dsp:cNvSpPr/>
      </dsp:nvSpPr>
      <dsp:spPr>
        <a:xfrm>
          <a:off x="7690" y="2354507"/>
          <a:ext cx="1398280" cy="1200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A34871-0647-49EE-A2D6-3F4F4C827569}">
      <dsp:nvSpPr>
        <dsp:cNvPr id="0" name=""/>
        <dsp:cNvSpPr/>
      </dsp:nvSpPr>
      <dsp:spPr>
        <a:xfrm>
          <a:off x="957888" y="3372443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FE565-002D-4105-A8A7-B041F8A8DA0C}">
      <dsp:nvSpPr>
        <dsp:cNvPr id="0" name=""/>
        <dsp:cNvSpPr/>
      </dsp:nvSpPr>
      <dsp:spPr>
        <a:xfrm>
          <a:off x="2406583" y="2327588"/>
          <a:ext cx="1398280" cy="120046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50000"/>
            <a:hueOff val="289260"/>
            <a:satOff val="-21714"/>
            <a:lumOff val="20267"/>
            <a:alphaOff val="0"/>
          </a:schemeClr>
        </a:solidFill>
        <a:ln w="12700" cap="flat" cmpd="sng" algn="ctr">
          <a:solidFill>
            <a:schemeClr val="accent3">
              <a:shade val="50000"/>
              <a:hueOff val="289260"/>
              <a:satOff val="-21714"/>
              <a:lumOff val="202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Calibri"/>
              <a:ea typeface="Calibri"/>
              <a:cs typeface="Calibri"/>
            </a:rPr>
            <a:t>VPÕ</a:t>
          </a:r>
        </a:p>
      </dsp:txBody>
      <dsp:txXfrm>
        <a:off x="2623145" y="2513513"/>
        <a:ext cx="965156" cy="828615"/>
      </dsp:txXfrm>
    </dsp:sp>
    <dsp:sp modelId="{B792CFDA-8E0C-4577-9D16-E694C7D94D88}">
      <dsp:nvSpPr>
        <dsp:cNvPr id="0" name=""/>
        <dsp:cNvSpPr/>
      </dsp:nvSpPr>
      <dsp:spPr>
        <a:xfrm>
          <a:off x="3368920" y="3366052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00ACC-5E4D-495A-AE75-5FB2A5F613DE}">
      <dsp:nvSpPr>
        <dsp:cNvPr id="0" name=""/>
        <dsp:cNvSpPr/>
      </dsp:nvSpPr>
      <dsp:spPr>
        <a:xfrm>
          <a:off x="3609134" y="2992525"/>
          <a:ext cx="1398280" cy="1200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3">
              <a:shade val="50000"/>
              <a:hueOff val="289260"/>
              <a:satOff val="-21714"/>
              <a:lumOff val="202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41375-F4FE-4D33-B0A5-D316FDC2AF3A}">
      <dsp:nvSpPr>
        <dsp:cNvPr id="0" name=""/>
        <dsp:cNvSpPr/>
      </dsp:nvSpPr>
      <dsp:spPr>
        <a:xfrm>
          <a:off x="3643238" y="3526775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7DBB3-F33F-4F08-AC7D-3F7F89FA6F51}">
      <dsp:nvSpPr>
        <dsp:cNvPr id="0" name=""/>
        <dsp:cNvSpPr/>
      </dsp:nvSpPr>
      <dsp:spPr>
        <a:xfrm>
          <a:off x="1272548" y="1660068"/>
          <a:ext cx="1398280" cy="120046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50000"/>
            <a:hueOff val="578520"/>
            <a:satOff val="-43429"/>
            <a:lumOff val="40534"/>
            <a:alphaOff val="0"/>
          </a:schemeClr>
        </a:solidFill>
        <a:ln w="12700" cap="flat" cmpd="sng" algn="ctr">
          <a:solidFill>
            <a:schemeClr val="accent3">
              <a:shade val="50000"/>
              <a:hueOff val="578520"/>
              <a:satOff val="-43429"/>
              <a:lumOff val="405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Calibri"/>
              <a:ea typeface="Calibri"/>
              <a:cs typeface="Calibri"/>
            </a:rPr>
            <a:t>Ette-</a:t>
          </a:r>
          <a:r>
            <a:rPr lang="en-GB" sz="2000" kern="1200" err="1">
              <a:latin typeface="Calibri"/>
              <a:ea typeface="Calibri"/>
              <a:cs typeface="Calibri"/>
            </a:rPr>
            <a:t>võtted</a:t>
          </a:r>
          <a:endParaRPr lang="en-GB" sz="2000" kern="1200"/>
        </a:p>
      </dsp:txBody>
      <dsp:txXfrm>
        <a:off x="1489110" y="1845993"/>
        <a:ext cx="965156" cy="828615"/>
      </dsp:txXfrm>
    </dsp:sp>
    <dsp:sp modelId="{E0922A40-4491-4E6E-ACDC-6F18CDE4F03B}">
      <dsp:nvSpPr>
        <dsp:cNvPr id="0" name=""/>
        <dsp:cNvSpPr/>
      </dsp:nvSpPr>
      <dsp:spPr>
        <a:xfrm>
          <a:off x="2161180" y="1690450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A828D-42E4-499F-BC18-4310CA0B6B32}">
      <dsp:nvSpPr>
        <dsp:cNvPr id="0" name=""/>
        <dsp:cNvSpPr/>
      </dsp:nvSpPr>
      <dsp:spPr>
        <a:xfrm>
          <a:off x="2406583" y="1000270"/>
          <a:ext cx="1398280" cy="1200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  <a:ln w="12700" cap="flat" cmpd="sng" algn="ctr">
          <a:solidFill>
            <a:schemeClr val="accent3">
              <a:shade val="50000"/>
              <a:hueOff val="578520"/>
              <a:satOff val="-43429"/>
              <a:lumOff val="405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B05E1-2E0F-43B9-9E9A-4E0A0CA1F85A}">
      <dsp:nvSpPr>
        <dsp:cNvPr id="0" name=""/>
        <dsp:cNvSpPr/>
      </dsp:nvSpPr>
      <dsp:spPr>
        <a:xfrm>
          <a:off x="2445877" y="1532284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58303-A40C-4ABB-853D-CFA1A962A989}">
      <dsp:nvSpPr>
        <dsp:cNvPr id="0" name=""/>
        <dsp:cNvSpPr/>
      </dsp:nvSpPr>
      <dsp:spPr>
        <a:xfrm>
          <a:off x="3609134" y="1665207"/>
          <a:ext cx="1398280" cy="120046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50000"/>
            <a:hueOff val="578520"/>
            <a:satOff val="-43429"/>
            <a:lumOff val="40534"/>
            <a:alphaOff val="0"/>
          </a:schemeClr>
        </a:solidFill>
        <a:ln w="12700" cap="flat" cmpd="sng" algn="ctr">
          <a:solidFill>
            <a:schemeClr val="accent3">
              <a:shade val="50000"/>
              <a:hueOff val="578520"/>
              <a:satOff val="-43429"/>
              <a:lumOff val="405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err="1">
              <a:solidFill>
                <a:schemeClr val="bg1"/>
              </a:solidFill>
            </a:rPr>
            <a:t>Tudengirühmad</a:t>
          </a:r>
          <a:endParaRPr lang="en-GB" sz="1800" kern="1200">
            <a:solidFill>
              <a:schemeClr val="bg1"/>
            </a:solidFill>
          </a:endParaRPr>
        </a:p>
      </dsp:txBody>
      <dsp:txXfrm>
        <a:off x="3825696" y="1851132"/>
        <a:ext cx="965156" cy="828615"/>
      </dsp:txXfrm>
    </dsp:sp>
    <dsp:sp modelId="{E008AC3F-18F5-448B-A94B-4C16F06E3DE5}">
      <dsp:nvSpPr>
        <dsp:cNvPr id="0" name=""/>
        <dsp:cNvSpPr/>
      </dsp:nvSpPr>
      <dsp:spPr>
        <a:xfrm>
          <a:off x="4819098" y="2197220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8E973-4486-423C-BC68-F1A92287DA0D}">
      <dsp:nvSpPr>
        <dsp:cNvPr id="0" name=""/>
        <dsp:cNvSpPr/>
      </dsp:nvSpPr>
      <dsp:spPr>
        <a:xfrm>
          <a:off x="4835511" y="2332354"/>
          <a:ext cx="1398280" cy="1200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rcRect/>
          <a:stretch>
            <a:fillRect l="-26000" r="-26000"/>
          </a:stretch>
        </a:blipFill>
        <a:ln w="12700" cap="flat" cmpd="sng" algn="ctr">
          <a:solidFill>
            <a:schemeClr val="accent3">
              <a:shade val="50000"/>
              <a:hueOff val="578520"/>
              <a:satOff val="-43429"/>
              <a:lumOff val="405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FB78D-F95F-4422-8C56-51BA7B78099C}">
      <dsp:nvSpPr>
        <dsp:cNvPr id="0" name=""/>
        <dsp:cNvSpPr/>
      </dsp:nvSpPr>
      <dsp:spPr>
        <a:xfrm>
          <a:off x="5123709" y="2346405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883B3-A514-48DA-AE02-F9DEED5DC25B}">
      <dsp:nvSpPr>
        <dsp:cNvPr id="0" name=""/>
        <dsp:cNvSpPr/>
      </dsp:nvSpPr>
      <dsp:spPr>
        <a:xfrm>
          <a:off x="4835511" y="1038321"/>
          <a:ext cx="1398280" cy="120046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shade val="50000"/>
            <a:hueOff val="289260"/>
            <a:satOff val="-21714"/>
            <a:lumOff val="20267"/>
            <a:alphaOff val="0"/>
          </a:schemeClr>
        </a:solidFill>
        <a:ln w="12700" cap="flat" cmpd="sng" algn="ctr">
          <a:solidFill>
            <a:schemeClr val="accent3">
              <a:shade val="50000"/>
              <a:hueOff val="289260"/>
              <a:satOff val="-21714"/>
              <a:lumOff val="202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err="1"/>
            <a:t>Teadus</a:t>
          </a:r>
          <a:endParaRPr lang="en-GB" sz="1800" kern="1200"/>
        </a:p>
      </dsp:txBody>
      <dsp:txXfrm>
        <a:off x="5052073" y="1224246"/>
        <a:ext cx="965156" cy="828615"/>
      </dsp:txXfrm>
    </dsp:sp>
    <dsp:sp modelId="{019AEF1F-E68A-4623-81C2-718B2F06EF51}">
      <dsp:nvSpPr>
        <dsp:cNvPr id="0" name=""/>
        <dsp:cNvSpPr/>
      </dsp:nvSpPr>
      <dsp:spPr>
        <a:xfrm>
          <a:off x="6022390" y="1551136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F6B5F-9F35-4680-8DB8-884A024EFC1F}">
      <dsp:nvSpPr>
        <dsp:cNvPr id="0" name=""/>
        <dsp:cNvSpPr/>
      </dsp:nvSpPr>
      <dsp:spPr>
        <a:xfrm>
          <a:off x="6015717" y="1682781"/>
          <a:ext cx="1398280" cy="12004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/>
          <a:srcRect/>
          <a:stretch>
            <a:fillRect t="-8000" b="-8000"/>
          </a:stretch>
        </a:blipFill>
        <a:ln w="12700" cap="flat" cmpd="sng" algn="ctr">
          <a:solidFill>
            <a:schemeClr val="accent3">
              <a:shade val="50000"/>
              <a:hueOff val="289260"/>
              <a:satOff val="-21714"/>
              <a:lumOff val="202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2BD8D-F4E8-4C20-B917-15D941615002}">
      <dsp:nvSpPr>
        <dsp:cNvPr id="0" name=""/>
        <dsp:cNvSpPr/>
      </dsp:nvSpPr>
      <dsp:spPr>
        <a:xfrm>
          <a:off x="6294484" y="1709621"/>
          <a:ext cx="163107" cy="1405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233B-0833-EF40-A4A4-4DDA2CCDF12B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8668B-42F9-8648-A8AF-436CB12C4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76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352639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FF89-7A91-0441-B635-721B362E2E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79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46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982573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52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021180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54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765387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61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982573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74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982573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576C8-3643-71CE-ED34-99B9A737F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84C29-90D7-0C01-73EA-D164F6BAD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9CDD5-4650-19E9-3CF0-F58AD35D2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7CB23-6917-E688-D82F-EE6B144A4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85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81255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89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982573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94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047117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C4E7C-1D88-2D8E-179F-7336633B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4F403-216C-786D-651D-1C99B969A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B67B3E-5CF4-F3C3-2E7F-93004D3DA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D33D3-2334-EE93-2819-7D2B52C9B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95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511660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B3B17-EFA0-FE45-E574-AE565A0B1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B2C4CF-23E2-35A7-6027-8F6114BD6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8C4F2C-C57F-4A83-B4C8-0F22CE2F9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B657B-EF19-BD52-8EAC-DDDCF15BD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272E0-C1D7-47CD-AFCB-36646DB6398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252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8FD00-AAAC-50E2-A38B-BFC9C85F5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A075C1-769D-F545-99D3-735EB9260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10926-7DDF-6BF0-E22F-38D0089F2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FF7A1-BBB2-2257-F397-85EDBDA5F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99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104616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C8CD7-D600-E68D-5E01-6BC04C6F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7A0D4-4063-9B16-CA56-FFB9CDEB5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9377F-2664-3BEA-8F3C-04490B2F2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4D0E3-16C7-C48F-1C6D-E54978927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100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01188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63E70-54BA-C0F0-6D79-5AD1E96D4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1A6FD0-040C-CB33-9137-CF0A39ED8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CF2B0-C88F-1252-123B-FE36505A4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6F9DC-FC21-21DF-5A8A-E1514E48D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101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732948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103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448572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136D5-59B4-E27C-2F62-6875B607C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7D66EE-1C1D-CE59-BC29-C29A6A6D3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90BF6-95D2-8794-C98F-0BD118410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3D4FA-4899-F5D8-DDB4-24F5954EB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108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279819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110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358980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8272E0-C1D7-47CD-AFCB-36646DB63989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54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27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98257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FF89-7A91-0441-B635-721B362E2E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FF89-7A91-0441-B635-721B362E2E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38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FF89-7A91-0441-B635-721B362E2E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02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FF89-7A91-0441-B635-721B362E2E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8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FF89-7A91-0441-B635-721B362E2E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8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D58B75EE-F75E-325F-0556-4DC87D019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2E3A3-46E2-46F9-86D9-8F657685233E}"/>
              </a:ext>
            </a:extLst>
          </p:cNvPr>
          <p:cNvSpPr txBox="1"/>
          <p:nvPr userDrawn="1"/>
        </p:nvSpPr>
        <p:spPr>
          <a:xfrm>
            <a:off x="4619411" y="1561722"/>
            <a:ext cx="6840752" cy="192360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t-EE" sz="4800" b="1" kern="1200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TALLINNA TEHNIKAÜLIKOOLI AASTASEMINAR</a:t>
            </a:r>
            <a:endParaRPr lang="et-EE" sz="4800" b="1">
              <a:ln w="19050">
                <a:solidFill>
                  <a:schemeClr val="accent4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lt 17">
            <a:extLst>
              <a:ext uri="{FF2B5EF4-FFF2-40B4-BE49-F238E27FC236}">
                <a16:creationId xmlns:a16="http://schemas.microsoft.com/office/drawing/2014/main" id="{5AB32BC4-8518-4FE7-A57F-C5050DC32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4032EB-27A4-4FE6-A1DA-AE62F0B989CD}"/>
              </a:ext>
            </a:extLst>
          </p:cNvPr>
          <p:cNvSpPr txBox="1"/>
          <p:nvPr userDrawn="1"/>
        </p:nvSpPr>
        <p:spPr>
          <a:xfrm>
            <a:off x="6906270" y="3975171"/>
            <a:ext cx="455389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</a:t>
            </a:r>
            <a: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3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. </a:t>
            </a:r>
            <a: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ma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il </a:t>
            </a:r>
            <a:r>
              <a:rPr lang="en-GB" sz="2400" b="1" kern="1200" err="1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kell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9.30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 </a:t>
            </a:r>
            <a:b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en-GB" sz="2400" b="1" kern="1200" err="1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TalTechi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aula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s</a:t>
            </a:r>
            <a:endParaRPr lang="et-EE" sz="2400" kern="120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pPr>
              <a:lnSpc>
                <a:spcPts val="2800"/>
              </a:lnSpc>
            </a:pPr>
            <a:endParaRPr lang="et-EE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0372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80246" y="1637322"/>
            <a:ext cx="8964613" cy="3879241"/>
          </a:xfrm>
          <a:prstGeom prst="rect">
            <a:avLst/>
          </a:prstGeom>
        </p:spPr>
        <p:txBody>
          <a:bodyPr/>
          <a:lstStyle>
            <a:lvl1pPr>
              <a:buClr>
                <a:srgbClr val="E4067E"/>
              </a:buCl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/>
              <a:t>Tabeli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966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577500"/>
            <a:ext cx="8964612" cy="44785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221907"/>
            <a:ext cx="8964611" cy="329465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2270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F4A3020F-C369-FD3E-6FE0-9EC7738B0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91C9D68A-8EF0-4249-A352-C54C927E26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3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7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664" marR="0" indent="-285664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smtClean="0">
                <a:solidFill>
                  <a:srgbClr val="332B60"/>
                </a:solidFill>
              </a:defRPr>
            </a:lvl1pPr>
            <a:lvl2pPr marL="742727" indent="-285664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99790" marR="0" indent="-285664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>
              <a:defRPr sz="1800">
                <a:solidFill>
                  <a:srgbClr val="332B60"/>
                </a:solidFill>
              </a:defRPr>
            </a:lvl4pPr>
            <a:lvl5pPr marL="1771119" marR="0" indent="0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3846" marR="0" indent="-285664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180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Ut</a:t>
            </a:r>
            <a:r>
              <a:rPr lang="en-US" altLang="en-US" sz="1800">
                <a:solidFill>
                  <a:srgbClr val="332B60"/>
                </a:solidFill>
              </a:rPr>
              <a:t> vitae </a:t>
            </a:r>
            <a:r>
              <a:rPr lang="en-US" altLang="en-US" sz="1800" err="1">
                <a:solidFill>
                  <a:srgbClr val="332B60"/>
                </a:solidFill>
              </a:rPr>
              <a:t>nunc</a:t>
            </a:r>
            <a:r>
              <a:rPr lang="en-US" altLang="en-US" sz="1800">
                <a:solidFill>
                  <a:srgbClr val="332B60"/>
                </a:solidFill>
              </a:rPr>
              <a:t> non </a:t>
            </a:r>
            <a:r>
              <a:rPr lang="en-US" altLang="en-US" sz="1800" err="1">
                <a:solidFill>
                  <a:srgbClr val="332B60"/>
                </a:solidFill>
              </a:rPr>
              <a:t>pede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tristique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sagittis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  <a:r>
              <a:rPr lang="en-US" altLang="en-US" sz="1800" err="1">
                <a:solidFill>
                  <a:srgbClr val="332B60"/>
                </a:solidFill>
              </a:rPr>
              <a:t>Aliquam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imperdiet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elit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vel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justo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Quisque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porttitor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imperiandiet</a:t>
            </a:r>
            <a:r>
              <a:rPr lang="en-US" altLang="en-US" sz="180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  <a:endParaRPr lang="en-US" altLang="en-US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180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Sed</a:t>
            </a:r>
            <a:r>
              <a:rPr lang="en-US" altLang="en-US" sz="1800">
                <a:solidFill>
                  <a:srgbClr val="332B60"/>
                </a:solidFill>
              </a:rPr>
              <a:t> semper </a:t>
            </a:r>
            <a:r>
              <a:rPr lang="en-US" altLang="en-US" sz="1800" err="1">
                <a:solidFill>
                  <a:srgbClr val="332B60"/>
                </a:solidFill>
              </a:rPr>
              <a:t>augue</a:t>
            </a:r>
            <a:r>
              <a:rPr lang="en-US" altLang="en-US" sz="1800">
                <a:solidFill>
                  <a:srgbClr val="332B60"/>
                </a:solidFill>
              </a:rPr>
              <a:t>.</a:t>
            </a:r>
          </a:p>
          <a:p>
            <a:pPr marL="2513846" marR="0" lvl="5" indent="-285664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  <a:p>
            <a:pPr marL="2056783" marR="0" lvl="4" indent="-285664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  <a:p>
            <a:pPr lvl="2"/>
            <a:endParaRPr lang="et-EE"/>
          </a:p>
          <a:p>
            <a:pPr lvl="0"/>
            <a:endParaRPr lang="et-E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4F412-7B96-4EAC-80FB-F4D3598A30E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F5B22EE-0068-4A9B-A344-2A0E58C44C3C}" type="datetime1">
              <a:rPr lang="et-EE" smtClean="0"/>
              <a:t>21.05.2026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FD485-E3A4-4232-8505-A567664A44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1D668-8F0A-458E-9F82-30DCE7F465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17260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F7B326-813F-48FE-A89E-578AEFA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8AB3674-C39F-4DA6-97F2-B4A2C52D8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7500"/>
            <a:ext cx="8802241" cy="3939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8775" marR="0" indent="-3587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358775" indent="-358775">
              <a:lnSpc>
                <a:spcPct val="100000"/>
              </a:lnSpc>
              <a:buClr>
                <a:srgbClr val="E4067E"/>
              </a:buClr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2pPr>
            <a:lvl3pPr marL="358775" indent="-358775">
              <a:lnSpc>
                <a:spcPct val="100000"/>
              </a:lnSpc>
              <a:buClr>
                <a:srgbClr val="E4067E"/>
              </a:buClr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4pPr>
            <a:lvl5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2284269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id kahanevas järjeko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747121" y="2497982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smtClean="0">
                <a:solidFill>
                  <a:srgbClr val="332B60"/>
                </a:solidFill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>
              <a:defRPr sz="1800">
                <a:solidFill>
                  <a:srgbClr val="332B60"/>
                </a:solidFill>
              </a:defRPr>
            </a:lvl4pPr>
            <a:lvl5pPr marL="1974850" marR="0" indent="-2032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180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Ut</a:t>
            </a:r>
            <a:r>
              <a:rPr lang="en-US" altLang="en-US" sz="1800">
                <a:solidFill>
                  <a:srgbClr val="332B60"/>
                </a:solidFill>
              </a:rPr>
              <a:t> vitae </a:t>
            </a:r>
            <a:r>
              <a:rPr lang="en-US" altLang="en-US" sz="1800" err="1">
                <a:solidFill>
                  <a:srgbClr val="332B60"/>
                </a:solidFill>
              </a:rPr>
              <a:t>nunc</a:t>
            </a:r>
            <a:r>
              <a:rPr lang="en-US" altLang="en-US" sz="1800">
                <a:solidFill>
                  <a:srgbClr val="332B60"/>
                </a:solidFill>
              </a:rPr>
              <a:t> non </a:t>
            </a:r>
            <a:r>
              <a:rPr lang="en-US" altLang="en-US" sz="1800" err="1">
                <a:solidFill>
                  <a:srgbClr val="332B60"/>
                </a:solidFill>
              </a:rPr>
              <a:t>pede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tristique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sagittis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  <a:r>
              <a:rPr lang="en-US" altLang="en-US" sz="1800" err="1">
                <a:solidFill>
                  <a:srgbClr val="332B60"/>
                </a:solidFill>
              </a:rPr>
              <a:t>Aliquam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imperdiet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elit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vel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justo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Quisque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porttitor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imperiandiet</a:t>
            </a:r>
            <a:r>
              <a:rPr lang="en-US" altLang="en-US" sz="180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  <a:endParaRPr lang="en-US" altLang="en-US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180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Sed</a:t>
            </a:r>
            <a:r>
              <a:rPr lang="en-US" altLang="en-US" sz="1800">
                <a:solidFill>
                  <a:srgbClr val="332B60"/>
                </a:solidFill>
              </a:rPr>
              <a:t> semper </a:t>
            </a:r>
            <a:r>
              <a:rPr lang="en-US" altLang="en-US" sz="1800" err="1">
                <a:solidFill>
                  <a:srgbClr val="332B60"/>
                </a:solidFill>
              </a:rPr>
              <a:t>augue</a:t>
            </a:r>
            <a:r>
              <a:rPr lang="en-US" altLang="en-US" sz="1800">
                <a:solidFill>
                  <a:srgbClr val="332B60"/>
                </a:solidFill>
              </a:rPr>
              <a:t>.</a:t>
            </a:r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  <a:p>
            <a:pPr lvl="2"/>
            <a:endParaRPr lang="et-EE"/>
          </a:p>
          <a:p>
            <a:pPr lvl="0"/>
            <a:endParaRPr lang="et-EE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3B3BC33-8ABA-48F1-BFB4-DE482C7C78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6024"/>
            <a:ext cx="8802241" cy="394053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536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297988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4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D58B75EE-F75E-325F-0556-4DC87D019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2E3A3-46E2-46F9-86D9-8F657685233E}"/>
              </a:ext>
            </a:extLst>
          </p:cNvPr>
          <p:cNvSpPr txBox="1"/>
          <p:nvPr userDrawn="1"/>
        </p:nvSpPr>
        <p:spPr>
          <a:xfrm>
            <a:off x="958362" y="1561722"/>
            <a:ext cx="10501801" cy="12824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t-EE" sz="4800" b="1" kern="1200">
                <a:ln w="254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TALLINNA TEHNIKAÜLIKOOLI ARENGUKONVERENTS</a:t>
            </a:r>
          </a:p>
        </p:txBody>
      </p:sp>
      <p:pic>
        <p:nvPicPr>
          <p:cNvPr id="18" name="Pilt 17">
            <a:extLst>
              <a:ext uri="{FF2B5EF4-FFF2-40B4-BE49-F238E27FC236}">
                <a16:creationId xmlns:a16="http://schemas.microsoft.com/office/drawing/2014/main" id="{5AB32BC4-8518-4FE7-A57F-C5050DC32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4032EB-27A4-4FE6-A1DA-AE62F0B989CD}"/>
              </a:ext>
            </a:extLst>
          </p:cNvPr>
          <p:cNvSpPr txBox="1"/>
          <p:nvPr userDrawn="1"/>
        </p:nvSpPr>
        <p:spPr>
          <a:xfrm>
            <a:off x="6906270" y="3975171"/>
            <a:ext cx="455389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</a:t>
            </a:r>
            <a: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3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. </a:t>
            </a:r>
            <a: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ma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il </a:t>
            </a:r>
            <a:r>
              <a:rPr lang="en-GB" sz="2400" b="1" kern="1200" err="1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kell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9.30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 </a:t>
            </a:r>
            <a:b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en-GB" sz="2400" b="1" kern="1200" err="1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TalTechi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et-EE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aula</a:t>
            </a:r>
            <a:r>
              <a:rPr lang="en-GB" sz="2400" b="1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s</a:t>
            </a:r>
            <a:endParaRPr lang="et-EE" sz="2400" kern="120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pPr>
              <a:lnSpc>
                <a:spcPts val="2800"/>
              </a:lnSpc>
            </a:pPr>
            <a:endParaRPr lang="et-EE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9061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1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 kahanevas järjeko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3B3BC33-8ABA-48F1-BFB4-DE482C7C78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6024"/>
            <a:ext cx="8802241" cy="394053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536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341168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nej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41D8B03A-D3CC-307A-33D7-74900E771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852" r="45336"/>
          <a:stretch>
            <a:fillRect/>
          </a:stretch>
        </p:blipFill>
        <p:spPr>
          <a:xfrm>
            <a:off x="0" y="0"/>
            <a:ext cx="4000499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F7B326-813F-48FE-A89E-578AEFA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5769" y="549275"/>
            <a:ext cx="6954716" cy="2106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8AB3674-C39F-4DA6-97F2-B4A2C52D8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5769" y="2787162"/>
            <a:ext cx="6954716" cy="283991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None/>
              <a:tabLst/>
              <a:defRPr sz="1600">
                <a:solidFill>
                  <a:srgbClr val="332B60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None/>
              <a:tabLst/>
              <a:defRPr sz="1600">
                <a:solidFill>
                  <a:srgbClr val="332B60"/>
                </a:solidFill>
              </a:defRPr>
            </a:lvl3pPr>
            <a:lvl4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4pPr>
            <a:lvl5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1A4709E8-69CC-4B95-86A3-1E8F7E3E3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425" y="5766166"/>
            <a:ext cx="2968506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8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 kahanevas järjeko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3B3BC33-8ABA-48F1-BFB4-DE482C7C78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6024"/>
            <a:ext cx="8802241" cy="394053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536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261176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pos="13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ul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71700" y="549275"/>
            <a:ext cx="8802242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5"/>
            <a:ext cx="8790444" cy="133256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baseline="0">
                <a:solidFill>
                  <a:srgbClr val="332B60"/>
                </a:solidFill>
                <a:latin typeface="Verdana" charset="0"/>
              </a:defRPr>
            </a:lvl1pPr>
            <a:lvl2pPr marL="538163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3275" indent="-2651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  <a:p>
            <a:pPr lvl="2"/>
            <a:endParaRPr lang="et-EE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02908BB-08F4-4930-93A5-0DAE184E2BEA}"/>
              </a:ext>
            </a:extLst>
          </p:cNvPr>
          <p:cNvSpPr/>
          <p:nvPr userDrawn="1"/>
        </p:nvSpPr>
        <p:spPr bwMode="auto">
          <a:xfrm flipV="1">
            <a:off x="0" y="549274"/>
            <a:ext cx="1819373" cy="107950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96004F"/>
            </a:solidFill>
          </a:ln>
        </p:spPr>
      </p:sp>
    </p:spTree>
    <p:extLst>
      <p:ext uri="{BB962C8B-B14F-4D97-AF65-F5344CB8AC3E}">
        <p14:creationId xmlns:p14="http://schemas.microsoft.com/office/powerpoint/2010/main" val="1580439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80246" y="1586047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80246" y="2110812"/>
            <a:ext cx="8964613" cy="340575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529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8163" y="557822"/>
            <a:ext cx="4248151" cy="495874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7500"/>
            <a:ext cx="4351731" cy="3939063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8163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3275" indent="-265113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32540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8163" y="558068"/>
            <a:ext cx="4248151" cy="495849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94113" y="1628777"/>
            <a:ext cx="4351731" cy="414019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8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30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  <a:p>
            <a:pPr marL="160020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/>
              <a:t>Redigeeri teksti</a:t>
            </a:r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/>
              <a:t>Redigeeri teksti</a:t>
            </a:r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/>
              <a:t>Redigeeri teksti</a:t>
            </a:r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/>
              <a:t>Redigeeri teksti 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650766A-072E-4409-BD86-07610A213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80492" y="1576026"/>
            <a:ext cx="4351731" cy="394053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6004F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96004F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96004F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1745295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700" y="5204390"/>
            <a:ext cx="4351731" cy="3121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888164" y="5204389"/>
            <a:ext cx="4248542" cy="3121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180247" y="1637322"/>
            <a:ext cx="4351338" cy="333633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/>
          </p:nvPr>
        </p:nvSpPr>
        <p:spPr>
          <a:xfrm>
            <a:off x="6888163" y="1637321"/>
            <a:ext cx="4248150" cy="333633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6035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171700" y="549276"/>
            <a:ext cx="5109317" cy="49672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511753" y="3459344"/>
            <a:ext cx="3624561" cy="205721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237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80246" y="1637322"/>
            <a:ext cx="8964613" cy="3879241"/>
          </a:xfrm>
          <a:prstGeom prst="rect">
            <a:avLst/>
          </a:prstGeom>
        </p:spPr>
        <p:txBody>
          <a:bodyPr/>
          <a:lstStyle>
            <a:lvl1pPr>
              <a:buClr>
                <a:srgbClr val="E4067E"/>
              </a:buCl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/>
              <a:t>Tabeli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66126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577500"/>
            <a:ext cx="8964612" cy="44785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221907"/>
            <a:ext cx="8964611" cy="329465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2245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F4A3020F-C369-FD3E-6FE0-9EC7738B0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91C9D68A-8EF0-4249-A352-C54C927E26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80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7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664" marR="0" indent="-285664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smtClean="0">
                <a:solidFill>
                  <a:srgbClr val="332B60"/>
                </a:solidFill>
              </a:defRPr>
            </a:lvl1pPr>
            <a:lvl2pPr marL="742727" indent="-285664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99790" marR="0" indent="-285664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>
              <a:defRPr sz="1800">
                <a:solidFill>
                  <a:srgbClr val="332B60"/>
                </a:solidFill>
              </a:defRPr>
            </a:lvl4pPr>
            <a:lvl5pPr marL="1771119" marR="0" indent="0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3846" marR="0" indent="-285664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180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Ut</a:t>
            </a:r>
            <a:r>
              <a:rPr lang="en-US" altLang="en-US" sz="1800">
                <a:solidFill>
                  <a:srgbClr val="332B60"/>
                </a:solidFill>
              </a:rPr>
              <a:t> vitae </a:t>
            </a:r>
            <a:r>
              <a:rPr lang="en-US" altLang="en-US" sz="1800" err="1">
                <a:solidFill>
                  <a:srgbClr val="332B60"/>
                </a:solidFill>
              </a:rPr>
              <a:t>nunc</a:t>
            </a:r>
            <a:r>
              <a:rPr lang="en-US" altLang="en-US" sz="1800">
                <a:solidFill>
                  <a:srgbClr val="332B60"/>
                </a:solidFill>
              </a:rPr>
              <a:t> non </a:t>
            </a:r>
            <a:r>
              <a:rPr lang="en-US" altLang="en-US" sz="1800" err="1">
                <a:solidFill>
                  <a:srgbClr val="332B60"/>
                </a:solidFill>
              </a:rPr>
              <a:t>pede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tristique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sagittis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  <a:r>
              <a:rPr lang="en-US" altLang="en-US" sz="1800" err="1">
                <a:solidFill>
                  <a:srgbClr val="332B60"/>
                </a:solidFill>
              </a:rPr>
              <a:t>Aliquam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imperdiet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elit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vel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justo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Quisque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porttitor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imperiandiet</a:t>
            </a:r>
            <a:r>
              <a:rPr lang="en-US" altLang="en-US" sz="180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  <a:endParaRPr lang="en-US" altLang="en-US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180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Sed</a:t>
            </a:r>
            <a:r>
              <a:rPr lang="en-US" altLang="en-US" sz="1800">
                <a:solidFill>
                  <a:srgbClr val="332B60"/>
                </a:solidFill>
              </a:rPr>
              <a:t> semper </a:t>
            </a:r>
            <a:r>
              <a:rPr lang="en-US" altLang="en-US" sz="1800" err="1">
                <a:solidFill>
                  <a:srgbClr val="332B60"/>
                </a:solidFill>
              </a:rPr>
              <a:t>augue</a:t>
            </a:r>
            <a:r>
              <a:rPr lang="en-US" altLang="en-US" sz="1800">
                <a:solidFill>
                  <a:srgbClr val="332B60"/>
                </a:solidFill>
              </a:rPr>
              <a:t>.</a:t>
            </a:r>
          </a:p>
          <a:p>
            <a:pPr marL="2513846" marR="0" lvl="5" indent="-285664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  <a:p>
            <a:pPr marL="2056783" marR="0" lvl="4" indent="-285664" algn="l" defTabSz="914126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  <a:p>
            <a:pPr lvl="2"/>
            <a:endParaRPr lang="et-EE"/>
          </a:p>
          <a:p>
            <a:pPr lvl="0"/>
            <a:endParaRPr lang="et-E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4F412-7B96-4EAC-80FB-F4D3598A30E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F5B22EE-0068-4A9B-A344-2A0E58C44C3C}" type="datetime1">
              <a:rPr lang="et-EE" smtClean="0"/>
              <a:t>21.05.2026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FD485-E3A4-4232-8505-A567664A44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1D668-8F0A-458E-9F82-30DCE7F465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3981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nej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41D8B03A-D3CC-307A-33D7-74900E771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852" r="45336"/>
          <a:stretch>
            <a:fillRect/>
          </a:stretch>
        </p:blipFill>
        <p:spPr>
          <a:xfrm>
            <a:off x="0" y="0"/>
            <a:ext cx="4000499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F7B326-813F-48FE-A89E-578AEFA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5769" y="549275"/>
            <a:ext cx="6954716" cy="2106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8AB3674-C39F-4DA6-97F2-B4A2C52D8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5769" y="2787162"/>
            <a:ext cx="6954716" cy="283991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None/>
              <a:tabLst/>
              <a:defRPr sz="1600">
                <a:solidFill>
                  <a:srgbClr val="332B60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None/>
              <a:tabLst/>
              <a:defRPr sz="1600">
                <a:solidFill>
                  <a:srgbClr val="332B60"/>
                </a:solidFill>
              </a:defRPr>
            </a:lvl3pPr>
            <a:lvl4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4pPr>
            <a:lvl5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1A4709E8-69CC-4B95-86A3-1E8F7E3E3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425" y="5766166"/>
            <a:ext cx="2968506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1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F7B326-813F-48FE-A89E-578AEFA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8AB3674-C39F-4DA6-97F2-B4A2C52D8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7500"/>
            <a:ext cx="8802241" cy="3939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8775" marR="0" indent="-3587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358775" indent="-358775">
              <a:lnSpc>
                <a:spcPct val="100000"/>
              </a:lnSpc>
              <a:buClr>
                <a:srgbClr val="E4067E"/>
              </a:buClr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2pPr>
            <a:lvl3pPr marL="358775" indent="-358775">
              <a:lnSpc>
                <a:spcPct val="100000"/>
              </a:lnSpc>
              <a:buClr>
                <a:srgbClr val="E4067E"/>
              </a:buClr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4pPr>
            <a:lvl5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652163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id kahanevas järjeko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747121" y="2497982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smtClean="0">
                <a:solidFill>
                  <a:srgbClr val="332B60"/>
                </a:solidFill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>
              <a:defRPr sz="1800">
                <a:solidFill>
                  <a:srgbClr val="332B60"/>
                </a:solidFill>
              </a:defRPr>
            </a:lvl4pPr>
            <a:lvl5pPr marL="1974850" marR="0" indent="-2032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180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Ut</a:t>
            </a:r>
            <a:r>
              <a:rPr lang="en-US" altLang="en-US" sz="1800">
                <a:solidFill>
                  <a:srgbClr val="332B60"/>
                </a:solidFill>
              </a:rPr>
              <a:t> vitae </a:t>
            </a:r>
            <a:r>
              <a:rPr lang="en-US" altLang="en-US" sz="1800" err="1">
                <a:solidFill>
                  <a:srgbClr val="332B60"/>
                </a:solidFill>
              </a:rPr>
              <a:t>nunc</a:t>
            </a:r>
            <a:r>
              <a:rPr lang="en-US" altLang="en-US" sz="1800">
                <a:solidFill>
                  <a:srgbClr val="332B60"/>
                </a:solidFill>
              </a:rPr>
              <a:t> non </a:t>
            </a:r>
            <a:r>
              <a:rPr lang="en-US" altLang="en-US" sz="1800" err="1">
                <a:solidFill>
                  <a:srgbClr val="332B60"/>
                </a:solidFill>
              </a:rPr>
              <a:t>pede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tristique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sagittis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  <a:r>
              <a:rPr lang="en-US" altLang="en-US" sz="1800" err="1">
                <a:solidFill>
                  <a:srgbClr val="332B60"/>
                </a:solidFill>
              </a:rPr>
              <a:t>Aliquam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imperdiet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elit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vel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justo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Quisque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porttitor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imperiandiet</a:t>
            </a:r>
            <a:r>
              <a:rPr lang="en-US" altLang="en-US" sz="180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vel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  <a:endParaRPr lang="en-US" altLang="en-US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180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Sed</a:t>
            </a:r>
            <a:r>
              <a:rPr lang="en-US" altLang="en-US" sz="1800">
                <a:solidFill>
                  <a:srgbClr val="332B60"/>
                </a:solidFill>
              </a:rPr>
              <a:t> semper </a:t>
            </a:r>
            <a:r>
              <a:rPr lang="en-US" altLang="en-US" sz="1800" err="1">
                <a:solidFill>
                  <a:srgbClr val="332B60"/>
                </a:solidFill>
              </a:rPr>
              <a:t>augue</a:t>
            </a:r>
            <a:r>
              <a:rPr lang="en-US" altLang="en-US" sz="1800">
                <a:solidFill>
                  <a:srgbClr val="332B60"/>
                </a:solidFill>
              </a:rPr>
              <a:t>.</a:t>
            </a:r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  <a:p>
            <a:pPr lvl="2"/>
            <a:endParaRPr lang="et-EE"/>
          </a:p>
          <a:p>
            <a:pPr lvl="0"/>
            <a:endParaRPr lang="et-EE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3B3BC33-8ABA-48F1-BFB4-DE482C7C78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6024"/>
            <a:ext cx="8802241" cy="394053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536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392250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6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ul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71700" y="549275"/>
            <a:ext cx="8802242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5"/>
            <a:ext cx="8790444" cy="133256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baseline="0">
                <a:solidFill>
                  <a:srgbClr val="332B60"/>
                </a:solidFill>
                <a:latin typeface="Verdana" charset="0"/>
              </a:defRPr>
            </a:lvl1pPr>
            <a:lvl2pPr marL="538163" indent="-273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3275" indent="-2651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  <a:p>
            <a:pPr lvl="2"/>
            <a:endParaRPr lang="et-EE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02908BB-08F4-4930-93A5-0DAE184E2BEA}"/>
              </a:ext>
            </a:extLst>
          </p:cNvPr>
          <p:cNvSpPr/>
          <p:nvPr userDrawn="1"/>
        </p:nvSpPr>
        <p:spPr bwMode="auto">
          <a:xfrm flipV="1">
            <a:off x="0" y="549274"/>
            <a:ext cx="1819373" cy="107950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96004F"/>
            </a:solidFill>
          </a:ln>
        </p:spPr>
      </p:sp>
    </p:spTree>
    <p:extLst>
      <p:ext uri="{BB962C8B-B14F-4D97-AF65-F5344CB8AC3E}">
        <p14:creationId xmlns:p14="http://schemas.microsoft.com/office/powerpoint/2010/main" val="410242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80246" y="1586047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80246" y="2110812"/>
            <a:ext cx="8964613" cy="340575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559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8163" y="557822"/>
            <a:ext cx="4248151" cy="495874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7500"/>
            <a:ext cx="4351731" cy="3939063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8163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3275" indent="-265113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9722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8163" y="558068"/>
            <a:ext cx="4248151" cy="495849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94113" y="1628777"/>
            <a:ext cx="4351731" cy="414019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8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30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  <a:p>
            <a:pPr marL="160020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/>
              <a:t>Redigeeri teksti</a:t>
            </a:r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/>
              <a:t>Redigeeri teksti</a:t>
            </a:r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/>
              <a:t>Redigeeri teksti</a:t>
            </a:r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/>
              <a:t>Redigeeri teksti 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650766A-072E-4409-BD86-07610A213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80492" y="1576026"/>
            <a:ext cx="4351731" cy="394053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6004F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96004F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96004F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/>
              <a:t>Redigeeri teksti</a:t>
            </a:r>
          </a:p>
          <a:p>
            <a:pPr lvl="1"/>
            <a:r>
              <a:rPr lang="et-EE"/>
              <a:t>Redigeeri teksti</a:t>
            </a:r>
          </a:p>
          <a:p>
            <a:pPr lvl="2"/>
            <a:r>
              <a:rPr lang="et-EE"/>
              <a:t>Redigeeri teksti</a:t>
            </a:r>
          </a:p>
        </p:txBody>
      </p:sp>
    </p:spTree>
    <p:extLst>
      <p:ext uri="{BB962C8B-B14F-4D97-AF65-F5344CB8AC3E}">
        <p14:creationId xmlns:p14="http://schemas.microsoft.com/office/powerpoint/2010/main" val="23950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700" y="5204390"/>
            <a:ext cx="4351731" cy="3121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Redigeeri juhtslaidi</a:t>
            </a:r>
          </a:p>
          <a:p>
            <a:pPr lvl="0"/>
            <a:r>
              <a:rPr lang="et-EE"/>
              <a:t>Vajadusel kahel real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888164" y="5204389"/>
            <a:ext cx="4248542" cy="3121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180247" y="1637322"/>
            <a:ext cx="4351338" cy="333633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/>
          </p:nvPr>
        </p:nvSpPr>
        <p:spPr>
          <a:xfrm>
            <a:off x="6888163" y="1637321"/>
            <a:ext cx="4248150" cy="333633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055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171700" y="549276"/>
            <a:ext cx="5109317" cy="49672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511753" y="3459344"/>
            <a:ext cx="3624561" cy="205721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0478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30" y="365125"/>
            <a:ext cx="9559636" cy="956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t-EE"/>
              <a:t>REDIGEERI JUHTSLAIDI</a:t>
            </a:r>
            <a:br>
              <a:rPr lang="et-EE"/>
            </a:br>
            <a:r>
              <a:rPr lang="et-EE"/>
              <a:t>VAJADUSEL KAHEL REAL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1700" y="1534769"/>
            <a:ext cx="9182100" cy="3981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4067E"/>
              </a:buClr>
            </a:pP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Proin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lacus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rgbClr val="332B60"/>
                </a:solidFill>
              </a:rPr>
              <a:t>Ut vitae </a:t>
            </a:r>
            <a:r>
              <a:rPr lang="en-US" altLang="en-US" sz="1800" err="1">
                <a:solidFill>
                  <a:srgbClr val="332B60"/>
                </a:solidFill>
              </a:rPr>
              <a:t>nunc</a:t>
            </a:r>
            <a:r>
              <a:rPr lang="en-US" altLang="en-US" sz="1800">
                <a:solidFill>
                  <a:srgbClr val="332B60"/>
                </a:solidFill>
              </a:rPr>
              <a:t> non </a:t>
            </a:r>
            <a:r>
              <a:rPr lang="en-US" altLang="en-US" sz="1800" err="1">
                <a:solidFill>
                  <a:srgbClr val="332B60"/>
                </a:solidFill>
              </a:rPr>
              <a:t>pede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tristique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sagittis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  <a:r>
              <a:rPr lang="en-US" altLang="en-US" sz="1800" err="1">
                <a:solidFill>
                  <a:srgbClr val="332B60"/>
                </a:solidFill>
              </a:rPr>
              <a:t>Aliquam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imperdiet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elit</a:t>
            </a:r>
            <a:r>
              <a:rPr lang="en-US" altLang="en-US" sz="1800">
                <a:solidFill>
                  <a:srgbClr val="332B60"/>
                </a:solidFill>
              </a:rPr>
              <a:t> vel </a:t>
            </a:r>
            <a:r>
              <a:rPr lang="en-US" altLang="en-US" sz="1800" err="1">
                <a:solidFill>
                  <a:srgbClr val="332B60"/>
                </a:solidFill>
              </a:rPr>
              <a:t>justo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Quisque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porttitor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imperiandiet</a:t>
            </a:r>
            <a:r>
              <a:rPr lang="en-US" altLang="en-US" sz="180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vel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vel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vel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  <a:endParaRPr lang="en-US" altLang="en-US">
              <a:solidFill>
                <a:srgbClr val="332B60"/>
              </a:solidFill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2065105-AD70-48B7-A8F0-865C1035EFB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79425" y="5770985"/>
            <a:ext cx="2968506" cy="5790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21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20" r:id="rId12"/>
    <p:sldLayoutId id="2147483922" r:id="rId13"/>
    <p:sldLayoutId id="2147483923" r:id="rId14"/>
    <p:sldLayoutId id="2147483924" r:id="rId15"/>
    <p:sldLayoutId id="2147483925" r:id="rId16"/>
  </p:sldLayoutIdLst>
  <p:hf hd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358775" indent="-358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lang="en-US" altLang="en-US" sz="1800" kern="1200" dirty="0">
          <a:solidFill>
            <a:srgbClr val="332B60"/>
          </a:solidFill>
          <a:latin typeface="+mn-lt"/>
          <a:ea typeface="+mn-ea"/>
          <a:cs typeface="+mn-cs"/>
        </a:defRPr>
      </a:lvl2pPr>
      <a:lvl3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58775" indent="-358775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1368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  <p15:guide id="7" orient="horz" pos="347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30" y="365125"/>
            <a:ext cx="9559636" cy="956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t-EE"/>
              <a:t>REDIGEERI JUHTSLAIDI</a:t>
            </a:r>
            <a:br>
              <a:rPr lang="et-EE"/>
            </a:br>
            <a:r>
              <a:rPr lang="et-EE"/>
              <a:t>VAJADUSEL KAHEL REAL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1700" y="1534769"/>
            <a:ext cx="9182100" cy="3981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4067E"/>
              </a:buClr>
            </a:pP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Proin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err="1">
                <a:solidFill>
                  <a:srgbClr val="332B60"/>
                </a:solidFill>
                <a:latin typeface="+mn-lt"/>
              </a:rPr>
              <a:t>lacus</a:t>
            </a:r>
            <a:r>
              <a:rPr lang="en-US" altLang="en-US" sz="1800">
                <a:solidFill>
                  <a:srgbClr val="332B60"/>
                </a:solidFill>
                <a:latin typeface="+mn-lt"/>
              </a:rPr>
              <a:t>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rgbClr val="332B60"/>
                </a:solidFill>
              </a:rPr>
              <a:t>Ut vitae </a:t>
            </a:r>
            <a:r>
              <a:rPr lang="en-US" altLang="en-US" sz="1800" err="1">
                <a:solidFill>
                  <a:srgbClr val="332B60"/>
                </a:solidFill>
              </a:rPr>
              <a:t>nunc</a:t>
            </a:r>
            <a:r>
              <a:rPr lang="en-US" altLang="en-US" sz="1800">
                <a:solidFill>
                  <a:srgbClr val="332B60"/>
                </a:solidFill>
              </a:rPr>
              <a:t> non </a:t>
            </a:r>
            <a:r>
              <a:rPr lang="en-US" altLang="en-US" sz="1800" err="1">
                <a:solidFill>
                  <a:srgbClr val="332B60"/>
                </a:solidFill>
              </a:rPr>
              <a:t>pede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tristique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sagittis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  <a:r>
              <a:rPr lang="en-US" altLang="en-US" sz="1800" err="1">
                <a:solidFill>
                  <a:srgbClr val="332B60"/>
                </a:solidFill>
              </a:rPr>
              <a:t>Aliquam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imperdiet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elit</a:t>
            </a:r>
            <a:r>
              <a:rPr lang="en-US" altLang="en-US" sz="1800">
                <a:solidFill>
                  <a:srgbClr val="332B60"/>
                </a:solidFill>
              </a:rPr>
              <a:t> vel </a:t>
            </a:r>
            <a:r>
              <a:rPr lang="en-US" altLang="en-US" sz="1800" err="1">
                <a:solidFill>
                  <a:srgbClr val="332B60"/>
                </a:solidFill>
              </a:rPr>
              <a:t>justo</a:t>
            </a:r>
            <a:r>
              <a:rPr lang="en-US" altLang="en-US" sz="180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err="1">
                <a:solidFill>
                  <a:srgbClr val="332B60"/>
                </a:solidFill>
              </a:rPr>
              <a:t>Quisque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porttitor</a:t>
            </a:r>
            <a:r>
              <a:rPr lang="en-US" altLang="en-US" sz="1800">
                <a:solidFill>
                  <a:srgbClr val="332B60"/>
                </a:solidFill>
              </a:rPr>
              <a:t> </a:t>
            </a:r>
            <a:r>
              <a:rPr lang="en-US" altLang="en-US" sz="1800" err="1">
                <a:solidFill>
                  <a:srgbClr val="332B60"/>
                </a:solidFill>
              </a:rPr>
              <a:t>imperiandiet</a:t>
            </a:r>
            <a:r>
              <a:rPr lang="en-US" altLang="en-US" sz="180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vel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vel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err="1">
                <a:solidFill>
                  <a:srgbClr val="332B60"/>
                </a:solidFill>
              </a:rPr>
              <a:t>Phasellus</a:t>
            </a:r>
            <a:r>
              <a:rPr lang="en-US" altLang="en-US">
                <a:solidFill>
                  <a:srgbClr val="332B60"/>
                </a:solidFill>
              </a:rPr>
              <a:t> vel </a:t>
            </a:r>
            <a:r>
              <a:rPr lang="en-US" altLang="en-US" err="1">
                <a:solidFill>
                  <a:srgbClr val="332B60"/>
                </a:solidFill>
              </a:rPr>
              <a:t>lectus</a:t>
            </a:r>
            <a:r>
              <a:rPr lang="en-US" altLang="en-US">
                <a:solidFill>
                  <a:srgbClr val="332B60"/>
                </a:solidFill>
              </a:rPr>
              <a:t> at </a:t>
            </a:r>
            <a:r>
              <a:rPr lang="en-US" altLang="en-US" err="1">
                <a:solidFill>
                  <a:srgbClr val="332B60"/>
                </a:solidFill>
              </a:rPr>
              <a:t>orci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ornare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ultrices</a:t>
            </a:r>
            <a:r>
              <a:rPr lang="en-US" altLang="en-US">
                <a:solidFill>
                  <a:srgbClr val="332B60"/>
                </a:solidFill>
              </a:rPr>
              <a:t>. Viva </a:t>
            </a:r>
            <a:r>
              <a:rPr lang="en-US" altLang="en-US" err="1">
                <a:solidFill>
                  <a:srgbClr val="332B60"/>
                </a:solidFill>
              </a:rPr>
              <a:t>etmus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justo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est</a:t>
            </a:r>
            <a:r>
              <a:rPr lang="en-US" altLang="en-US">
                <a:solidFill>
                  <a:srgbClr val="332B60"/>
                </a:solidFill>
              </a:rPr>
              <a:t>, </a:t>
            </a:r>
            <a:r>
              <a:rPr lang="en-US" altLang="en-US" err="1">
                <a:solidFill>
                  <a:srgbClr val="332B60"/>
                </a:solidFill>
              </a:rPr>
              <a:t>vulputate</a:t>
            </a:r>
            <a:r>
              <a:rPr lang="en-US" altLang="en-US">
                <a:solidFill>
                  <a:srgbClr val="332B60"/>
                </a:solidFill>
              </a:rPr>
              <a:t> </a:t>
            </a:r>
            <a:r>
              <a:rPr lang="en-US" altLang="en-US" err="1">
                <a:solidFill>
                  <a:srgbClr val="332B60"/>
                </a:solidFill>
              </a:rPr>
              <a:t>eu</a:t>
            </a:r>
            <a:r>
              <a:rPr lang="et-EE" altLang="en-US">
                <a:solidFill>
                  <a:srgbClr val="332B60"/>
                </a:solidFill>
              </a:rPr>
              <a:t>.</a:t>
            </a:r>
            <a:endParaRPr lang="en-US" altLang="en-US">
              <a:solidFill>
                <a:srgbClr val="332B60"/>
              </a:solidFill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02065105-AD70-48B7-A8F0-865C1035EFB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79425" y="5770985"/>
            <a:ext cx="2968506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</p:sldLayoutIdLst>
  <p:hf hd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358775" indent="-358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lang="en-US" altLang="en-US" sz="1800" kern="1200" dirty="0">
          <a:solidFill>
            <a:srgbClr val="332B60"/>
          </a:solidFill>
          <a:latin typeface="+mn-lt"/>
          <a:ea typeface="+mn-ea"/>
          <a:cs typeface="+mn-cs"/>
        </a:defRPr>
      </a:lvl2pPr>
      <a:lvl3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58775" indent="-358775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F26B43"/>
          </p15:clr>
        </p15:guide>
        <p15:guide id="2" pos="302">
          <p15:clr>
            <a:srgbClr val="F26B43"/>
          </p15:clr>
        </p15:guide>
        <p15:guide id="3" pos="136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46">
          <p15:clr>
            <a:srgbClr val="F26B43"/>
          </p15:clr>
        </p15:guide>
        <p15:guide id="7" orient="horz" pos="34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.taltech.e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35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stkülik 10">
            <a:extLst>
              <a:ext uri="{FF2B5EF4-FFF2-40B4-BE49-F238E27FC236}">
                <a16:creationId xmlns:a16="http://schemas.microsoft.com/office/drawing/2014/main" id="{2948B8C1-0F3B-F780-17BA-A11EFC8EF529}"/>
              </a:ext>
            </a:extLst>
          </p:cNvPr>
          <p:cNvSpPr/>
          <p:nvPr/>
        </p:nvSpPr>
        <p:spPr>
          <a:xfrm>
            <a:off x="179109" y="5608948"/>
            <a:ext cx="3478491" cy="1065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9D347CDF-9BD9-071E-8FF8-4323FCB25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Teaduse mõõdikud </a:t>
            </a:r>
          </a:p>
          <a:p>
            <a:endParaRPr lang="et-EE"/>
          </a:p>
        </p:txBody>
      </p:sp>
      <p:graphicFrame>
        <p:nvGraphicFramePr>
          <p:cNvPr id="7" name="Chart 4">
            <a:extLst>
              <a:ext uri="{FF2B5EF4-FFF2-40B4-BE49-F238E27FC236}">
                <a16:creationId xmlns:a16="http://schemas.microsoft.com/office/drawing/2014/main" id="{7579D3BC-6115-C4D3-02F3-9DA0E04A6157}"/>
              </a:ext>
            </a:extLst>
          </p:cNvPr>
          <p:cNvGraphicFramePr>
            <a:graphicFrameLocks/>
          </p:cNvGraphicFramePr>
          <p:nvPr/>
        </p:nvGraphicFramePr>
        <p:xfrm>
          <a:off x="1874685" y="1362157"/>
          <a:ext cx="4740933" cy="2576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03EF4F00-07FD-90B6-4F4B-049670184289}"/>
              </a:ext>
            </a:extLst>
          </p:cNvPr>
          <p:cNvGraphicFramePr>
            <a:graphicFrameLocks/>
          </p:cNvGraphicFramePr>
          <p:nvPr/>
        </p:nvGraphicFramePr>
        <p:xfrm>
          <a:off x="6671034" y="1383526"/>
          <a:ext cx="4796349" cy="2624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6">
            <a:extLst>
              <a:ext uri="{FF2B5EF4-FFF2-40B4-BE49-F238E27FC236}">
                <a16:creationId xmlns:a16="http://schemas.microsoft.com/office/drawing/2014/main" id="{E1CBED49-1A83-522D-E9AD-BB708217D2FA}"/>
              </a:ext>
            </a:extLst>
          </p:cNvPr>
          <p:cNvGraphicFramePr>
            <a:graphicFrameLocks/>
          </p:cNvGraphicFramePr>
          <p:nvPr/>
        </p:nvGraphicFramePr>
        <p:xfrm>
          <a:off x="6671033" y="3938289"/>
          <a:ext cx="4796349" cy="2504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7">
            <a:extLst>
              <a:ext uri="{FF2B5EF4-FFF2-40B4-BE49-F238E27FC236}">
                <a16:creationId xmlns:a16="http://schemas.microsoft.com/office/drawing/2014/main" id="{2DD3182D-C60E-CD66-9D0E-923A5760F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289216"/>
              </p:ext>
            </p:extLst>
          </p:nvPr>
        </p:nvGraphicFramePr>
        <p:xfrm>
          <a:off x="1874686" y="3954146"/>
          <a:ext cx="4796346" cy="2535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38122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317E7-93E2-8F48-BAAB-4E772953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>
            <a:extLst>
              <a:ext uri="{FF2B5EF4-FFF2-40B4-BE49-F238E27FC236}">
                <a16:creationId xmlns:a16="http://schemas.microsoft.com/office/drawing/2014/main" id="{DCB40251-D42F-7E1D-729A-4F138E47FF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00520" y="1535718"/>
            <a:ext cx="9642475" cy="261207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t-EE" sz="4800" b="1">
                <a:solidFill>
                  <a:schemeClr val="bg1"/>
                </a:solidFill>
              </a:rPr>
              <a:t>HALDUSLEPINGUTE ALLKIRJASTAMINE </a:t>
            </a:r>
          </a:p>
          <a:p>
            <a:pPr marL="0" lvl="0" indent="0" algn="r">
              <a:buNone/>
            </a:pPr>
            <a:endParaRPr lang="et-EE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58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C3D25-ADAC-8020-0BFD-7364F9B47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>
            <a:extLst>
              <a:ext uri="{FF2B5EF4-FFF2-40B4-BE49-F238E27FC236}">
                <a16:creationId xmlns:a16="http://schemas.microsoft.com/office/drawing/2014/main" id="{9343197F-2A22-869E-7982-FEC5C3F96F7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35206" y="1535718"/>
            <a:ext cx="9642475" cy="261207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t-EE" sz="4000" b="1">
                <a:solidFill>
                  <a:schemeClr val="bg1"/>
                </a:solidFill>
              </a:rPr>
              <a:t>TALLINNA TEHNIKAÜLIKOOLI ARENGUKONVERENTS</a:t>
            </a:r>
          </a:p>
          <a:p>
            <a:pPr marL="0" lvl="0" indent="0" algn="r">
              <a:buNone/>
            </a:pPr>
            <a:endParaRPr lang="et-EE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744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E43BC-D899-FDF2-AB56-F32158814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A54EDE3F-E56E-EB5D-F38C-B92B6F9A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FBBE127-A33C-0CB2-72F9-35A8E32A69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2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ituge">
            <a:extLst>
              <a:ext uri="{FF2B5EF4-FFF2-40B4-BE49-F238E27FC236}">
                <a16:creationId xmlns:a16="http://schemas.microsoft.com/office/drawing/2014/main" id="{1D857082-C7F7-69A2-7729-180E2FF3613D}"/>
              </a:ext>
            </a:extLst>
          </p:cNvPr>
          <p:cNvSpPr txBox="1"/>
          <p:nvPr/>
        </p:nvSpPr>
        <p:spPr>
          <a:xfrm>
            <a:off x="4499927" y="1459205"/>
            <a:ext cx="3244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err="1">
                <a:solidFill>
                  <a:schemeClr val="bg1"/>
                </a:solidFill>
                <a:latin typeface="+mn-lt"/>
              </a:rPr>
              <a:t>Küsimused</a:t>
            </a:r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lido">
            <a:extLst>
              <a:ext uri="{FF2B5EF4-FFF2-40B4-BE49-F238E27FC236}">
                <a16:creationId xmlns:a16="http://schemas.microsoft.com/office/drawing/2014/main" id="{EF2819CA-904B-614F-F975-785269008524}"/>
              </a:ext>
            </a:extLst>
          </p:cNvPr>
          <p:cNvSpPr txBox="1"/>
          <p:nvPr/>
        </p:nvSpPr>
        <p:spPr>
          <a:xfrm>
            <a:off x="3953578" y="2097920"/>
            <a:ext cx="37912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500">
                <a:solidFill>
                  <a:schemeClr val="bg1"/>
                </a:solidFill>
                <a:latin typeface="+mn-lt"/>
              </a:rPr>
              <a:t>slido.com</a:t>
            </a:r>
          </a:p>
        </p:txBody>
      </p:sp>
      <p:sp>
        <p:nvSpPr>
          <p:cNvPr id="8" name="kood">
            <a:extLst>
              <a:ext uri="{FF2B5EF4-FFF2-40B4-BE49-F238E27FC236}">
                <a16:creationId xmlns:a16="http://schemas.microsoft.com/office/drawing/2014/main" id="{1703389C-E4F0-A284-3059-FE0C86220094}"/>
              </a:ext>
            </a:extLst>
          </p:cNvPr>
          <p:cNvSpPr txBox="1"/>
          <p:nvPr/>
        </p:nvSpPr>
        <p:spPr>
          <a:xfrm>
            <a:off x="1968865" y="2962189"/>
            <a:ext cx="5776012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600"/>
              </a:lnSpc>
            </a:pPr>
            <a:r>
              <a:rPr lang="et-EE" sz="4400">
                <a:solidFill>
                  <a:schemeClr val="bg1"/>
                </a:solidFill>
                <a:latin typeface="+mn-lt"/>
              </a:rPr>
              <a:t>#Arengukonverents 2026</a:t>
            </a:r>
            <a:endParaRPr lang="en-US" sz="44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joon">
            <a:extLst>
              <a:ext uri="{FF2B5EF4-FFF2-40B4-BE49-F238E27FC236}">
                <a16:creationId xmlns:a16="http://schemas.microsoft.com/office/drawing/2014/main" id="{5C5D1307-03F7-584B-AA2D-0172EDA3C6D4}"/>
              </a:ext>
            </a:extLst>
          </p:cNvPr>
          <p:cNvCxnSpPr>
            <a:cxnSpLocks/>
          </p:cNvCxnSpPr>
          <p:nvPr/>
        </p:nvCxnSpPr>
        <p:spPr>
          <a:xfrm>
            <a:off x="8299612" y="1631197"/>
            <a:ext cx="0" cy="244550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lt 12">
            <a:extLst>
              <a:ext uri="{FF2B5EF4-FFF2-40B4-BE49-F238E27FC236}">
                <a16:creationId xmlns:a16="http://schemas.microsoft.com/office/drawing/2014/main" id="{79BCD787-16DB-F668-92A3-C07A46BD4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288" y="1628775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EF12F9E9-FB67-2E08-AD76-5E69D283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21CFA-4DAB-4101-9C63-7B9D061C86FD}"/>
              </a:ext>
            </a:extLst>
          </p:cNvPr>
          <p:cNvSpPr txBox="1"/>
          <p:nvPr/>
        </p:nvSpPr>
        <p:spPr>
          <a:xfrm>
            <a:off x="1917938" y="1628775"/>
            <a:ext cx="96063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200"/>
              </a:lnSpc>
            </a:pPr>
            <a:r>
              <a:rPr lang="et-EE" sz="4800" b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PANEELDISKUSSIOON</a:t>
            </a:r>
            <a:r>
              <a:rPr lang="et-EE" sz="480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br>
              <a:rPr lang="et-EE" sz="480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et-EE" sz="4000">
                <a:solidFill>
                  <a:schemeClr val="bg1"/>
                </a:solidFill>
                <a:latin typeface="+mn-lt"/>
              </a:rPr>
              <a:t>MIS MUUDAB EESTI TÖÖSTUSE PIKAAJALISELT KONKURENTSI-VÕIMELISEKS?</a:t>
            </a:r>
            <a:endParaRPr lang="et-EE" sz="4000" b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4144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E61B879-A083-4F11-879F-A5EE52341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4049" y="549275"/>
            <a:ext cx="7153031" cy="25427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t-EE" sz="1800" b="1"/>
              <a:t>KULDAR LEIS</a:t>
            </a:r>
            <a:r>
              <a:rPr lang="et-EE" sz="1800"/>
              <a:t>, taristuminister</a:t>
            </a:r>
          </a:p>
          <a:p>
            <a:pPr>
              <a:spcAft>
                <a:spcPts val="600"/>
              </a:spcAft>
            </a:pPr>
            <a:r>
              <a:rPr lang="et-EE" sz="1800" b="1"/>
              <a:t>JUKKA PATRIKAINEN</a:t>
            </a:r>
            <a:r>
              <a:rPr lang="et-EE" sz="1800"/>
              <a:t>, ABB Balti riikide juht</a:t>
            </a:r>
          </a:p>
          <a:p>
            <a:pPr>
              <a:spcAft>
                <a:spcPts val="600"/>
              </a:spcAft>
            </a:pPr>
            <a:r>
              <a:rPr lang="et-EE" sz="1800" b="1"/>
              <a:t>JUHAN AGURAIUJA</a:t>
            </a:r>
            <a:r>
              <a:rPr lang="et-EE" sz="1800"/>
              <a:t>, Enefit OÜ juhatuse esimees</a:t>
            </a:r>
          </a:p>
          <a:p>
            <a:pPr>
              <a:spcAft>
                <a:spcPts val="600"/>
              </a:spcAft>
            </a:pPr>
            <a:r>
              <a:rPr lang="et-EE" sz="1800" b="1"/>
              <a:t>RIINA AAV</a:t>
            </a:r>
            <a:r>
              <a:rPr lang="et-EE" sz="1800"/>
              <a:t>, </a:t>
            </a:r>
            <a:r>
              <a:rPr lang="et-EE" sz="1800" err="1"/>
              <a:t>TalTechi</a:t>
            </a:r>
            <a:r>
              <a:rPr lang="et-EE" sz="1800"/>
              <a:t> keemia professor, Ringmajanduse tippkeskuse SOURCES juht</a:t>
            </a:r>
          </a:p>
          <a:p>
            <a:pPr>
              <a:spcAft>
                <a:spcPts val="1200"/>
              </a:spcAft>
            </a:pPr>
            <a:r>
              <a:rPr lang="et-EE" sz="1800" b="1"/>
              <a:t>KRISTO KARJUST</a:t>
            </a:r>
            <a:r>
              <a:rPr lang="et-EE" sz="1800"/>
              <a:t>, </a:t>
            </a:r>
            <a:r>
              <a:rPr lang="et-EE" sz="1800" err="1"/>
              <a:t>TalTechi</a:t>
            </a:r>
            <a:r>
              <a:rPr lang="et-EE" sz="1800"/>
              <a:t> mehaanika ja tööstustehnika instituudi direktor ja </a:t>
            </a:r>
            <a:r>
              <a:rPr lang="et-EE" sz="1800" err="1"/>
              <a:t>tenuuriprofessor</a:t>
            </a:r>
            <a:endParaRPr lang="et-EE" sz="1800"/>
          </a:p>
        </p:txBody>
      </p:sp>
      <p:sp>
        <p:nvSpPr>
          <p:cNvPr id="5" name="Teksti kohatäide 2">
            <a:extLst>
              <a:ext uri="{FF2B5EF4-FFF2-40B4-BE49-F238E27FC236}">
                <a16:creationId xmlns:a16="http://schemas.microsoft.com/office/drawing/2014/main" id="{03F7DB8F-25BB-594D-FA0A-4D203E5BC42F}"/>
              </a:ext>
            </a:extLst>
          </p:cNvPr>
          <p:cNvSpPr txBox="1">
            <a:spLocks/>
          </p:cNvSpPr>
          <p:nvPr/>
        </p:nvSpPr>
        <p:spPr>
          <a:xfrm>
            <a:off x="4856194" y="6129664"/>
            <a:ext cx="7153031" cy="3553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600" kern="1200" baseline="0">
                <a:solidFill>
                  <a:srgbClr val="332B60"/>
                </a:solidFill>
                <a:latin typeface="Verdana" charset="0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None/>
              <a:tabLst/>
              <a:defRPr lang="en-US" altLang="en-US" sz="16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None/>
              <a:tabLst/>
              <a:defRPr sz="16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t-EE" sz="1800">
                <a:latin typeface="Verdana"/>
                <a:ea typeface="Verdana"/>
              </a:rPr>
              <a:t>Moderaator </a:t>
            </a:r>
            <a:r>
              <a:rPr lang="et-EE" sz="1800" b="1">
                <a:latin typeface="Verdana"/>
                <a:ea typeface="Verdana"/>
              </a:rPr>
              <a:t>ANDRES KUUSK</a:t>
            </a:r>
            <a:endParaRPr lang="et-EE" sz="1800" b="1">
              <a:solidFill>
                <a:schemeClr val="tx2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599524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E55F0-F9B4-3CBF-872D-50E7D575971F}"/>
              </a:ext>
            </a:extLst>
          </p:cNvPr>
          <p:cNvSpPr txBox="1"/>
          <p:nvPr/>
        </p:nvSpPr>
        <p:spPr>
          <a:xfrm>
            <a:off x="1959429" y="1628775"/>
            <a:ext cx="9392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4000" b="1">
                <a:solidFill>
                  <a:schemeClr val="bg1"/>
                </a:solidFill>
                <a:latin typeface="+mn-lt"/>
              </a:rPr>
              <a:t>TALLINNA TEHNIKAÜLIKOOLI ARENGUKONVERENTS  </a:t>
            </a:r>
          </a:p>
        </p:txBody>
      </p:sp>
    </p:spTree>
    <p:extLst>
      <p:ext uri="{BB962C8B-B14F-4D97-AF65-F5344CB8AC3E}">
        <p14:creationId xmlns:p14="http://schemas.microsoft.com/office/powerpoint/2010/main" val="55312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4B561-E838-9255-1FBB-E32ADE175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81FE0F-6D95-7D1A-3E73-0D1C697320E1}"/>
              </a:ext>
            </a:extLst>
          </p:cNvPr>
          <p:cNvSpPr txBox="1"/>
          <p:nvPr/>
        </p:nvSpPr>
        <p:spPr>
          <a:xfrm>
            <a:off x="2611225" y="1628775"/>
            <a:ext cx="874098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>
                <a:solidFill>
                  <a:schemeClr val="bg1"/>
                </a:solidFill>
                <a:latin typeface="+mn-lt"/>
              </a:rPr>
              <a:t>KÜSISIME TUDENGITEL – </a:t>
            </a:r>
          </a:p>
          <a:p>
            <a:pPr algn="r"/>
            <a:r>
              <a:rPr lang="et-EE" sz="3600" b="1">
                <a:solidFill>
                  <a:schemeClr val="bg1"/>
                </a:solidFill>
                <a:latin typeface="+mn-lt"/>
              </a:rPr>
              <a:t>MILLIST ROLLI MÄNGIB TEHISINTELLEKT SINU ÕPINGUTES PRAEGU JA TULEVIKUS NING KUIDAS VÕIKS TALTECH SEDA TOETADA?</a:t>
            </a:r>
          </a:p>
        </p:txBody>
      </p:sp>
    </p:spTree>
    <p:extLst>
      <p:ext uri="{BB962C8B-B14F-4D97-AF65-F5344CB8AC3E}">
        <p14:creationId xmlns:p14="http://schemas.microsoft.com/office/powerpoint/2010/main" val="6805415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E43BC-D899-FDF2-AB56-F32158814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A54EDE3F-E56E-EB5D-F38C-B92B6F9A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FBBE127-A33C-0CB2-72F9-35A8E32A69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2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ituge">
            <a:extLst>
              <a:ext uri="{FF2B5EF4-FFF2-40B4-BE49-F238E27FC236}">
                <a16:creationId xmlns:a16="http://schemas.microsoft.com/office/drawing/2014/main" id="{1D857082-C7F7-69A2-7729-180E2FF3613D}"/>
              </a:ext>
            </a:extLst>
          </p:cNvPr>
          <p:cNvSpPr txBox="1"/>
          <p:nvPr/>
        </p:nvSpPr>
        <p:spPr>
          <a:xfrm>
            <a:off x="4499927" y="1459205"/>
            <a:ext cx="3244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err="1">
                <a:solidFill>
                  <a:schemeClr val="bg1"/>
                </a:solidFill>
                <a:latin typeface="+mn-lt"/>
              </a:rPr>
              <a:t>Küsimused</a:t>
            </a:r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lido">
            <a:extLst>
              <a:ext uri="{FF2B5EF4-FFF2-40B4-BE49-F238E27FC236}">
                <a16:creationId xmlns:a16="http://schemas.microsoft.com/office/drawing/2014/main" id="{EF2819CA-904B-614F-F975-785269008524}"/>
              </a:ext>
            </a:extLst>
          </p:cNvPr>
          <p:cNvSpPr txBox="1"/>
          <p:nvPr/>
        </p:nvSpPr>
        <p:spPr>
          <a:xfrm>
            <a:off x="3953578" y="2097920"/>
            <a:ext cx="37912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500">
                <a:solidFill>
                  <a:schemeClr val="bg1"/>
                </a:solidFill>
                <a:latin typeface="+mn-lt"/>
              </a:rPr>
              <a:t>slido.com</a:t>
            </a:r>
          </a:p>
        </p:txBody>
      </p:sp>
      <p:sp>
        <p:nvSpPr>
          <p:cNvPr id="8" name="kood">
            <a:extLst>
              <a:ext uri="{FF2B5EF4-FFF2-40B4-BE49-F238E27FC236}">
                <a16:creationId xmlns:a16="http://schemas.microsoft.com/office/drawing/2014/main" id="{1703389C-E4F0-A284-3059-FE0C86220094}"/>
              </a:ext>
            </a:extLst>
          </p:cNvPr>
          <p:cNvSpPr txBox="1"/>
          <p:nvPr/>
        </p:nvSpPr>
        <p:spPr>
          <a:xfrm>
            <a:off x="1968865" y="2962189"/>
            <a:ext cx="5776012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600"/>
              </a:lnSpc>
            </a:pPr>
            <a:r>
              <a:rPr lang="et-EE" sz="4400">
                <a:solidFill>
                  <a:schemeClr val="bg1"/>
                </a:solidFill>
                <a:latin typeface="+mn-lt"/>
              </a:rPr>
              <a:t>#Arengukonverents 2026</a:t>
            </a:r>
            <a:endParaRPr lang="en-US" sz="44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joon">
            <a:extLst>
              <a:ext uri="{FF2B5EF4-FFF2-40B4-BE49-F238E27FC236}">
                <a16:creationId xmlns:a16="http://schemas.microsoft.com/office/drawing/2014/main" id="{5C5D1307-03F7-584B-AA2D-0172EDA3C6D4}"/>
              </a:ext>
            </a:extLst>
          </p:cNvPr>
          <p:cNvCxnSpPr>
            <a:cxnSpLocks/>
          </p:cNvCxnSpPr>
          <p:nvPr/>
        </p:nvCxnSpPr>
        <p:spPr>
          <a:xfrm>
            <a:off x="8299612" y="1631197"/>
            <a:ext cx="0" cy="244550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lt 12">
            <a:extLst>
              <a:ext uri="{FF2B5EF4-FFF2-40B4-BE49-F238E27FC236}">
                <a16:creationId xmlns:a16="http://schemas.microsoft.com/office/drawing/2014/main" id="{79BCD787-16DB-F668-92A3-C07A46BD4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288" y="1628775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257CC-DE24-E8B9-3C8B-CAD1AAB44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12413C5E-18B0-7B8B-7221-ABB23AEAB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6897E-8E6C-C1DA-EE07-EBCBEEF779B0}"/>
              </a:ext>
            </a:extLst>
          </p:cNvPr>
          <p:cNvSpPr txBox="1"/>
          <p:nvPr/>
        </p:nvSpPr>
        <p:spPr>
          <a:xfrm>
            <a:off x="1917938" y="1628775"/>
            <a:ext cx="960637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200"/>
              </a:lnSpc>
            </a:pPr>
            <a:r>
              <a:rPr lang="et-EE" sz="4800" b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PANEELDISKUSSIOON</a:t>
            </a:r>
            <a:r>
              <a:rPr lang="et-EE" sz="480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br>
              <a:rPr lang="et-EE" sz="480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et-EE" sz="4000">
                <a:solidFill>
                  <a:schemeClr val="bg1"/>
                </a:solidFill>
                <a:latin typeface="+mn-lt"/>
              </a:rPr>
              <a:t>DIGITALISEERIMINE NING TEHISARU ARENG – </a:t>
            </a:r>
            <a:br>
              <a:rPr lang="et-EE" sz="4000">
                <a:solidFill>
                  <a:schemeClr val="bg1"/>
                </a:solidFill>
                <a:latin typeface="+mn-lt"/>
              </a:rPr>
            </a:br>
            <a:r>
              <a:rPr lang="et-EE" sz="4000">
                <a:solidFill>
                  <a:schemeClr val="bg1"/>
                </a:solidFill>
                <a:latin typeface="+mn-lt"/>
              </a:rPr>
              <a:t>ˇEESTI VÕIMALUSED JA </a:t>
            </a:r>
            <a:br>
              <a:rPr lang="et-EE" sz="4000">
                <a:solidFill>
                  <a:schemeClr val="bg1"/>
                </a:solidFill>
                <a:latin typeface="+mn-lt"/>
              </a:rPr>
            </a:br>
            <a:r>
              <a:rPr lang="et-EE" sz="4000">
                <a:solidFill>
                  <a:schemeClr val="bg1"/>
                </a:solidFill>
                <a:latin typeface="+mn-lt"/>
              </a:rPr>
              <a:t>TALTECHI ROLL SELLES?</a:t>
            </a:r>
            <a:endParaRPr lang="et-EE" sz="4000" b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73901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73530-045A-8053-BA01-95E6EAEC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64F63A7B-AB57-4FFE-6F3F-F4E671DB56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64049" y="549275"/>
            <a:ext cx="6976017" cy="254271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t-EE" sz="1800" b="1" dirty="0"/>
              <a:t>KRISTINA KALLAS</a:t>
            </a:r>
            <a:r>
              <a:rPr lang="et-EE" sz="1800" dirty="0"/>
              <a:t>, haridus- ja teadusminister</a:t>
            </a:r>
          </a:p>
          <a:p>
            <a:pPr>
              <a:spcAft>
                <a:spcPts val="600"/>
              </a:spcAft>
            </a:pPr>
            <a:r>
              <a:rPr lang="et-EE" sz="1800" b="1" dirty="0"/>
              <a:t>KEDI VÄLBA</a:t>
            </a:r>
            <a:r>
              <a:rPr lang="et-EE" sz="1800" dirty="0"/>
              <a:t>, ITL asepresident ja </a:t>
            </a:r>
            <a:r>
              <a:rPr lang="et-EE" sz="1800" dirty="0" err="1"/>
              <a:t>Aktors</a:t>
            </a:r>
            <a:r>
              <a:rPr lang="et-EE" sz="1800" dirty="0"/>
              <a:t> OÜ juhatuse liige ja tegevjuht</a:t>
            </a:r>
          </a:p>
          <a:p>
            <a:pPr>
              <a:spcAft>
                <a:spcPts val="600"/>
              </a:spcAft>
            </a:pPr>
            <a:r>
              <a:rPr lang="et-EE" sz="1800" b="1" dirty="0"/>
              <a:t>KIRKE MAAR</a:t>
            </a:r>
            <a:r>
              <a:rPr lang="et-EE" sz="1800" dirty="0"/>
              <a:t>, Eesti.ai tiimi juht</a:t>
            </a:r>
            <a:r>
              <a:rPr lang="et-EE" sz="1800" b="1" dirty="0"/>
              <a:t> </a:t>
            </a:r>
          </a:p>
          <a:p>
            <a:pPr>
              <a:spcAft>
                <a:spcPts val="600"/>
              </a:spcAft>
            </a:pPr>
            <a:r>
              <a:rPr lang="et-EE" sz="1800" b="1" dirty="0"/>
              <a:t>DAN BOGDANOV</a:t>
            </a:r>
            <a:r>
              <a:rPr lang="et-EE" sz="1800" dirty="0"/>
              <a:t>, Cybernetica teadusdirektor, Eesti informaatikateadlane, akadeemik</a:t>
            </a:r>
          </a:p>
          <a:p>
            <a:pPr>
              <a:spcAft>
                <a:spcPts val="600"/>
              </a:spcAft>
            </a:pPr>
            <a:r>
              <a:rPr lang="et-EE" sz="1800" b="1" dirty="0"/>
              <a:t>TANEL TAMMET</a:t>
            </a:r>
            <a:r>
              <a:rPr lang="et-EE" sz="1800" dirty="0"/>
              <a:t>, rakendusliku tehisintellekti professor, </a:t>
            </a:r>
            <a:r>
              <a:rPr lang="et-EE" sz="1800" dirty="0" err="1"/>
              <a:t>TalTechi</a:t>
            </a:r>
            <a:r>
              <a:rPr lang="et-EE" sz="1800" dirty="0"/>
              <a:t> nõukogu liige</a:t>
            </a:r>
          </a:p>
        </p:txBody>
      </p:sp>
      <p:sp>
        <p:nvSpPr>
          <p:cNvPr id="5" name="Teksti kohatäide 2">
            <a:extLst>
              <a:ext uri="{FF2B5EF4-FFF2-40B4-BE49-F238E27FC236}">
                <a16:creationId xmlns:a16="http://schemas.microsoft.com/office/drawing/2014/main" id="{60596BAD-9590-FE74-06C5-8B73A5199259}"/>
              </a:ext>
            </a:extLst>
          </p:cNvPr>
          <p:cNvSpPr txBox="1">
            <a:spLocks/>
          </p:cNvSpPr>
          <p:nvPr/>
        </p:nvSpPr>
        <p:spPr>
          <a:xfrm>
            <a:off x="4856194" y="6129664"/>
            <a:ext cx="7153031" cy="355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600" kern="1200" baseline="0">
                <a:solidFill>
                  <a:srgbClr val="332B60"/>
                </a:solidFill>
                <a:latin typeface="Verdana" charset="0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None/>
              <a:tabLst/>
              <a:defRPr lang="en-US" altLang="en-US" sz="16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None/>
              <a:tabLst/>
              <a:defRPr sz="16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t-EE" sz="1800" err="1"/>
              <a:t>Modereerib</a:t>
            </a:r>
            <a:r>
              <a:rPr lang="et-EE" sz="1800"/>
              <a:t> </a:t>
            </a:r>
            <a:r>
              <a:rPr lang="et-EE" sz="1800" b="1"/>
              <a:t>ANDRES KUUSK</a:t>
            </a:r>
            <a:endParaRPr lang="et-EE" sz="18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6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BDE3CEFC-5F50-E7DD-6AA5-6F4CDA718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Ettevõtluse mõõdikud</a:t>
            </a:r>
          </a:p>
          <a:p>
            <a:endParaRPr lang="et-EE"/>
          </a:p>
        </p:txBody>
      </p:sp>
      <p:sp>
        <p:nvSpPr>
          <p:cNvPr id="7" name="Ristkülik 6">
            <a:extLst>
              <a:ext uri="{FF2B5EF4-FFF2-40B4-BE49-F238E27FC236}">
                <a16:creationId xmlns:a16="http://schemas.microsoft.com/office/drawing/2014/main" id="{E72A5FB0-C2EA-BDC5-EAAF-8E94234BDC56}"/>
              </a:ext>
            </a:extLst>
          </p:cNvPr>
          <p:cNvSpPr/>
          <p:nvPr/>
        </p:nvSpPr>
        <p:spPr>
          <a:xfrm>
            <a:off x="179109" y="5608948"/>
            <a:ext cx="3478491" cy="1065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graphicFrame>
        <p:nvGraphicFramePr>
          <p:cNvPr id="8" name="Chart 4">
            <a:extLst>
              <a:ext uri="{FF2B5EF4-FFF2-40B4-BE49-F238E27FC236}">
                <a16:creationId xmlns:a16="http://schemas.microsoft.com/office/drawing/2014/main" id="{A1C30B6D-597F-DAA5-7637-A309B0A8972A}"/>
              </a:ext>
            </a:extLst>
          </p:cNvPr>
          <p:cNvGraphicFramePr>
            <a:graphicFrameLocks/>
          </p:cNvGraphicFramePr>
          <p:nvPr/>
        </p:nvGraphicFramePr>
        <p:xfrm>
          <a:off x="1865044" y="1371463"/>
          <a:ext cx="4862551" cy="2456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5">
            <a:extLst>
              <a:ext uri="{FF2B5EF4-FFF2-40B4-BE49-F238E27FC236}">
                <a16:creationId xmlns:a16="http://schemas.microsoft.com/office/drawing/2014/main" id="{88545826-7D81-8913-4C8E-F761B661C86A}"/>
              </a:ext>
            </a:extLst>
          </p:cNvPr>
          <p:cNvGraphicFramePr>
            <a:graphicFrameLocks/>
          </p:cNvGraphicFramePr>
          <p:nvPr/>
        </p:nvGraphicFramePr>
        <p:xfrm>
          <a:off x="1865045" y="3897553"/>
          <a:ext cx="4862550" cy="2329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6">
            <a:extLst>
              <a:ext uri="{FF2B5EF4-FFF2-40B4-BE49-F238E27FC236}">
                <a16:creationId xmlns:a16="http://schemas.microsoft.com/office/drawing/2014/main" id="{D180D667-8785-239E-0AD9-70E55EFD28C7}"/>
              </a:ext>
            </a:extLst>
          </p:cNvPr>
          <p:cNvGraphicFramePr>
            <a:graphicFrameLocks/>
          </p:cNvGraphicFramePr>
          <p:nvPr/>
        </p:nvGraphicFramePr>
        <p:xfrm>
          <a:off x="6727596" y="3887010"/>
          <a:ext cx="4810053" cy="2458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7">
            <a:extLst>
              <a:ext uri="{FF2B5EF4-FFF2-40B4-BE49-F238E27FC236}">
                <a16:creationId xmlns:a16="http://schemas.microsoft.com/office/drawing/2014/main" id="{0FE5519F-E694-B423-C9ED-102BA9B5BDEC}"/>
              </a:ext>
            </a:extLst>
          </p:cNvPr>
          <p:cNvGraphicFramePr>
            <a:graphicFrameLocks/>
          </p:cNvGraphicFramePr>
          <p:nvPr/>
        </p:nvGraphicFramePr>
        <p:xfrm>
          <a:off x="6727596" y="1362955"/>
          <a:ext cx="4810054" cy="2524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299478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EF12F9E9-FB67-2E08-AD76-5E69D283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21CFA-4DAB-4101-9C63-7B9D061C86FD}"/>
              </a:ext>
            </a:extLst>
          </p:cNvPr>
          <p:cNvSpPr txBox="1"/>
          <p:nvPr/>
        </p:nvSpPr>
        <p:spPr>
          <a:xfrm>
            <a:off x="2040677" y="1513854"/>
            <a:ext cx="931153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et-EE" sz="4800" b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REKTORI VASTUVÕTT PEAMAJA FUAJEES</a:t>
            </a:r>
            <a:endParaRPr lang="et-EE" sz="4800" b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37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369161B-7C8B-CA0E-D15D-25832ADD5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>
                <a:latin typeface="Verdana"/>
                <a:ea typeface="Verdana"/>
              </a:rPr>
              <a:t>Üldjuhtimise ja tugitegevuste mõõdikud</a:t>
            </a:r>
          </a:p>
          <a:p>
            <a:endParaRPr lang="et-EE"/>
          </a:p>
        </p:txBody>
      </p:sp>
      <p:sp>
        <p:nvSpPr>
          <p:cNvPr id="7" name="Ristkülik 6">
            <a:extLst>
              <a:ext uri="{FF2B5EF4-FFF2-40B4-BE49-F238E27FC236}">
                <a16:creationId xmlns:a16="http://schemas.microsoft.com/office/drawing/2014/main" id="{65A05080-5D7C-FE4F-01E4-46D982B4064D}"/>
              </a:ext>
            </a:extLst>
          </p:cNvPr>
          <p:cNvSpPr/>
          <p:nvPr/>
        </p:nvSpPr>
        <p:spPr>
          <a:xfrm>
            <a:off x="179109" y="5608948"/>
            <a:ext cx="3478491" cy="1065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graphicFrame>
        <p:nvGraphicFramePr>
          <p:cNvPr id="8" name="Chart 3">
            <a:extLst>
              <a:ext uri="{FF2B5EF4-FFF2-40B4-BE49-F238E27FC236}">
                <a16:creationId xmlns:a16="http://schemas.microsoft.com/office/drawing/2014/main" id="{7E03E80E-3374-1DCD-DFFB-A38BBCCFD82C}"/>
              </a:ext>
            </a:extLst>
          </p:cNvPr>
          <p:cNvGraphicFramePr>
            <a:graphicFrameLocks/>
          </p:cNvGraphicFramePr>
          <p:nvPr/>
        </p:nvGraphicFramePr>
        <p:xfrm>
          <a:off x="1852195" y="1388900"/>
          <a:ext cx="4777168" cy="2547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4">
            <a:extLst>
              <a:ext uri="{FF2B5EF4-FFF2-40B4-BE49-F238E27FC236}">
                <a16:creationId xmlns:a16="http://schemas.microsoft.com/office/drawing/2014/main" id="{7AC2B49E-A367-D1DB-4009-008B2CCF6A77}"/>
              </a:ext>
            </a:extLst>
          </p:cNvPr>
          <p:cNvGraphicFramePr>
            <a:graphicFrameLocks/>
          </p:cNvGraphicFramePr>
          <p:nvPr/>
        </p:nvGraphicFramePr>
        <p:xfrm>
          <a:off x="6629363" y="1420965"/>
          <a:ext cx="5015653" cy="2474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81364F74-3632-0F1D-E74A-4B0B10FDEACA}"/>
              </a:ext>
            </a:extLst>
          </p:cNvPr>
          <p:cNvGraphicFramePr>
            <a:graphicFrameLocks/>
          </p:cNvGraphicFramePr>
          <p:nvPr/>
        </p:nvGraphicFramePr>
        <p:xfrm>
          <a:off x="6633328" y="3826775"/>
          <a:ext cx="4828576" cy="251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6">
            <a:extLst>
              <a:ext uri="{FF2B5EF4-FFF2-40B4-BE49-F238E27FC236}">
                <a16:creationId xmlns:a16="http://schemas.microsoft.com/office/drawing/2014/main" id="{D3BFD5A8-97D7-188D-788E-B82C86F773EF}"/>
              </a:ext>
            </a:extLst>
          </p:cNvPr>
          <p:cNvGraphicFramePr>
            <a:graphicFrameLocks/>
          </p:cNvGraphicFramePr>
          <p:nvPr/>
        </p:nvGraphicFramePr>
        <p:xfrm>
          <a:off x="1852195" y="3935994"/>
          <a:ext cx="4777168" cy="2409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196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FFFCED6F-BDAC-88D7-11FD-2B9F0B8BAA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>
                <a:latin typeface="Verdana"/>
                <a:ea typeface="Verdana"/>
              </a:rPr>
              <a:t>arengukava aastateks 2021–2025</a:t>
            </a:r>
            <a:endParaRPr lang="et-EE"/>
          </a:p>
          <a:p>
            <a:endParaRPr lang="et-EE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EB313CBA-E6C6-538E-B5EC-03D11CB1F3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5064" y="1391297"/>
            <a:ext cx="9598877" cy="41252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>
                <a:solidFill>
                  <a:srgbClr val="342B60"/>
                </a:solidFill>
                <a:highlight>
                  <a:srgbClr val="FFFFFF"/>
                </a:highlight>
              </a:rPr>
              <a:t>Juhtmõte: ülikooli nurgakivideks 2021–2025 on nutikad lahendused digitaalse ja kliimaneutraalse tuleviku loomisel.</a:t>
            </a:r>
            <a:endParaRPr lang="et-EE">
              <a:ea typeface="Verdana"/>
            </a:endParaRPr>
          </a:p>
          <a:p>
            <a:pPr marL="0" indent="0">
              <a:buNone/>
            </a:pPr>
            <a:endParaRPr lang="et-EE">
              <a:solidFill>
                <a:srgbClr val="342B60"/>
              </a:solidFill>
              <a:highlight>
                <a:srgbClr val="FFFFFF"/>
              </a:highlight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PRIORITEEDID:</a:t>
            </a:r>
          </a:p>
          <a:p>
            <a:r>
              <a:rPr lang="et-EE">
                <a:ea typeface="+mn-lt"/>
                <a:cs typeface="+mn-lt"/>
              </a:rPr>
              <a:t>Teadustöö kvaliteet – keskendumine kõrgetasemelistele (Q1) teaduspublikatsioonidele ja rahvusvahelisele konkurentsivõimele </a:t>
            </a:r>
            <a:endParaRPr lang="et-EE">
              <a:ea typeface="Verdana"/>
            </a:endParaRPr>
          </a:p>
          <a:p>
            <a:r>
              <a:rPr lang="et-EE">
                <a:ea typeface="+mn-lt"/>
                <a:cs typeface="+mn-lt"/>
              </a:rPr>
              <a:t>Üliõpilaste väljalangevuse vähendamine ning üliõpilaskeskse lähenemise rakendamine õppetöös </a:t>
            </a:r>
            <a:endParaRPr lang="et-EE">
              <a:ea typeface="Verdana"/>
            </a:endParaRPr>
          </a:p>
          <a:p>
            <a:r>
              <a:rPr lang="et-EE">
                <a:ea typeface="+mn-lt"/>
                <a:cs typeface="+mn-lt"/>
              </a:rPr>
              <a:t>Ettevõtluskoostöö arendamine majandusmootorina </a:t>
            </a:r>
            <a:endParaRPr lang="et-EE">
              <a:ea typeface="Verdana"/>
            </a:endParaRPr>
          </a:p>
          <a:p>
            <a:r>
              <a:rPr lang="et-EE">
                <a:ea typeface="+mn-lt"/>
                <a:cs typeface="+mn-lt"/>
              </a:rPr>
              <a:t>Juhtimiskvaliteedi parandamine ja </a:t>
            </a:r>
            <a:r>
              <a:rPr lang="et-EE" err="1">
                <a:ea typeface="+mn-lt"/>
                <a:cs typeface="+mn-lt"/>
              </a:rPr>
              <a:t>inimkeskse</a:t>
            </a:r>
            <a:r>
              <a:rPr lang="et-EE">
                <a:ea typeface="+mn-lt"/>
                <a:cs typeface="+mn-lt"/>
              </a:rPr>
              <a:t> lähenemise juurutamine </a:t>
            </a:r>
            <a:endParaRPr lang="et-EE">
              <a:ea typeface="Verdana"/>
            </a:endParaRPr>
          </a:p>
          <a:p>
            <a:r>
              <a:rPr lang="et-EE">
                <a:ea typeface="+mn-lt"/>
                <a:cs typeface="+mn-lt"/>
              </a:rPr>
              <a:t>Uus väljakutse – saada rohepöörde eestvedajaks</a:t>
            </a:r>
            <a:endParaRPr lang="et-EE">
              <a:ea typeface="Verdana"/>
            </a:endParaRPr>
          </a:p>
          <a:p>
            <a:endParaRPr lang="et-EE">
              <a:ea typeface="Verdana"/>
            </a:endParaRPr>
          </a:p>
          <a:p>
            <a:pPr marL="0" indent="0">
              <a:buNone/>
            </a:pPr>
            <a:r>
              <a:rPr lang="et-EE">
                <a:ea typeface="Verdana"/>
              </a:rPr>
              <a:t>Horisontaalne fookus: kvaliteedi tõstmine kõigis põhitegevustes. </a:t>
            </a:r>
            <a:endParaRPr lang="et-EE" sz="1400">
              <a:ea typeface="Verdana"/>
            </a:endParaRPr>
          </a:p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99124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9ADEB04C-5095-98D1-8DC5-ACF84E3A4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>
                <a:latin typeface="Verdana"/>
                <a:ea typeface="Verdana"/>
              </a:rPr>
              <a:t>arengukava aastateks 2026–2035</a:t>
            </a:r>
            <a:endParaRPr lang="et-EE"/>
          </a:p>
          <a:p>
            <a:endParaRPr lang="et-EE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0FEE309D-44D1-E5A1-44E1-4DD8BB199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5" y="1576024"/>
            <a:ext cx="10872787" cy="3940539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t-EE">
                <a:highlight>
                  <a:srgbClr val="FFFFFF"/>
                </a:highlight>
              </a:rPr>
              <a:t>Juhtmõte: 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Oleme Põhjamaade tehnikaülikool, mida iseloomustavad tipptasemel teadus, säravad ja ettevõtlikud üliõpilased, motiveeritud töötajad ning oluline panus majanduse ja ühiskonna arengusse.</a:t>
            </a:r>
            <a:endParaRPr lang="et-EE">
              <a:ea typeface="+mn-lt"/>
              <a:cs typeface="+mn-lt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Meie </a:t>
            </a: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missioon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 on võimestada kestlikku arengut ja rahva heaolu kasvu rahvusvahelisel kõrgtasemel teadus-, õppe- ja arendustöö kaudu.</a:t>
            </a:r>
            <a:endParaRPr lang="et-EE">
              <a:ea typeface="Verdana"/>
            </a:endParaRPr>
          </a:p>
          <a:p>
            <a:pPr>
              <a:spcBef>
                <a:spcPts val="400"/>
              </a:spcBef>
              <a:buNone/>
            </a:pP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Meie </a:t>
            </a: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visioon 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on tõusta Põhjamaade parimate tehnikaülikoolidega võrdväärsele tasemele.</a:t>
            </a:r>
            <a:endParaRPr lang="et-EE">
              <a:highlight>
                <a:srgbClr val="FFFFFF"/>
              </a:highlight>
              <a:ea typeface="Verdana"/>
            </a:endParaRPr>
          </a:p>
          <a:p>
            <a:pPr>
              <a:spcBef>
                <a:spcPts val="400"/>
              </a:spcBef>
              <a:buNone/>
            </a:pP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Meie </a:t>
            </a: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väärtused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 on:</a:t>
            </a:r>
            <a:endParaRPr lang="et-EE">
              <a:ea typeface="Verdana"/>
            </a:endParaRPr>
          </a:p>
          <a:p>
            <a:pPr>
              <a:spcBef>
                <a:spcPts val="200"/>
              </a:spcBef>
              <a:buFont typeface="Wingdings"/>
              <a:buChar char="§"/>
            </a:pPr>
            <a:r>
              <a:rPr lang="et-EE" sz="1600" b="1">
                <a:highlight>
                  <a:srgbClr val="FFFFFF"/>
                </a:highlight>
                <a:ea typeface="+mn-lt"/>
                <a:cs typeface="+mn-lt"/>
              </a:rPr>
              <a:t>professionaalsus ja usaldusväärsus</a:t>
            </a:r>
            <a:r>
              <a:rPr lang="et-EE" sz="1600">
                <a:highlight>
                  <a:srgbClr val="FFFFFF"/>
                </a:highlight>
                <a:ea typeface="+mn-lt"/>
                <a:cs typeface="+mn-lt"/>
              </a:rPr>
              <a:t> – tagame parima kvaliteedi nii teadustöös, õpetamisel kui ka ühiskonna teenimisel, lähtudes parimatest rahvusvahelistest praktikatest ja teaduseetika põhimõtetest</a:t>
            </a:r>
            <a:endParaRPr lang="et-EE" sz="1600">
              <a:ea typeface="Verdana"/>
            </a:endParaRPr>
          </a:p>
          <a:p>
            <a:pPr>
              <a:spcBef>
                <a:spcPts val="200"/>
              </a:spcBef>
              <a:buFont typeface="Wingdings"/>
              <a:buChar char="§"/>
            </a:pPr>
            <a:r>
              <a:rPr lang="et-EE" sz="1600" b="1">
                <a:highlight>
                  <a:srgbClr val="FFFFFF"/>
                </a:highlight>
                <a:ea typeface="+mn-lt"/>
                <a:cs typeface="+mn-lt"/>
              </a:rPr>
              <a:t>ettevõtlikkus ja uuendusmeelsus</a:t>
            </a:r>
            <a:r>
              <a:rPr lang="et-EE" sz="1600">
                <a:highlight>
                  <a:srgbClr val="FFFFFF"/>
                </a:highlight>
                <a:ea typeface="+mn-lt"/>
                <a:cs typeface="+mn-lt"/>
              </a:rPr>
              <a:t> – oleme ettevõtjate, juhtide, teadlaste ja inseneride uuendusmeelne ülikool, mille üle tunnevad uhkust nii Eesti riik kui ka vilistlased</a:t>
            </a:r>
            <a:endParaRPr lang="et-EE" sz="1600">
              <a:ea typeface="Verdana"/>
            </a:endParaRPr>
          </a:p>
          <a:p>
            <a:pPr>
              <a:spcBef>
                <a:spcPts val="200"/>
              </a:spcBef>
              <a:buFont typeface="Wingdings"/>
              <a:buChar char="§"/>
            </a:pPr>
            <a:r>
              <a:rPr lang="et-EE" sz="1600" b="1">
                <a:highlight>
                  <a:srgbClr val="FFFFFF"/>
                </a:highlight>
                <a:ea typeface="+mn-lt"/>
                <a:cs typeface="+mn-lt"/>
              </a:rPr>
              <a:t>avatus ja koostöövalmidus</a:t>
            </a:r>
            <a:r>
              <a:rPr lang="et-EE" sz="1600">
                <a:highlight>
                  <a:srgbClr val="FFFFFF"/>
                </a:highlight>
                <a:ea typeface="+mn-lt"/>
                <a:cs typeface="+mn-lt"/>
              </a:rPr>
              <a:t> – väärtustame töötajate ja üliõpilaste motivatsiooni, arengut ja aktiivset panust nii ülikooli kui ka ühiskonna heaks</a:t>
            </a:r>
            <a:endParaRPr lang="et-EE" sz="1600">
              <a:ea typeface="Verdana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t-EE">
                <a:ea typeface="Verdana"/>
              </a:rPr>
              <a:t>Kõrgetasemeline kvaliteet on standard, ambitsioon on mõjukuse kasv tervikuna.</a:t>
            </a:r>
          </a:p>
          <a:p>
            <a:pPr>
              <a:spcBef>
                <a:spcPts val="200"/>
              </a:spcBef>
            </a:pP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5943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28A84B7E-5C0B-D133-AFE8-DDFAD8D80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>
                <a:latin typeface="Verdana"/>
                <a:ea typeface="Verdana"/>
              </a:rPr>
              <a:t>arengukava aastateks 2026–2035</a:t>
            </a:r>
            <a:endParaRPr lang="et-EE"/>
          </a:p>
          <a:p>
            <a:endParaRPr lang="et-EE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BE71369F-E2B0-2871-F328-D71A14BA3B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472" y="1354932"/>
            <a:ext cx="11376021" cy="4565101"/>
          </a:xfrm>
        </p:spPr>
        <p:txBody>
          <a:bodyPr>
            <a:noAutofit/>
          </a:bodyPr>
          <a:lstStyle/>
          <a:p>
            <a:pPr marL="0" indent="0">
              <a:lnSpc>
                <a:spcPts val="2000"/>
              </a:lnSpc>
              <a:spcBef>
                <a:spcPts val="200"/>
              </a:spcBef>
              <a:buNone/>
            </a:pP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Meie rahvusvahelisel tasemel </a:t>
            </a: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teadustöö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 tagab akadeemilise järelkasvu, rahuldab suureneva nõudluse ühiskonnale vajalike tippspetsialistide järele ning kannab meie rolli arvamusliidrina. Keskendume kolme </a:t>
            </a: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olulise väljakutse lahendamisele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, milleks on: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"/>
              </a:spcBef>
              <a:buFont typeface="Wingdings"/>
              <a:buChar char="§"/>
            </a:pPr>
            <a:r>
              <a:rPr lang="et-EE" sz="1600">
                <a:highlight>
                  <a:srgbClr val="FFFFFF"/>
                </a:highlight>
                <a:ea typeface="+mn-lt"/>
                <a:cs typeface="+mn-lt"/>
              </a:rPr>
              <a:t>puhas, konkurentsivõimeline ja kliimasõbralik tööstus, ehitus, transport ja energia</a:t>
            </a:r>
            <a:endParaRPr lang="et-EE" sz="1600">
              <a:ea typeface="Verdana"/>
            </a:endParaRPr>
          </a:p>
          <a:p>
            <a:pPr>
              <a:spcBef>
                <a:spcPts val="100"/>
              </a:spcBef>
              <a:buFont typeface="Wingdings"/>
              <a:buChar char="§"/>
            </a:pPr>
            <a:r>
              <a:rPr lang="et-EE" sz="1600">
                <a:highlight>
                  <a:srgbClr val="FFFFFF"/>
                </a:highlight>
                <a:ea typeface="+mn-lt"/>
                <a:cs typeface="+mn-lt"/>
              </a:rPr>
              <a:t>julgeoleku ja kaitsetööstuse tehnoloogiad</a:t>
            </a:r>
            <a:endParaRPr lang="et-EE" sz="1600">
              <a:ea typeface="Verdana"/>
            </a:endParaRPr>
          </a:p>
          <a:p>
            <a:pPr>
              <a:spcBef>
                <a:spcPts val="100"/>
              </a:spcBef>
              <a:buFont typeface="Wingdings"/>
              <a:buChar char="§"/>
            </a:pPr>
            <a:r>
              <a:rPr lang="et-EE" sz="1600">
                <a:highlight>
                  <a:srgbClr val="FFFFFF"/>
                </a:highlight>
                <a:ea typeface="+mn-lt"/>
                <a:cs typeface="+mn-lt"/>
              </a:rPr>
              <a:t>digitaliseerimine ning tehisaru areng</a:t>
            </a:r>
            <a:endParaRPr lang="et-EE" sz="1600">
              <a:ea typeface="+mn-lt"/>
              <a:cs typeface="+mn-lt"/>
            </a:endParaRPr>
          </a:p>
          <a:p>
            <a:pPr marL="0" indent="0">
              <a:lnSpc>
                <a:spcPts val="2000"/>
              </a:lnSpc>
              <a:spcBef>
                <a:spcPts val="200"/>
              </a:spcBef>
              <a:buNone/>
            </a:pP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Meie </a:t>
            </a: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teaduspõhine õpe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 otsib lahendusi elulistele väljakutsetele ning pakub üliõpilastele praktilisi, interdistsiplinaarseid ja meeskonnapõhiseid kogemusi, toetades kasvavat vajadust kõrgharidusega inseneride järele tehnika ja tehnoloogia valdkondades.</a:t>
            </a:r>
            <a:endParaRPr lang="et-EE">
              <a:ea typeface="+mn-lt"/>
              <a:cs typeface="+mn-lt"/>
            </a:endParaRPr>
          </a:p>
          <a:p>
            <a:pPr marL="0" indent="0">
              <a:lnSpc>
                <a:spcPts val="2000"/>
              </a:lnSpc>
              <a:spcBef>
                <a:spcPts val="200"/>
              </a:spcBef>
              <a:buNone/>
            </a:pP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Oleme </a:t>
            </a: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ettevõtjate ülikool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 ning tulemusliku teadmussiirde kaudu ettevõtete ja avaliku sektori eelistatuim partner, võimaldades jõuda praktiliste ja innovaatiliste lahendusteni.</a:t>
            </a:r>
            <a:endParaRPr lang="et-EE">
              <a:ea typeface="+mn-lt"/>
              <a:cs typeface="+mn-lt"/>
            </a:endParaRPr>
          </a:p>
          <a:p>
            <a:pPr marL="0" indent="0">
              <a:lnSpc>
                <a:spcPts val="2000"/>
              </a:lnSpc>
              <a:spcBef>
                <a:spcPts val="200"/>
              </a:spcBef>
              <a:buNone/>
            </a:pP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Ühiskonna arengu suunajana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 kanname väärikalt oma unikaalset rolli ning kasvatame enda nähtavust ja mõjukust nii Eestis kui ka mujal maailmas.</a:t>
            </a:r>
            <a:endParaRPr lang="et-EE">
              <a:ea typeface="Verdana"/>
            </a:endParaRPr>
          </a:p>
          <a:p>
            <a:pPr marL="0" indent="0">
              <a:lnSpc>
                <a:spcPts val="2000"/>
              </a:lnSpc>
              <a:spcBef>
                <a:spcPts val="200"/>
              </a:spcBef>
              <a:buNone/>
            </a:pP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Oleme </a:t>
            </a:r>
            <a:r>
              <a:rPr lang="et-EE" b="1">
                <a:highlight>
                  <a:srgbClr val="FFFFFF"/>
                </a:highlight>
                <a:ea typeface="+mn-lt"/>
                <a:cs typeface="+mn-lt"/>
              </a:rPr>
              <a:t>ühtehoidev ja koostööd väärtustav ülikool</a:t>
            </a:r>
            <a:r>
              <a:rPr lang="et-EE">
                <a:highlight>
                  <a:srgbClr val="FFFFFF"/>
                </a:highlight>
                <a:ea typeface="+mn-lt"/>
                <a:cs typeface="+mn-lt"/>
              </a:rPr>
              <a:t>, mille atraktiivne ja tänapäevane õppe-, teadus- ja töökeskkond aitab tagada muutuvas maailmas vajaliku säilenõtkuse.</a:t>
            </a:r>
          </a:p>
          <a:p>
            <a:pPr>
              <a:spcBef>
                <a:spcPts val="200"/>
              </a:spcBef>
            </a:pPr>
            <a:endParaRPr lang="et-EE">
              <a:ea typeface="Verdana"/>
            </a:endParaRPr>
          </a:p>
          <a:p>
            <a:pPr>
              <a:spcBef>
                <a:spcPts val="200"/>
              </a:spcBef>
            </a:pPr>
            <a:endParaRPr lang="et-EE">
              <a:ea typeface="Verdana"/>
            </a:endParaRPr>
          </a:p>
          <a:p>
            <a:pPr>
              <a:spcBef>
                <a:spcPts val="200"/>
              </a:spcBef>
            </a:pP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821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FC7F1-BED6-4EC4-6895-6E6707A006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Teaduse fookusvaldkonnad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6BE3D-6456-1EDF-2B06-2DC53A6C93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98" y="1360164"/>
            <a:ext cx="9893844" cy="41564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t-EE">
                <a:latin typeface="Verdana"/>
                <a:ea typeface="Verdana"/>
              </a:rPr>
              <a:t>Kõrgtehnoloogiline ja puhas tööstus ja tootmine</a:t>
            </a:r>
          </a:p>
          <a:p>
            <a:r>
              <a:rPr lang="et-EE">
                <a:latin typeface="Verdana"/>
                <a:ea typeface="Verdana"/>
              </a:rPr>
              <a:t>Puhas, taskukohane ja varustuskindel energia</a:t>
            </a:r>
          </a:p>
          <a:p>
            <a:r>
              <a:rPr lang="et-EE">
                <a:latin typeface="Verdana"/>
                <a:ea typeface="Verdana"/>
              </a:rPr>
              <a:t>Energia- ja ressursitõhus ehitamine ja renoveerimine</a:t>
            </a:r>
          </a:p>
          <a:p>
            <a:r>
              <a:rPr lang="et-EE">
                <a:latin typeface="Verdana"/>
                <a:ea typeface="Verdana"/>
              </a:rPr>
              <a:t>Ringmajandus ja kohalike ressursside väärindamine</a:t>
            </a:r>
          </a:p>
          <a:p>
            <a:r>
              <a:rPr lang="et-EE">
                <a:latin typeface="Verdana"/>
                <a:ea typeface="Verdana"/>
              </a:rPr>
              <a:t>Kliimaneutraalselt targad linnad ja mobiilsus</a:t>
            </a:r>
          </a:p>
          <a:p>
            <a:r>
              <a:rPr lang="et-EE">
                <a:latin typeface="Verdana"/>
                <a:ea typeface="Verdana"/>
              </a:rPr>
              <a:t>Kaitsevaldkonna lahendused</a:t>
            </a:r>
          </a:p>
          <a:p>
            <a:r>
              <a:rPr lang="et-EE">
                <a:latin typeface="Verdana"/>
                <a:ea typeface="Verdana"/>
              </a:rPr>
              <a:t>Usaldusväärsed IT-lahendused ja tehisaru</a:t>
            </a:r>
          </a:p>
          <a:p>
            <a:r>
              <a:rPr lang="et-EE">
                <a:latin typeface="Verdana"/>
                <a:ea typeface="Verdana"/>
              </a:rPr>
              <a:t>Andmeturve ja küberkaitse</a:t>
            </a:r>
          </a:p>
          <a:p>
            <a:r>
              <a:rPr lang="et-EE">
                <a:latin typeface="Verdana"/>
                <a:ea typeface="Verdana"/>
              </a:rPr>
              <a:t>Tervisetehnoloogiad ja -teenused</a:t>
            </a:r>
          </a:p>
          <a:p>
            <a:r>
              <a:rPr lang="et-EE">
                <a:latin typeface="Verdana"/>
                <a:ea typeface="Verdana"/>
              </a:rPr>
              <a:t>Tervislik ja kestlik toidusüsteem</a:t>
            </a:r>
          </a:p>
          <a:p>
            <a:r>
              <a:rPr lang="et-EE">
                <a:latin typeface="Verdana"/>
                <a:ea typeface="Verdana"/>
              </a:rPr>
              <a:t>Nutikas merendussektor ja jätkusuutlik merekeskkond</a:t>
            </a:r>
          </a:p>
          <a:p>
            <a:r>
              <a:rPr lang="et-EE">
                <a:latin typeface="Verdana"/>
                <a:ea typeface="Verdana"/>
              </a:rPr>
              <a:t>Innovaatilised ettevõtted, vastutustundlik majandus ja riigivalitsemine</a:t>
            </a:r>
          </a:p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435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AEA675-99FD-F9CD-39B5-282841E6C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Eesti teaduse tippkeskused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9CF29-1E0C-29D3-3615-8AA21997CD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1222" y="1576024"/>
            <a:ext cx="10022720" cy="414173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t-EE" b="1">
              <a:ea typeface="Verdana"/>
            </a:endParaRPr>
          </a:p>
          <a:p>
            <a:pPr marL="0" indent="0">
              <a:buNone/>
            </a:pPr>
            <a:r>
              <a:rPr lang="et-EE" b="1">
                <a:latin typeface="Verdana"/>
                <a:ea typeface="Verdana"/>
              </a:rPr>
              <a:t>TalTechi juhitavad Eesti teaduse tippkeskused</a:t>
            </a:r>
          </a:p>
          <a:p>
            <a:r>
              <a:rPr lang="et-EE"/>
              <a:t>Energiatõhususe tippkeskus</a:t>
            </a:r>
          </a:p>
          <a:p>
            <a:r>
              <a:rPr lang="et-EE"/>
              <a:t>Strateegilise mineraalse ja süsiniku-põhise ressursi ringmajanduse tippkeskus</a:t>
            </a:r>
          </a:p>
          <a:p>
            <a:pPr marL="0" indent="0">
              <a:buNone/>
            </a:pPr>
            <a:endParaRPr lang="et-EE"/>
          </a:p>
          <a:p>
            <a:pPr marL="0" indent="0">
              <a:buNone/>
            </a:pPr>
            <a:r>
              <a:rPr lang="et-EE" b="1">
                <a:latin typeface="Verdana"/>
                <a:ea typeface="Verdana"/>
              </a:rPr>
              <a:t>TalTech osaleb partnerina järgmiste Eesti tippkeskuste töös</a:t>
            </a:r>
          </a:p>
          <a:p>
            <a:r>
              <a:rPr lang="et-EE"/>
              <a:t>Fundamentaalne universum</a:t>
            </a:r>
          </a:p>
          <a:p>
            <a:r>
              <a:rPr lang="et-EE"/>
              <a:t>Jätkusuutliku rohevesiniku ja energiatehnoloogia tippkeskus</a:t>
            </a:r>
          </a:p>
          <a:p>
            <a:r>
              <a:rPr lang="et-EE"/>
              <a:t>Eesti Tehisintellekti Tippkeskus</a:t>
            </a:r>
          </a:p>
          <a:p>
            <a:r>
              <a:rPr lang="et-EE">
                <a:latin typeface="Verdana"/>
                <a:ea typeface="Verdana"/>
              </a:rPr>
              <a:t>Eesti juured: rahvastiku ja kultuuri kujunemise transdistsiplinaarsete uuringute tippkeskus</a:t>
            </a:r>
          </a:p>
          <a:p>
            <a:r>
              <a:rPr lang="et-EE"/>
              <a:t>Heaoluteaduste tippkeskus </a:t>
            </a:r>
          </a:p>
          <a:p>
            <a:pPr marL="0" indent="0">
              <a:buNone/>
            </a:pPr>
            <a:endParaRPr lang="et-EE"/>
          </a:p>
          <a:p>
            <a:pPr marL="0" indent="0">
              <a:buNone/>
            </a:pP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77907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E7033D-B734-D906-D8BE-F05BC16BC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fookustippkeskused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350E6-C708-C162-AED8-F2F14E00EE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7043" y="1358310"/>
            <a:ext cx="9596898" cy="415825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t-EE" sz="1700">
                <a:latin typeface="Verdana"/>
                <a:ea typeface="Verdana"/>
              </a:rPr>
              <a:t>FinEst Targa Linna Tippkeskus</a:t>
            </a:r>
            <a:endParaRPr lang="et-EE">
              <a:latin typeface="Verdana"/>
              <a:ea typeface="Verdana"/>
            </a:endParaRPr>
          </a:p>
          <a:p>
            <a:r>
              <a:rPr lang="et-EE" sz="1900">
                <a:latin typeface="Verdana"/>
                <a:ea typeface="Verdana"/>
              </a:rPr>
              <a:t>Tehisintellekti- ja robootikakeskus AIRE</a:t>
            </a:r>
            <a:endParaRPr lang="et-EE" sz="1700">
              <a:latin typeface="Verdana"/>
              <a:ea typeface="Verdana"/>
            </a:endParaRPr>
          </a:p>
          <a:p>
            <a:r>
              <a:rPr lang="et-EE">
                <a:latin typeface="Verdana"/>
                <a:ea typeface="Verdana"/>
              </a:rPr>
              <a:t>Ringmajanduse tuumiklabor</a:t>
            </a:r>
          </a:p>
          <a:p>
            <a:r>
              <a:rPr lang="et-EE"/>
              <a:t>Targa tööstuse fookustippkeskus</a:t>
            </a:r>
          </a:p>
          <a:p>
            <a:r>
              <a:rPr lang="et-EE"/>
              <a:t>Tehisintellekti fookustippkeskus</a:t>
            </a:r>
          </a:p>
          <a:p>
            <a:r>
              <a:rPr lang="et-EE"/>
              <a:t>Tuleviku energeetika fookustippkeskus</a:t>
            </a:r>
          </a:p>
          <a:p>
            <a:r>
              <a:rPr lang="et-EE">
                <a:latin typeface="Verdana"/>
                <a:ea typeface="Verdana"/>
              </a:rPr>
              <a:t>Puidu väärindamise fookustippkeskus</a:t>
            </a:r>
          </a:p>
          <a:p>
            <a:r>
              <a:rPr lang="et-EE"/>
              <a:t>Targa mere fookustippkeskus</a:t>
            </a:r>
          </a:p>
          <a:p>
            <a:r>
              <a:rPr lang="et-EE"/>
              <a:t>Tervise- ja toidutehnoloogiate fookustippkeskus</a:t>
            </a:r>
          </a:p>
          <a:p>
            <a:r>
              <a:rPr lang="et-EE"/>
              <a:t>Kaitse- ja julgeolekutehnoloogiate keskuse </a:t>
            </a:r>
          </a:p>
          <a:p>
            <a:r>
              <a:rPr lang="et-EE"/>
              <a:t>ESG keskus</a:t>
            </a:r>
          </a:p>
          <a:p>
            <a:pPr marL="0" indent="0">
              <a:buNone/>
            </a:pPr>
            <a:endParaRPr lang="et-EE">
              <a:ea typeface="Verdana" charset="0"/>
            </a:endParaRPr>
          </a:p>
          <a:p>
            <a:pPr marL="0" indent="0">
              <a:buNone/>
            </a:pPr>
            <a:endParaRPr lang="et-EE">
              <a:ea typeface="Verdana" charset="0"/>
            </a:endParaRPr>
          </a:p>
          <a:p>
            <a:endParaRPr lang="et-EE">
              <a:ea typeface="Verdana" charset="0"/>
            </a:endParaRPr>
          </a:p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59351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E6447-479D-81BA-0B0C-BFA40D90D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7A81E6-70BE-5080-0E8C-3081E16E4F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810888"/>
          </a:xfrm>
        </p:spPr>
        <p:txBody>
          <a:bodyPr/>
          <a:lstStyle/>
          <a:p>
            <a:pPr lvl="0"/>
            <a:r>
              <a:rPr lang="et-EE" sz="2400"/>
              <a:t>Tehisintellekt </a:t>
            </a:r>
            <a:r>
              <a:rPr lang="et-EE" sz="2400" err="1"/>
              <a:t>TalTechis</a:t>
            </a:r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5ECC6-7466-BDCF-374E-0F31AD777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0" r="341"/>
          <a:stretch>
            <a:fillRect/>
          </a:stretch>
        </p:blipFill>
        <p:spPr>
          <a:xfrm>
            <a:off x="225789" y="1261973"/>
            <a:ext cx="11966211" cy="57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6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F0FB1-B97A-620D-7C87-1F63FF580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3BF3938D-A333-E7F9-77C6-C112A3D96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07489" y="549275"/>
            <a:ext cx="6954716" cy="2839915"/>
          </a:xfrm>
        </p:spPr>
        <p:txBody>
          <a:bodyPr>
            <a:normAutofit/>
          </a:bodyPr>
          <a:lstStyle/>
          <a:p>
            <a:pPr marL="2605088" indent="-2605088" fontAlgn="base">
              <a:tabLst>
                <a:tab pos="2601913" algn="l"/>
              </a:tabLst>
            </a:pPr>
            <a:r>
              <a:rPr lang="et-EE" sz="2000">
                <a:solidFill>
                  <a:schemeClr val="tx2"/>
                </a:solidFill>
                <a:latin typeface="+mn-lt"/>
              </a:rPr>
              <a:t>Päevajuht </a:t>
            </a:r>
          </a:p>
          <a:p>
            <a:pPr marL="2960688" indent="-2960688" fontAlgn="base"/>
            <a:r>
              <a:rPr lang="et-EE" sz="2000" b="1"/>
              <a:t>ANDRES KUUSK</a:t>
            </a:r>
            <a:endParaRPr lang="et-EE" sz="2000" b="1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8493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E6288-8C1A-FF9B-E469-492AD8373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&#10;&#10;AI-generated content may be incorrect.">
            <a:extLst>
              <a:ext uri="{FF2B5EF4-FFF2-40B4-BE49-F238E27FC236}">
                <a16:creationId xmlns:a16="http://schemas.microsoft.com/office/drawing/2014/main" id="{CAE56FC7-A8D5-54CE-7E67-1F72F4DC2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5" r="927"/>
          <a:stretch>
            <a:fillRect/>
          </a:stretch>
        </p:blipFill>
        <p:spPr>
          <a:xfrm>
            <a:off x="305732" y="1165860"/>
            <a:ext cx="11799427" cy="548803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E7C382-062D-8126-EDB8-ADC6826E95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810888"/>
          </a:xfrm>
        </p:spPr>
        <p:txBody>
          <a:bodyPr/>
          <a:lstStyle/>
          <a:p>
            <a:pPr lvl="0"/>
            <a:r>
              <a:rPr lang="et-EE" sz="2400"/>
              <a:t>AI Fookusvaldkonnad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19710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7CC58-8E13-69C6-DD3D-42B5C1173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B1A8A6-165D-E8B5-58BA-1F799CAFA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t-EE">
                <a:latin typeface="Verdana"/>
                <a:ea typeface="Verdana"/>
              </a:rPr>
              <a:t>Euroteqi koostööst eurotechi liikmeks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8F144-940F-CEE0-DC70-038C49A01E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t-EE">
                <a:latin typeface="Verdana"/>
                <a:ea typeface="Verdana"/>
                <a:cs typeface="Calibri"/>
              </a:rPr>
              <a:t>Aastal 2020 liitusime Euroopa Ülikoolide initsiatiivi raames </a:t>
            </a:r>
            <a:r>
              <a:rPr lang="et-EE" b="1">
                <a:latin typeface="Verdana"/>
                <a:ea typeface="Verdana"/>
                <a:cs typeface="Calibri"/>
              </a:rPr>
              <a:t>EuroTeQ </a:t>
            </a:r>
            <a:r>
              <a:rPr lang="et-EE">
                <a:latin typeface="Verdana"/>
                <a:ea typeface="Verdana"/>
                <a:cs typeface="Calibri"/>
              </a:rPr>
              <a:t>allianssiga. </a:t>
            </a:r>
            <a:endParaRPr lang="et-EE">
              <a:ea typeface="Verdana" charset="0"/>
              <a:cs typeface="Calibri"/>
            </a:endParaRPr>
          </a:p>
          <a:p>
            <a:pPr marL="0" indent="0">
              <a:buNone/>
            </a:pPr>
            <a:r>
              <a:rPr lang="et-EE" b="1">
                <a:latin typeface="Verdana"/>
                <a:ea typeface="Verdana"/>
                <a:cs typeface="Calibri"/>
              </a:rPr>
              <a:t>EuroTeQ</a:t>
            </a:r>
            <a:r>
              <a:rPr lang="et-EE">
                <a:latin typeface="Verdana"/>
                <a:ea typeface="Verdana"/>
                <a:cs typeface="Calibri"/>
              </a:rPr>
              <a:t> on strateegiline platvorm rahvusvahelise </a:t>
            </a:r>
            <a:r>
              <a:rPr lang="et-EE" b="1">
                <a:latin typeface="Verdana"/>
                <a:ea typeface="Verdana"/>
                <a:cs typeface="Calibri"/>
              </a:rPr>
              <a:t>õppe</a:t>
            </a:r>
            <a:r>
              <a:rPr lang="et-EE">
                <a:latin typeface="Verdana"/>
                <a:ea typeface="Verdana"/>
                <a:cs typeface="Calibri"/>
              </a:rPr>
              <a:t> ja koostöö arendamiseks ühiselt Euroopa juhtivate tehnikaülikoolidega. </a:t>
            </a:r>
            <a:endParaRPr lang="et-EE">
              <a:ea typeface="Verdana" charset="0"/>
            </a:endParaRPr>
          </a:p>
          <a:p>
            <a:pPr marL="0" indent="0">
              <a:buNone/>
            </a:pPr>
            <a:endParaRPr lang="et-EE">
              <a:latin typeface="Verdana"/>
              <a:ea typeface="Verdana"/>
              <a:cs typeface="Calibri"/>
            </a:endParaRPr>
          </a:p>
          <a:p>
            <a:r>
              <a:rPr lang="et-EE">
                <a:latin typeface="Verdana"/>
                <a:ea typeface="Verdana"/>
                <a:cs typeface="Calibri"/>
              </a:rPr>
              <a:t>Alates 2027 on TalTech kutsutud liituma täieõiguslikuks </a:t>
            </a:r>
            <a:r>
              <a:rPr lang="et-EE" b="1">
                <a:latin typeface="Verdana"/>
                <a:ea typeface="Verdana"/>
                <a:cs typeface="Calibri"/>
              </a:rPr>
              <a:t>EuroTech </a:t>
            </a:r>
            <a:r>
              <a:rPr lang="et-EE">
                <a:latin typeface="Verdana"/>
                <a:ea typeface="Verdana"/>
                <a:cs typeface="Calibri"/>
              </a:rPr>
              <a:t>võrgustiku liikmeks. </a:t>
            </a:r>
            <a:endParaRPr lang="et-EE">
              <a:ea typeface="Verdana"/>
              <a:cs typeface="Calibri"/>
            </a:endParaRPr>
          </a:p>
          <a:p>
            <a:pPr marL="0" indent="0">
              <a:buNone/>
            </a:pPr>
            <a:r>
              <a:rPr lang="et-EE" b="1">
                <a:latin typeface="Verdana"/>
                <a:ea typeface="Verdana"/>
                <a:cs typeface="Calibri"/>
              </a:rPr>
              <a:t>EuroTech </a:t>
            </a:r>
            <a:r>
              <a:rPr lang="et-EE">
                <a:latin typeface="Verdana"/>
                <a:ea typeface="Verdana"/>
                <a:cs typeface="Calibri"/>
              </a:rPr>
              <a:t>laiendab meie koostööd õppevaldkonnast edasi ka ühiseks </a:t>
            </a:r>
            <a:r>
              <a:rPr lang="et-EE" b="1">
                <a:latin typeface="Verdana"/>
                <a:ea typeface="Verdana"/>
                <a:cs typeface="Calibri"/>
              </a:rPr>
              <a:t>teaduse</a:t>
            </a:r>
            <a:r>
              <a:rPr lang="et-EE">
                <a:latin typeface="Verdana"/>
                <a:ea typeface="Verdana"/>
                <a:cs typeface="Calibri"/>
              </a:rPr>
              <a:t>, </a:t>
            </a:r>
            <a:r>
              <a:rPr lang="et-EE" b="1">
                <a:latin typeface="Verdana"/>
                <a:ea typeface="Verdana"/>
                <a:cs typeface="Calibri"/>
              </a:rPr>
              <a:t>innovatsiooni</a:t>
            </a:r>
            <a:r>
              <a:rPr lang="et-EE">
                <a:latin typeface="Verdana"/>
                <a:ea typeface="Verdana"/>
                <a:cs typeface="Calibri"/>
              </a:rPr>
              <a:t> ja </a:t>
            </a:r>
            <a:r>
              <a:rPr lang="et-EE" b="1">
                <a:latin typeface="Verdana"/>
                <a:ea typeface="Verdana"/>
                <a:cs typeface="Calibri"/>
              </a:rPr>
              <a:t>ettevõtluskoostöö</a:t>
            </a:r>
            <a:r>
              <a:rPr lang="et-EE">
                <a:latin typeface="Verdana"/>
                <a:ea typeface="Verdana"/>
                <a:cs typeface="Calibri"/>
              </a:rPr>
              <a:t> arendamiseks. </a:t>
            </a:r>
            <a:endParaRPr lang="et-EE">
              <a:ea typeface="Verdana"/>
              <a:cs typeface="Calibri"/>
            </a:endParaRPr>
          </a:p>
          <a:p>
            <a:pPr marL="0" indent="0">
              <a:buNone/>
            </a:pPr>
            <a:r>
              <a:rPr lang="et-EE" b="1">
                <a:latin typeface="Verdana"/>
                <a:ea typeface="Verdana"/>
                <a:cs typeface="Calibri"/>
              </a:rPr>
              <a:t>EuroTech</a:t>
            </a:r>
            <a:r>
              <a:rPr lang="et-EE">
                <a:latin typeface="Verdana"/>
                <a:ea typeface="Verdana"/>
                <a:cs typeface="Calibri"/>
              </a:rPr>
              <a:t> pakub uusi horisonte nii partnerite jagatavas kompetentsis, ühises teadustaristus ja ökosüsteemis, kui ka teadus- ja arendustegevuse välisrahastuse kaasamises. </a:t>
            </a:r>
          </a:p>
          <a:p>
            <a:pPr marL="0" indent="0">
              <a:buNone/>
            </a:pPr>
            <a:endParaRPr lang="et-EE">
              <a:ea typeface="Verdana"/>
              <a:cs typeface="Calibri"/>
            </a:endParaRPr>
          </a:p>
          <a:p>
            <a:endParaRPr lang="et-EE">
              <a:latin typeface="Calibri"/>
              <a:ea typeface="Calibri"/>
              <a:cs typeface="Calibri"/>
            </a:endParaRPr>
          </a:p>
          <a:p>
            <a:endParaRPr lang="et-EE">
              <a:ea typeface="Verdana"/>
            </a:endParaRPr>
          </a:p>
          <a:p>
            <a:endParaRPr lang="et-EE"/>
          </a:p>
          <a:p>
            <a:pPr marL="0" indent="0">
              <a:buNone/>
            </a:pPr>
            <a:endParaRPr lang="et-EE"/>
          </a:p>
          <a:p>
            <a:endParaRPr lang="et-EE"/>
          </a:p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91212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064470" y="1432056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4092349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238E-7CB5-97E1-77D0-5C00369A7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0110EE-3B50-3010-8EC0-BB8D7FE164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67241" y="985742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t-EE" altLang="en-US" sz="4000" b="1">
                <a:solidFill>
                  <a:schemeClr val="bg1"/>
                </a:solidFill>
              </a:rPr>
              <a:t>TALLINNA TEHNIKAÜLIKOOLI ARENGUKONVERENTS</a:t>
            </a:r>
            <a:endParaRPr lang="en-US" alt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26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0CE60-C6E9-3856-406D-302FFEDF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FB964C08-2DBC-BBD7-D998-DF0F54006E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5769" y="1628775"/>
            <a:ext cx="6796908" cy="1289916"/>
          </a:xfrm>
        </p:spPr>
        <p:txBody>
          <a:bodyPr vert="horz" lIns="0" tIns="0" rIns="0" bIns="0" rtlCol="0" anchor="t">
            <a:normAutofit/>
          </a:bodyPr>
          <a:lstStyle/>
          <a:p>
            <a:pPr fontAlgn="base"/>
            <a:r>
              <a:rPr lang="et-EE" sz="2000">
                <a:latin typeface="Verdana"/>
                <a:ea typeface="Verdana"/>
              </a:rPr>
              <a:t>Müncheni Tehnikaülikooli emeriitpresident, </a:t>
            </a:r>
            <a:br>
              <a:rPr lang="et-EE" sz="2000"/>
            </a:br>
            <a:r>
              <a:rPr lang="et-EE" sz="2000">
                <a:latin typeface="Verdana"/>
                <a:ea typeface="Verdana"/>
              </a:rPr>
              <a:t>professor </a:t>
            </a:r>
          </a:p>
          <a:p>
            <a:pPr fontAlgn="base"/>
            <a:r>
              <a:rPr lang="et-EE" sz="2000" b="1">
                <a:latin typeface="Verdana"/>
                <a:ea typeface="Verdana"/>
              </a:rPr>
              <a:t>WOLFGANG HERRMANN </a:t>
            </a:r>
          </a:p>
        </p:txBody>
      </p:sp>
    </p:spTree>
    <p:extLst>
      <p:ext uri="{BB962C8B-B14F-4D97-AF65-F5344CB8AC3E}">
        <p14:creationId xmlns:p14="http://schemas.microsoft.com/office/powerpoint/2010/main" val="48095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1728-0365-0DDD-B883-F6947C17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BBA987-B5D8-E457-1995-2197D9197A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64470" y="1432056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t-EE" altLang="en-US" sz="4000" b="1">
                <a:solidFill>
                  <a:schemeClr val="bg1"/>
                </a:solidFill>
              </a:rPr>
              <a:t>TALLINNA TEHNIKAÜLIKOOLI ARENGUKONVERENTS</a:t>
            </a:r>
            <a:endParaRPr lang="en-US" alt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39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E61B879-A083-4F11-879F-A5EE52341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6224" y="1629425"/>
            <a:ext cx="7150445" cy="1289450"/>
          </a:xfrm>
        </p:spPr>
        <p:txBody>
          <a:bodyPr>
            <a:normAutofit/>
          </a:bodyPr>
          <a:lstStyle/>
          <a:p>
            <a:pPr fontAlgn="base"/>
            <a:r>
              <a:rPr lang="et-EE" sz="2000"/>
              <a:t>Teadusprorektor</a:t>
            </a:r>
          </a:p>
          <a:p>
            <a:pPr fontAlgn="base"/>
            <a:r>
              <a:rPr lang="et-EE" sz="2000" b="1"/>
              <a:t>JAREK KURNITSKI</a:t>
            </a:r>
          </a:p>
        </p:txBody>
      </p:sp>
    </p:spTree>
    <p:extLst>
      <p:ext uri="{BB962C8B-B14F-4D97-AF65-F5344CB8AC3E}">
        <p14:creationId xmlns:p14="http://schemas.microsoft.com/office/powerpoint/2010/main" val="26761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/>
          <p:cNvSpPr>
            <a:spLocks noGrp="1"/>
          </p:cNvSpPr>
          <p:nvPr>
            <p:ph type="body" sz="quarter" idx="4294967295"/>
          </p:nvPr>
        </p:nvSpPr>
        <p:spPr>
          <a:xfrm>
            <a:off x="1802074" y="1536402"/>
            <a:ext cx="9638988" cy="2611132"/>
          </a:xfrm>
        </p:spPr>
        <p:txBody>
          <a:bodyPr>
            <a:noAutofit/>
          </a:bodyPr>
          <a:lstStyle/>
          <a:p>
            <a:pPr marL="0" indent="0" algn="r">
              <a:lnSpc>
                <a:spcPts val="4799"/>
              </a:lnSpc>
              <a:spcBef>
                <a:spcPts val="0"/>
              </a:spcBef>
              <a:buNone/>
            </a:pPr>
            <a:r>
              <a:rPr lang="et-EE" sz="4800" b="1">
                <a:solidFill>
                  <a:schemeClr val="bg1"/>
                </a:solidFill>
              </a:rPr>
              <a:t>DOKTORANTUUR JA JÄRELKASV</a:t>
            </a:r>
          </a:p>
        </p:txBody>
      </p:sp>
    </p:spTree>
    <p:extLst>
      <p:ext uri="{BB962C8B-B14F-4D97-AF65-F5344CB8AC3E}">
        <p14:creationId xmlns:p14="http://schemas.microsoft.com/office/powerpoint/2010/main" val="583672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A69065-8958-EDAA-AFED-8FD496ECCA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noProof="0"/>
              <a:t>Mis väljakutseid me lahendame?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AE1BA-04B5-D62E-7CC4-30F839807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3403" y="1628398"/>
            <a:ext cx="8798776" cy="12966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t-EE" noProof="0"/>
              <a:t>TA kogurahastamine on kasvanud eelkõige projektitoetuste arvelt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t-EE" noProof="0" err="1"/>
              <a:t>Baasfinatseerimises</a:t>
            </a:r>
            <a:r>
              <a:rPr lang="et-EE" noProof="0"/>
              <a:t> oleme kaotanud – ei ole nii kiiresti kasvanud kui teised ülikoolid + eraettevõtete mõju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t-EE"/>
              <a:t>Kuidas võiksime pöörata ülikool kiiremale kasvule?</a:t>
            </a:r>
            <a:endParaRPr lang="et-EE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02DB9-BE68-F569-B429-8A13AB366C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28</a:t>
            </a:fld>
            <a:endParaRPr lang="et-E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B53DF46-C20F-49F3-5A8C-DA15D93BA3B9}"/>
              </a:ext>
            </a:extLst>
          </p:cNvPr>
          <p:cNvGraphicFramePr>
            <a:graphicFrameLocks noGrp="1"/>
          </p:cNvGraphicFramePr>
          <p:nvPr/>
        </p:nvGraphicFramePr>
        <p:xfrm>
          <a:off x="2162634" y="3069044"/>
          <a:ext cx="9574848" cy="251682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08681">
                  <a:extLst>
                    <a:ext uri="{9D8B030D-6E8A-4147-A177-3AD203B41FA5}">
                      <a16:colId xmlns:a16="http://schemas.microsoft.com/office/drawing/2014/main" val="195277260"/>
                    </a:ext>
                  </a:extLst>
                </a:gridCol>
                <a:gridCol w="864826">
                  <a:extLst>
                    <a:ext uri="{9D8B030D-6E8A-4147-A177-3AD203B41FA5}">
                      <a16:colId xmlns:a16="http://schemas.microsoft.com/office/drawing/2014/main" val="1273091557"/>
                    </a:ext>
                  </a:extLst>
                </a:gridCol>
                <a:gridCol w="849381">
                  <a:extLst>
                    <a:ext uri="{9D8B030D-6E8A-4147-A177-3AD203B41FA5}">
                      <a16:colId xmlns:a16="http://schemas.microsoft.com/office/drawing/2014/main" val="3391584218"/>
                    </a:ext>
                  </a:extLst>
                </a:gridCol>
                <a:gridCol w="849381">
                  <a:extLst>
                    <a:ext uri="{9D8B030D-6E8A-4147-A177-3AD203B41FA5}">
                      <a16:colId xmlns:a16="http://schemas.microsoft.com/office/drawing/2014/main" val="3837385326"/>
                    </a:ext>
                  </a:extLst>
                </a:gridCol>
                <a:gridCol w="926599">
                  <a:extLst>
                    <a:ext uri="{9D8B030D-6E8A-4147-A177-3AD203B41FA5}">
                      <a16:colId xmlns:a16="http://schemas.microsoft.com/office/drawing/2014/main" val="1266396648"/>
                    </a:ext>
                  </a:extLst>
                </a:gridCol>
                <a:gridCol w="912084">
                  <a:extLst>
                    <a:ext uri="{9D8B030D-6E8A-4147-A177-3AD203B41FA5}">
                      <a16:colId xmlns:a16="http://schemas.microsoft.com/office/drawing/2014/main" val="204746260"/>
                    </a:ext>
                  </a:extLst>
                </a:gridCol>
                <a:gridCol w="863896">
                  <a:extLst>
                    <a:ext uri="{9D8B030D-6E8A-4147-A177-3AD203B41FA5}">
                      <a16:colId xmlns:a16="http://schemas.microsoft.com/office/drawing/2014/main" val="3554915232"/>
                    </a:ext>
                  </a:extLst>
                </a:gridCol>
              </a:tblGrid>
              <a:tr h="246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TA rahastamine (mln eurot)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2020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2021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2022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2023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2024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2025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775836829"/>
                  </a:ext>
                </a:extLst>
              </a:tr>
              <a:tr h="246831">
                <a:tc>
                  <a:txBody>
                    <a:bodyPr/>
                    <a:lstStyle/>
                    <a:p>
                      <a:pPr marL="0" marR="0" indent="92075" algn="l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KOKKU, sh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b="1" kern="1100">
                          <a:effectLst/>
                        </a:rPr>
                        <a:t>47,3</a:t>
                      </a:r>
                      <a:endParaRPr lang="en-US" sz="1600" b="1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b="1" kern="1100">
                          <a:effectLst/>
                        </a:rPr>
                        <a:t>55,3</a:t>
                      </a:r>
                      <a:endParaRPr lang="en-US" sz="1600" b="1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b="1" kern="1100">
                          <a:effectLst/>
                        </a:rPr>
                        <a:t>56,4</a:t>
                      </a:r>
                      <a:endParaRPr lang="en-US" sz="1600" b="1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b="1" kern="1100">
                          <a:effectLst/>
                        </a:rPr>
                        <a:t>60,9</a:t>
                      </a:r>
                      <a:endParaRPr lang="en-US" sz="1600" b="1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b="1" kern="1100">
                          <a:effectLst/>
                        </a:rPr>
                        <a:t>71,7</a:t>
                      </a:r>
                      <a:endParaRPr lang="en-US" sz="1600" b="1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b="1" kern="1100">
                          <a:effectLst/>
                        </a:rPr>
                        <a:t>84,0</a:t>
                      </a:r>
                      <a:endParaRPr lang="en-US" sz="1600" b="1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686667843"/>
                  </a:ext>
                </a:extLst>
              </a:tr>
              <a:tr h="25122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Baasfinantseerimine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9,2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10,5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11,5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12,3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12,7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12,2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523655747"/>
                  </a:ext>
                </a:extLst>
              </a:tr>
              <a:tr h="24683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buNone/>
                      </a:pPr>
                      <a:r>
                        <a:rPr lang="et-EE" sz="1600" kern="1100" err="1">
                          <a:effectLst/>
                        </a:rPr>
                        <a:t>ETAg</a:t>
                      </a:r>
                      <a:r>
                        <a:rPr lang="et-EE" sz="1600" kern="1100">
                          <a:effectLst/>
                        </a:rPr>
                        <a:t> uurimistoetused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7,9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8,5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9,2 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11,1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13,1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12,6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1364939153"/>
                  </a:ext>
                </a:extLst>
              </a:tr>
              <a:tr h="28698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TA lepingud ja teenused (Eesti)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10,0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9,2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7,2 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7,8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6,7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6,6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797024453"/>
                  </a:ext>
                </a:extLst>
              </a:tr>
              <a:tr h="26354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TA lepingud ja teenused (välisriigid)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0,9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1,0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1,3 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1,3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1,2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1,2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2080848039"/>
                  </a:ext>
                </a:extLst>
              </a:tr>
              <a:tr h="26014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TA projektitoetused (Eesti)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10,3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14,0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16,7 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10,5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13,8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17,2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3814532851"/>
                  </a:ext>
                </a:extLst>
              </a:tr>
              <a:tr h="3024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TA projektitoetused (välisriigid)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8,2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8,8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7,9 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14,4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17,3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25,2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1005798671"/>
                  </a:ext>
                </a:extLst>
              </a:tr>
              <a:tr h="4117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Sihtotstarbelised eraldised (HTM)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0,9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3,4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2,6 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3,5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6,9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buNone/>
                      </a:pPr>
                      <a:r>
                        <a:rPr lang="et-EE" sz="1600" kern="1100">
                          <a:effectLst/>
                        </a:rPr>
                        <a:t>8,9</a:t>
                      </a:r>
                      <a:endParaRPr lang="en-US" sz="1600" kern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40" marR="44440" marT="0" marB="0"/>
                </a:tc>
                <a:extLst>
                  <a:ext uri="{0D108BD9-81ED-4DB2-BD59-A6C34878D82A}">
                    <a16:rowId xmlns:a16="http://schemas.microsoft.com/office/drawing/2014/main" val="2713120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881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BF1A83-310B-CB4A-AA46-9D7E4F7AF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noProof="1"/>
              <a:t>Teaduse konkurentsivõime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D6332-9E78-9C43-6D93-F2B4F1CD68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3403" y="1628398"/>
            <a:ext cx="8798776" cy="972582"/>
          </a:xfrm>
        </p:spPr>
        <p:txBody>
          <a:bodyPr/>
          <a:lstStyle/>
          <a:p>
            <a:r>
              <a:rPr lang="et-EE"/>
              <a:t>Teaduse baasfinantseerimises on osakaal langenud 22% pealt 20,5%-</a:t>
            </a:r>
            <a:r>
              <a:rPr lang="et-EE" err="1"/>
              <a:t>ni</a:t>
            </a:r>
            <a:r>
              <a:rPr lang="et-EE"/>
              <a:t> </a:t>
            </a:r>
          </a:p>
          <a:p>
            <a:r>
              <a:rPr lang="et-EE"/>
              <a:t>Ei ole rahaliselt suur summa, kuid alusmõõdikud on heas korrelatsioonis üldise konkurentsivõimega</a:t>
            </a:r>
          </a:p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2461E-4861-46B2-BFC6-C86870C442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29</a:t>
            </a:fld>
            <a:endParaRPr lang="et-E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ABF0455-7219-7C1D-922C-0231587CD561}"/>
              </a:ext>
            </a:extLst>
          </p:cNvPr>
          <p:cNvGraphicFramePr/>
          <p:nvPr/>
        </p:nvGraphicFramePr>
        <p:xfrm>
          <a:off x="114639" y="2637815"/>
          <a:ext cx="5909370" cy="388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AFBD750-7B5B-3038-ADAB-0301EEE4B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104" y="2657004"/>
            <a:ext cx="5909371" cy="386707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690496-D53C-BD6E-9AB1-F8A4CB2A7929}"/>
              </a:ext>
            </a:extLst>
          </p:cNvPr>
          <p:cNvSpPr txBox="1"/>
          <p:nvPr/>
        </p:nvSpPr>
        <p:spPr>
          <a:xfrm>
            <a:off x="7033246" y="2871473"/>
            <a:ext cx="4030156" cy="341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Ülikoolide TA kogutulu (mln </a:t>
            </a:r>
            <a:r>
              <a:rPr lang="et-EE" err="1">
                <a:solidFill>
                  <a:srgbClr val="332B60"/>
                </a:solidFill>
                <a:latin typeface="Verdana"/>
              </a:rPr>
              <a:t>eur</a:t>
            </a:r>
            <a:r>
              <a:rPr lang="et-EE">
                <a:solidFill>
                  <a:srgbClr val="332B60"/>
                </a:solidFill>
                <a:latin typeface="Verdan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101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704F31FC-A837-498D-A0BB-002782F64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411307"/>
          </a:xfrm>
        </p:spPr>
        <p:txBody>
          <a:bodyPr/>
          <a:lstStyle/>
          <a:p>
            <a:r>
              <a:rPr lang="et-EE"/>
              <a:t>Päevakava: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FA6AD04A-10E0-4BDE-B897-C1CED8C78B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700" y="1628775"/>
            <a:ext cx="9687791" cy="3977698"/>
          </a:xfrm>
        </p:spPr>
        <p:txBody>
          <a:bodyPr>
            <a:noAutofit/>
          </a:bodyPr>
          <a:lstStyle/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</a:rPr>
              <a:t>9.30</a:t>
            </a:r>
            <a:r>
              <a:rPr lang="et-EE"/>
              <a:t>	Rektor professor </a:t>
            </a:r>
            <a:r>
              <a:rPr lang="et-EE" b="1"/>
              <a:t>Tiit Landi</a:t>
            </a:r>
            <a:r>
              <a:rPr lang="et-EE"/>
              <a:t> avasõnad, 2021-2025 arengukava kokkuvõte ning uue arengukava eesmärgid</a:t>
            </a:r>
          </a:p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</a:rPr>
              <a:t>10.00</a:t>
            </a:r>
            <a:r>
              <a:rPr lang="et-EE"/>
              <a:t>	Tehnikaülikoolide peamised arenguvõimalused tänapäeva maailmas – </a:t>
            </a:r>
            <a:r>
              <a:rPr lang="et-EE" b="1"/>
              <a:t>Wolfgang </a:t>
            </a:r>
            <a:r>
              <a:rPr lang="et-EE" b="1" err="1"/>
              <a:t>Herrmann</a:t>
            </a:r>
            <a:r>
              <a:rPr lang="et-EE"/>
              <a:t>, Müncheni Tehnikaülikooli </a:t>
            </a:r>
            <a:r>
              <a:rPr lang="et-EE" err="1"/>
              <a:t>emeriitpresident</a:t>
            </a:r>
            <a:endParaRPr lang="et-EE"/>
          </a:p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</a:rPr>
              <a:t>10.30</a:t>
            </a:r>
            <a:r>
              <a:rPr lang="et-EE"/>
              <a:t>	PEAMISE VÄLJAKUTSED UUEL ARENGUKAVA PERIOODIL:</a:t>
            </a:r>
          </a:p>
          <a:p>
            <a:pPr marL="1254125" indent="-358775"/>
            <a:r>
              <a:rPr lang="et-EE"/>
              <a:t>Doktorantuur ja järelkasv – </a:t>
            </a:r>
            <a:r>
              <a:rPr lang="et-EE" b="1"/>
              <a:t>Jarek Kurnitski</a:t>
            </a:r>
            <a:r>
              <a:rPr lang="et-EE"/>
              <a:t>, teadusprorektor</a:t>
            </a:r>
          </a:p>
          <a:p>
            <a:pPr marL="1254125" indent="-358775"/>
            <a:r>
              <a:rPr lang="et-EE"/>
              <a:t>Õppevaldkond täna ja homme –</a:t>
            </a:r>
            <a:r>
              <a:rPr lang="et-EE" b="1"/>
              <a:t> Ingrid Pappel, </a:t>
            </a:r>
            <a:r>
              <a:rPr lang="et-EE"/>
              <a:t>õppeprorektor</a:t>
            </a:r>
          </a:p>
          <a:p>
            <a:pPr marL="1254125" indent="-358775"/>
            <a:r>
              <a:rPr lang="et-EE"/>
              <a:t>Ettevõtlusvaldkonna väljakutsed –</a:t>
            </a:r>
            <a:r>
              <a:rPr lang="et-EE" b="1"/>
              <a:t> Erik Puura, </a:t>
            </a:r>
            <a:r>
              <a:rPr lang="et-EE"/>
              <a:t>ettevõtlusprorektor</a:t>
            </a:r>
          </a:p>
          <a:p>
            <a:pPr marL="1254125" indent="-358775"/>
            <a:r>
              <a:rPr lang="et-EE"/>
              <a:t>Tugiteenuste areng 2026–2028 – </a:t>
            </a:r>
            <a:r>
              <a:rPr lang="et-EE" b="1"/>
              <a:t>Tea Trahov, </a:t>
            </a:r>
            <a:r>
              <a:rPr lang="et-EE"/>
              <a:t>kantsler</a:t>
            </a:r>
          </a:p>
          <a:p>
            <a:pPr marL="1254125" indent="-358775"/>
            <a:r>
              <a:rPr lang="et-EE"/>
              <a:t>Tallinna Tehnikaülikooli </a:t>
            </a:r>
            <a:r>
              <a:rPr lang="et-EE" err="1"/>
              <a:t>Inseneeria</a:t>
            </a:r>
            <a:r>
              <a:rPr lang="et-EE"/>
              <a:t> Sihtkapital – </a:t>
            </a:r>
            <a:r>
              <a:rPr lang="et-EE" b="1"/>
              <a:t>Hendrik Voll, </a:t>
            </a:r>
            <a:r>
              <a:rPr lang="et-EE"/>
              <a:t>sihtkapitali ja üliõpilasarengu prorektor</a:t>
            </a:r>
          </a:p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</a:rPr>
              <a:t>12.00</a:t>
            </a:r>
            <a:r>
              <a:rPr lang="et-EE" b="1"/>
              <a:t>	Lõuna</a:t>
            </a:r>
            <a:r>
              <a:rPr lang="et-EE"/>
              <a:t> Tudengimajas</a:t>
            </a:r>
          </a:p>
        </p:txBody>
      </p:sp>
    </p:spTree>
    <p:extLst>
      <p:ext uri="{BB962C8B-B14F-4D97-AF65-F5344CB8AC3E}">
        <p14:creationId xmlns:p14="http://schemas.microsoft.com/office/powerpoint/2010/main" val="2196472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FB2B8-EFBE-680D-8ADF-890D48075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9" y="3213026"/>
            <a:ext cx="6189569" cy="325934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86814-9C12-DD94-D837-7CD682DB6B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TA baasfinantseerimise alusmõõdikud</a:t>
            </a:r>
            <a:endParaRPr lang="et-EE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1727D-516E-8350-FE4E-690D578989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519" y="1269260"/>
            <a:ext cx="6263246" cy="2052452"/>
          </a:xfrm>
        </p:spPr>
        <p:txBody>
          <a:bodyPr/>
          <a:lstStyle/>
          <a:p>
            <a:r>
              <a:rPr lang="et-EE" noProof="0"/>
              <a:t>Jaotamisel arvutatakse kolme viimase aasta keskmine kategooriate lõikes</a:t>
            </a:r>
          </a:p>
          <a:p>
            <a:r>
              <a:rPr lang="et-EE" noProof="0"/>
              <a:t>Oleme edukad doktorikaitsmistes, kuid </a:t>
            </a:r>
            <a:r>
              <a:rPr lang="et-EE" altLang="en-US"/>
              <a:t>langustrend</a:t>
            </a:r>
            <a:r>
              <a:rPr lang="et-EE" noProof="0"/>
              <a:t> </a:t>
            </a:r>
            <a:r>
              <a:rPr lang="et-EE" altLang="en-US"/>
              <a:t>teadusartiklite arvus ja  ettevõtluslepingute mahus</a:t>
            </a:r>
            <a:endParaRPr lang="et-EE" noProof="0"/>
          </a:p>
          <a:p>
            <a:r>
              <a:rPr lang="et-EE"/>
              <a:t>Projektituludes (</a:t>
            </a:r>
            <a:r>
              <a:rPr lang="et-EE" err="1"/>
              <a:t>sise</a:t>
            </a:r>
            <a:r>
              <a:rPr lang="et-EE"/>
              <a:t>- ja välisriiklikud) viimased 2 aastat tugevat kasvu, jõuab viitega mõõdikusse</a:t>
            </a:r>
            <a:endParaRPr lang="et-EE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2E78A-849F-0217-779A-CD1B1AF317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30</a:t>
            </a:fld>
            <a:endParaRPr lang="et-E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407011A-C732-9A76-F15E-BEF2941633FE}"/>
              </a:ext>
            </a:extLst>
          </p:cNvPr>
          <p:cNvGraphicFramePr>
            <a:graphicFrameLocks/>
          </p:cNvGraphicFramePr>
          <p:nvPr/>
        </p:nvGraphicFramePr>
        <p:xfrm>
          <a:off x="6959896" y="909303"/>
          <a:ext cx="5092261" cy="558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F12D277-DCB4-847B-308D-8CF48E10A3F9}"/>
              </a:ext>
            </a:extLst>
          </p:cNvPr>
          <p:cNvSpPr txBox="1"/>
          <p:nvPr/>
        </p:nvSpPr>
        <p:spPr>
          <a:xfrm>
            <a:off x="1065383" y="3407597"/>
            <a:ext cx="3302825" cy="663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defRPr/>
            </a:pPr>
            <a:r>
              <a:rPr lang="en-US" altLang="en-US" sz="1600" err="1">
                <a:solidFill>
                  <a:srgbClr val="332B60"/>
                </a:solidFill>
                <a:latin typeface="Verdana"/>
              </a:rPr>
              <a:t>SciVal</a:t>
            </a:r>
            <a:r>
              <a:rPr lang="en-US" altLang="en-US" sz="1600">
                <a:solidFill>
                  <a:srgbClr val="332B60"/>
                </a:solidFill>
                <a:latin typeface="Verdana"/>
              </a:rPr>
              <a:t> Scholarly Output</a:t>
            </a:r>
          </a:p>
          <a:p>
            <a:pPr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defRPr/>
            </a:pPr>
            <a:r>
              <a:rPr lang="en-US" altLang="en-US" sz="1600">
                <a:solidFill>
                  <a:srgbClr val="332B60"/>
                </a:solidFill>
                <a:latin typeface="Verdana"/>
              </a:rPr>
              <a:t>All Subject Areas</a:t>
            </a:r>
          </a:p>
        </p:txBody>
      </p:sp>
    </p:spTree>
    <p:extLst>
      <p:ext uri="{BB962C8B-B14F-4D97-AF65-F5344CB8AC3E}">
        <p14:creationId xmlns:p14="http://schemas.microsoft.com/office/powerpoint/2010/main" val="2807284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7515BC-EF8D-F4F6-E688-C6D407D482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519" y="477355"/>
            <a:ext cx="10490723" cy="359957"/>
          </a:xfrm>
        </p:spPr>
        <p:txBody>
          <a:bodyPr/>
          <a:lstStyle/>
          <a:p>
            <a:r>
              <a:rPr lang="et-EE"/>
              <a:t>Akadeemiliste üksuste tegevustulud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41AA-C0D0-0B2F-2B6F-B92BB7D3C1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31</a:t>
            </a:fld>
            <a:endParaRPr lang="et-EE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6FF9FD0-E483-08FB-0DAD-4BEE2BACB3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062" b="1379"/>
          <a:stretch>
            <a:fillRect/>
          </a:stretch>
        </p:blipFill>
        <p:spPr>
          <a:xfrm>
            <a:off x="481519" y="6452636"/>
            <a:ext cx="10237867" cy="290879"/>
          </a:xfrm>
          <a:prstGeom prst="rect">
            <a:avLst/>
          </a:prstGeom>
        </p:spPr>
      </p:pic>
      <p:sp>
        <p:nvSpPr>
          <p:cNvPr id="7" name="Ristkülik 6">
            <a:extLst>
              <a:ext uri="{FF2B5EF4-FFF2-40B4-BE49-F238E27FC236}">
                <a16:creationId xmlns:a16="http://schemas.microsoft.com/office/drawing/2014/main" id="{8F9060EA-DEBA-5073-C8F3-23362FB46EA6}"/>
              </a:ext>
            </a:extLst>
          </p:cNvPr>
          <p:cNvSpPr/>
          <p:nvPr/>
        </p:nvSpPr>
        <p:spPr>
          <a:xfrm>
            <a:off x="192710" y="5588740"/>
            <a:ext cx="1980692" cy="863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B894A-67FA-8013-4405-A41D7E724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874"/>
          <a:stretch>
            <a:fillRect/>
          </a:stretch>
        </p:blipFill>
        <p:spPr>
          <a:xfrm>
            <a:off x="481519" y="981294"/>
            <a:ext cx="10237867" cy="536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5DA66-03B6-60AB-A2CD-2D3C7A3DD991}"/>
              </a:ext>
            </a:extLst>
          </p:cNvPr>
          <p:cNvSpPr txBox="1"/>
          <p:nvPr/>
        </p:nvSpPr>
        <p:spPr>
          <a:xfrm>
            <a:off x="8471714" y="5084801"/>
            <a:ext cx="3432813" cy="96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93" indent="-285693"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17 struktuuriüksust 22-st kasvatasid tulusid &gt;10%</a:t>
            </a:r>
          </a:p>
          <a:p>
            <a:pPr marL="285693" indent="-285693"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Keskmine kasv 18%</a:t>
            </a:r>
          </a:p>
        </p:txBody>
      </p:sp>
    </p:spTree>
    <p:extLst>
      <p:ext uri="{BB962C8B-B14F-4D97-AF65-F5344CB8AC3E}">
        <p14:creationId xmlns:p14="http://schemas.microsoft.com/office/powerpoint/2010/main" val="694495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9A47B0-AE2D-B1AB-7EBE-940971DB1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noProof="0"/>
              <a:t>Mis viiks kiiremale kasvule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02E7D-525C-0E76-5341-356E6EEF4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3403" y="1628776"/>
            <a:ext cx="8798776" cy="41402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t-EE" noProof="0"/>
              <a:t>Sõltume projektitoetustest – edu tagavad need professorid ja teadurid, kes projekte taotlevad</a:t>
            </a:r>
          </a:p>
          <a:p>
            <a:pPr>
              <a:lnSpc>
                <a:spcPct val="100000"/>
              </a:lnSpc>
            </a:pPr>
            <a:r>
              <a:rPr lang="et-EE" noProof="0"/>
              <a:t>Juhtimissüsteemi probleem? Kas oleme valmis ehitama juhtimist, kus teadlased võtavad vastutuse ilma pideva survestamiseta – omaalgatuslik tegutsemine on edu alus, mida tugiteenused, sh projektikirjutamine saab toetada. Arengukava saab ainult väiksel määral nügida nt FTK-de kaudu</a:t>
            </a:r>
          </a:p>
          <a:p>
            <a:pPr>
              <a:lnSpc>
                <a:spcPct val="100000"/>
              </a:lnSpc>
            </a:pPr>
            <a:r>
              <a:rPr lang="et-EE"/>
              <a:t>Kas tulu tulemusest jõuab tegijani? Olulise muudatusena finantseeskiri peab jagama teenitud tulu teadlasele, st otse instituuti vastavalt arengukava tulemusnäitajatele, mis järgivad võimalikult palju riikliku rahastuse põhimõtteid</a:t>
            </a:r>
            <a:endParaRPr lang="et-EE" noProof="0"/>
          </a:p>
          <a:p>
            <a:pPr>
              <a:lnSpc>
                <a:spcPct val="100000"/>
              </a:lnSpc>
            </a:pPr>
            <a:r>
              <a:rPr lang="et-EE"/>
              <a:t>Kuidas projektipõhises maailmas tagada palgakindlust? Läbipõlemine ja motivatsiooni kaotus on ilmsed ohud, mille ennetamiseks vajame kindlust pakkuvaid meetmeid</a:t>
            </a:r>
            <a:endParaRPr lang="et-EE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459C9-5E43-DA26-4039-071AFB5D68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29989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54628C-C315-9EEB-73A2-3225F014F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Rakendatud meetmed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3CACB-0657-DDF5-3259-FD96929BC0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3403" y="1628776"/>
            <a:ext cx="8798776" cy="41402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t-EE"/>
              <a:t>Teadlase grandifond (1,8 mln € uurimistoetustele ja rahvusvaheliste konsortsiumite koordineerimisele a 55 000 + 0,3 mln arendusgrandid) </a:t>
            </a:r>
          </a:p>
          <a:p>
            <a:pPr>
              <a:lnSpc>
                <a:spcPct val="100000"/>
              </a:lnSpc>
            </a:pPr>
            <a:r>
              <a:rPr lang="et-EE"/>
              <a:t>Arendusfond, mis koosneb aparatuuri fondist ja </a:t>
            </a:r>
            <a:r>
              <a:rPr lang="et-EE" err="1"/>
              <a:t>tenuurifondist</a:t>
            </a:r>
            <a:br>
              <a:rPr lang="et-EE"/>
            </a:br>
            <a:r>
              <a:rPr lang="et-EE"/>
              <a:t>(1,0 + 1,0 = 2,0 mln </a:t>
            </a:r>
            <a:r>
              <a:rPr lang="et-EE" err="1"/>
              <a:t>eur</a:t>
            </a:r>
            <a:r>
              <a:rPr lang="et-EE"/>
              <a:t>)</a:t>
            </a:r>
          </a:p>
          <a:p>
            <a:pPr>
              <a:lnSpc>
                <a:spcPct val="100000"/>
              </a:lnSpc>
            </a:pPr>
            <a:r>
              <a:rPr lang="et-EE"/>
              <a:t>Fookustippkeskused (6+3 FTK-d 83 000 </a:t>
            </a:r>
            <a:r>
              <a:rPr lang="et-EE" err="1"/>
              <a:t>eur</a:t>
            </a:r>
            <a:r>
              <a:rPr lang="et-EE"/>
              <a:t>/a 3 a jooksul)</a:t>
            </a:r>
          </a:p>
          <a:p>
            <a:pPr>
              <a:lnSpc>
                <a:spcPct val="100000"/>
              </a:lnSpc>
            </a:pPr>
            <a:r>
              <a:rPr lang="et-EE"/>
              <a:t>Doktorantuuri rahastamine</a:t>
            </a:r>
          </a:p>
          <a:p>
            <a:pPr>
              <a:lnSpc>
                <a:spcPct val="100000"/>
              </a:lnSpc>
            </a:pPr>
            <a:r>
              <a:rPr lang="et-EE"/>
              <a:t>AKK töös olevad muudatused, sh </a:t>
            </a:r>
            <a:r>
              <a:rPr lang="et-EE" err="1"/>
              <a:t>tenuuri</a:t>
            </a:r>
            <a:r>
              <a:rPr lang="et-EE"/>
              <a:t> ja õppe raja lisaks konkurentsi-põhise teaduse rada; nendest keskselt juhitud ainult </a:t>
            </a:r>
            <a:r>
              <a:rPr lang="et-EE" err="1"/>
              <a:t>tenuur</a:t>
            </a:r>
            <a:r>
              <a:rPr lang="et-EE"/>
              <a:t>, ülejäänud + nooremprofessorid instituutide initsiatiivil vastavalt vajadustele</a:t>
            </a:r>
          </a:p>
          <a:p>
            <a:pPr>
              <a:lnSpc>
                <a:spcPct val="100000"/>
              </a:lnSpc>
            </a:pPr>
            <a:r>
              <a:rPr lang="et-EE"/>
              <a:t>Projektikirjutamise sh ERC toe </a:t>
            </a:r>
            <a:r>
              <a:rPr lang="et-EE" err="1"/>
              <a:t>võimestamine</a:t>
            </a:r>
            <a:r>
              <a:rPr lang="et-EE"/>
              <a:t>, paremad tugiteenused</a:t>
            </a:r>
          </a:p>
          <a:p>
            <a:pPr>
              <a:lnSpc>
                <a:spcPct val="100000"/>
              </a:lnSpc>
            </a:pPr>
            <a:r>
              <a:rPr lang="et-EE" err="1"/>
              <a:t>Inseneeria</a:t>
            </a:r>
            <a:r>
              <a:rPr lang="et-EE"/>
              <a:t> sihtkapitali esimese laine 12 professuuri</a:t>
            </a:r>
          </a:p>
          <a:p>
            <a:pPr>
              <a:lnSpc>
                <a:spcPct val="100000"/>
              </a:lnSpc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48318-A562-DD98-DE39-518D9FEDA7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84514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B4DEE6-ADC3-AB61-327C-657CF3A785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noProof="0"/>
              <a:t>Doktorantuur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BCF19-A658-7C70-D6DF-EE7CD0650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34</a:t>
            </a:fld>
            <a:endParaRPr lang="et-E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E4C4DA-446B-DAD2-2D4F-55840E17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54" y="495549"/>
            <a:ext cx="6032031" cy="2755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D4B2C6-2728-0545-E772-49991C7A6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7" y="3213027"/>
            <a:ext cx="6059385" cy="3406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5A1CB-B530-521F-6243-06DE99235143}"/>
              </a:ext>
            </a:extLst>
          </p:cNvPr>
          <p:cNvSpPr txBox="1"/>
          <p:nvPr/>
        </p:nvSpPr>
        <p:spPr>
          <a:xfrm>
            <a:off x="8975653" y="3572983"/>
            <a:ext cx="2951646" cy="341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Doktorikaitsmiste arv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1A50B-F422-2A7E-E57E-5EAAAC243D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456" y="1197270"/>
            <a:ext cx="5758527" cy="453545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t-EE" sz="1900"/>
              <a:t>2025 rekordilised 98 doktorikaitsmist ja </a:t>
            </a:r>
            <a:br>
              <a:rPr lang="et-EE" sz="1900"/>
            </a:br>
            <a:r>
              <a:rPr lang="et-EE" sz="1900"/>
              <a:t>215 vastuvõetud doktoranti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t-EE" sz="1900"/>
              <a:t>2022–2024 lõpetajate uuring: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sz="1500"/>
              <a:t>48% kaitsnud doktoritest jäävad ülikooli tööle </a:t>
            </a:r>
            <a:br>
              <a:rPr lang="et-EE" sz="1500"/>
            </a:br>
            <a:r>
              <a:rPr lang="et-EE" sz="1500"/>
              <a:t>kas kohe või peale </a:t>
            </a:r>
            <a:r>
              <a:rPr lang="et-EE" sz="1500" err="1"/>
              <a:t>järeldoktorantuuri</a:t>
            </a:r>
            <a:endParaRPr lang="et-EE" sz="150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sz="1500" b="1"/>
              <a:t>16% on läinud erasektorisse ning </a:t>
            </a:r>
            <a:br>
              <a:rPr lang="et-EE" sz="1500" b="1"/>
            </a:br>
            <a:r>
              <a:rPr lang="et-EE" sz="1500" b="1"/>
              <a:t>5% avalikku sektorisse või mittetulundus-</a:t>
            </a:r>
            <a:br>
              <a:rPr lang="et-EE" sz="1500" b="1"/>
            </a:br>
            <a:r>
              <a:rPr lang="et-EE" sz="1500" b="1"/>
              <a:t>ühingutesse Eestis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t-EE" sz="1500"/>
              <a:t>31% lõpetajatest on siirdunud välismaale era või avalikku sektorisse või ülikoolidesse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t-EE" sz="1900"/>
              <a:t>Halduslepingu kohustused: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altLang="en-US" sz="1500"/>
              <a:t>vähemalt 50% kaitsnud </a:t>
            </a:r>
            <a:r>
              <a:rPr lang="et-EE" sz="1500"/>
              <a:t>doktoritest peab olema eesti keele B2 taseme oskusega – ei ole suutnud täita viimastel aastatel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sz="1500"/>
              <a:t>77 kaitsmist aastas – täidetud (79)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sz="1500"/>
              <a:t>2026–2028 rahastatakse 77+18 = 95 kohta</a:t>
            </a:r>
          </a:p>
        </p:txBody>
      </p:sp>
    </p:spTree>
    <p:extLst>
      <p:ext uri="{BB962C8B-B14F-4D97-AF65-F5344CB8AC3E}">
        <p14:creationId xmlns:p14="http://schemas.microsoft.com/office/powerpoint/2010/main" val="1972948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229BF685-7808-1CD1-6503-6C7C1AA36E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456" y="549275"/>
            <a:ext cx="10490723" cy="432020"/>
          </a:xfrm>
        </p:spPr>
        <p:txBody>
          <a:bodyPr/>
          <a:lstStyle/>
          <a:p>
            <a:r>
              <a:rPr lang="et-EE"/>
              <a:t>Doktorant-nooremteadurite vastuvõtt (ilma </a:t>
            </a:r>
            <a:r>
              <a:rPr lang="et-EE" err="1"/>
              <a:t>kbfi</a:t>
            </a:r>
            <a:r>
              <a:rPr lang="et-EE"/>
              <a:t>-ta)</a:t>
            </a:r>
          </a:p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13075-A31E-026D-9032-D4F1484BAE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35</a:t>
            </a:fld>
            <a:endParaRPr lang="et-E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F17C5F-04DE-0C4A-91F4-356C3E91A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8" y="1053286"/>
            <a:ext cx="11708278" cy="52904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497CFE-D652-A5B9-0623-6AC829B1A687}"/>
              </a:ext>
            </a:extLst>
          </p:cNvPr>
          <p:cNvSpPr txBox="1"/>
          <p:nvPr/>
        </p:nvSpPr>
        <p:spPr>
          <a:xfrm>
            <a:off x="5952017" y="4796836"/>
            <a:ext cx="6096493" cy="59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64" indent="-285664"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Kokku aktiivseid doktorant-nooremteadureid 430+31= 461</a:t>
            </a:r>
          </a:p>
        </p:txBody>
      </p:sp>
    </p:spTree>
    <p:extLst>
      <p:ext uri="{BB962C8B-B14F-4D97-AF65-F5344CB8AC3E}">
        <p14:creationId xmlns:p14="http://schemas.microsoft.com/office/powerpoint/2010/main" val="1617439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133EA-C528-6045-C350-153225F1C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0F7B90-90EF-FC9D-8E24-F790A52DA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9" y="1053605"/>
            <a:ext cx="11589762" cy="5290483"/>
          </a:xfrm>
          <a:prstGeom prst="rect">
            <a:avLst/>
          </a:prstGeom>
        </p:spPr>
      </p:pic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71C66AE7-40DF-1BC3-467A-50FE4EAC9D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456" y="549275"/>
            <a:ext cx="11085886" cy="432020"/>
          </a:xfrm>
        </p:spPr>
        <p:txBody>
          <a:bodyPr/>
          <a:lstStyle/>
          <a:p>
            <a:r>
              <a:rPr lang="et-EE"/>
              <a:t>Eesti Doktorant-nooremteadurite vastuvõtt (ilma </a:t>
            </a:r>
            <a:r>
              <a:rPr lang="et-EE" err="1"/>
              <a:t>kbfi</a:t>
            </a:r>
            <a:r>
              <a:rPr lang="et-EE"/>
              <a:t>-ta)</a:t>
            </a:r>
          </a:p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1229B-86A3-67D9-AE71-AD227616C5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36</a:t>
            </a:fld>
            <a:endParaRPr lang="et-E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EE1BD3-5835-7DD1-4228-B8C5A5884D8F}"/>
              </a:ext>
            </a:extLst>
          </p:cNvPr>
          <p:cNvSpPr txBox="1"/>
          <p:nvPr/>
        </p:nvSpPr>
        <p:spPr>
          <a:xfrm>
            <a:off x="5952017" y="4796836"/>
            <a:ext cx="6096493" cy="59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64" indent="-285664"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Kokku aktiivseid Eesti doktorant-nooremteadureid 199+17=216 (47%)</a:t>
            </a:r>
          </a:p>
        </p:txBody>
      </p:sp>
    </p:spTree>
    <p:extLst>
      <p:ext uri="{BB962C8B-B14F-4D97-AF65-F5344CB8AC3E}">
        <p14:creationId xmlns:p14="http://schemas.microsoft.com/office/powerpoint/2010/main" val="2703220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84871D-5DA5-510F-AC83-FF89C7DBA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61"/>
          <a:stretch>
            <a:fillRect/>
          </a:stretch>
        </p:blipFill>
        <p:spPr>
          <a:xfrm>
            <a:off x="4656174" y="549148"/>
            <a:ext cx="7533623" cy="703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E3B0D7-2069-4E0F-3B35-714D051BA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33"/>
          <a:stretch>
            <a:fillRect/>
          </a:stretch>
        </p:blipFill>
        <p:spPr>
          <a:xfrm>
            <a:off x="4671418" y="3644974"/>
            <a:ext cx="7533623" cy="60916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812601-A250-6479-0907-61D688E678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455" y="549275"/>
            <a:ext cx="4174718" cy="810888"/>
          </a:xfrm>
        </p:spPr>
        <p:txBody>
          <a:bodyPr>
            <a:normAutofit/>
          </a:bodyPr>
          <a:lstStyle/>
          <a:p>
            <a:r>
              <a:rPr lang="et-EE" noProof="0"/>
              <a:t>Aktiivsed Doktorant-nooremteadurid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B756A-A8C7-4970-AFD6-F91655CE2C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456" y="1628776"/>
            <a:ext cx="3937739" cy="3743990"/>
          </a:xfrm>
        </p:spPr>
        <p:txBody>
          <a:bodyPr/>
          <a:lstStyle/>
          <a:p>
            <a:pPr marL="0" indent="0">
              <a:buNone/>
            </a:pPr>
            <a:r>
              <a:rPr lang="et-EE" noProof="0"/>
              <a:t>Eesti doktorant-nooremteadurite osakaal:</a:t>
            </a:r>
          </a:p>
          <a:p>
            <a:r>
              <a:rPr lang="et-EE"/>
              <a:t>Ülikoolis kokku</a:t>
            </a:r>
            <a:r>
              <a:rPr lang="et-EE" noProof="0"/>
              <a:t> 47%</a:t>
            </a:r>
          </a:p>
          <a:p>
            <a:r>
              <a:rPr lang="et-EE" noProof="0"/>
              <a:t>Inseneriteaduskonnas 53%</a:t>
            </a:r>
          </a:p>
          <a:p>
            <a:r>
              <a:rPr lang="et-EE" noProof="0"/>
              <a:t>IT-teaduskonnas 39%</a:t>
            </a:r>
          </a:p>
          <a:p>
            <a:r>
              <a:rPr lang="et-EE" noProof="0"/>
              <a:t>Loodusteaduskonnas 44%</a:t>
            </a:r>
          </a:p>
          <a:p>
            <a:r>
              <a:rPr lang="et-EE" noProof="0"/>
              <a:t>Majandusteaduskonnas 42%</a:t>
            </a:r>
          </a:p>
          <a:p>
            <a:endParaRPr lang="et-EE"/>
          </a:p>
          <a:p>
            <a:pPr marL="0" indent="0">
              <a:buNone/>
            </a:pPr>
            <a:r>
              <a:rPr lang="et-EE"/>
              <a:t>Alates 01.06.2026 keskne rahastamine 1610 </a:t>
            </a:r>
            <a:r>
              <a:rPr lang="et-EE" err="1"/>
              <a:t>eur</a:t>
            </a:r>
            <a:r>
              <a:rPr lang="et-EE"/>
              <a:t>/kuus + 345 </a:t>
            </a:r>
            <a:r>
              <a:rPr lang="et-EE" err="1"/>
              <a:t>eur</a:t>
            </a:r>
            <a:r>
              <a:rPr lang="et-EE"/>
              <a:t>/kuus B2 taseme puhul</a:t>
            </a:r>
          </a:p>
          <a:p>
            <a:pPr marL="0" indent="0">
              <a:buNone/>
            </a:pPr>
            <a:endParaRPr lang="et-EE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92F2-126F-3ADB-177E-2260B6D09E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46960" y="6519459"/>
            <a:ext cx="704940" cy="365125"/>
          </a:xfrm>
        </p:spPr>
        <p:txBody>
          <a:bodyPr/>
          <a:lstStyle/>
          <a:p>
            <a:fld id="{65544B27-CF0D-4861-9E95-57641F09AF00}" type="slidenum">
              <a:rPr lang="et-EE" smtClean="0"/>
              <a:t>37</a:t>
            </a:fld>
            <a:endParaRPr lang="et-E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D3828F-78AE-3997-C64C-1C11385B9119}"/>
              </a:ext>
            </a:extLst>
          </p:cNvPr>
          <p:cNvSpPr txBox="1"/>
          <p:nvPr/>
        </p:nvSpPr>
        <p:spPr>
          <a:xfrm>
            <a:off x="6115874" y="941688"/>
            <a:ext cx="6096493" cy="341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Eesti doktorant-nooremteadurid (216)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4E80C-4260-BBB0-F944-4BC9FCB80BFF}"/>
              </a:ext>
            </a:extLst>
          </p:cNvPr>
          <p:cNvSpPr txBox="1"/>
          <p:nvPr/>
        </p:nvSpPr>
        <p:spPr>
          <a:xfrm>
            <a:off x="6118771" y="4050338"/>
            <a:ext cx="6096493" cy="341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defRPr/>
            </a:pPr>
            <a:r>
              <a:rPr lang="et-EE" err="1">
                <a:solidFill>
                  <a:srgbClr val="332B60"/>
                </a:solidFill>
                <a:latin typeface="Verdana"/>
              </a:rPr>
              <a:t>Välisdoktorant</a:t>
            </a:r>
            <a:r>
              <a:rPr lang="et-EE">
                <a:solidFill>
                  <a:srgbClr val="332B60"/>
                </a:solidFill>
                <a:latin typeface="Verdana"/>
              </a:rPr>
              <a:t>-nooremteadurid (245)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F19119B-DD19-6C59-8226-9882BB9EC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2" b="13285"/>
          <a:stretch>
            <a:fillRect/>
          </a:stretch>
        </p:blipFill>
        <p:spPr>
          <a:xfrm>
            <a:off x="4633889" y="1261332"/>
            <a:ext cx="7533623" cy="2167668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FB18C9F9-BA2E-C493-9ABF-DCA546677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6" b="14685"/>
          <a:stretch>
            <a:fillRect/>
          </a:stretch>
        </p:blipFill>
        <p:spPr>
          <a:xfrm>
            <a:off x="4656174" y="4364888"/>
            <a:ext cx="7533623" cy="21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30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790B3-7C82-50E3-DE31-1EF798CC9E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noProof="1"/>
              <a:t>Doktorantide</a:t>
            </a:r>
            <a:br>
              <a:rPr lang="et-EE" noProof="1"/>
            </a:br>
            <a:r>
              <a:rPr lang="et-EE" noProof="1"/>
              <a:t>osakaal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6BF55-F8AA-E345-264C-3DDB797426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426523" y="6356351"/>
            <a:ext cx="704940" cy="365125"/>
          </a:xfrm>
        </p:spPr>
        <p:txBody>
          <a:bodyPr/>
          <a:lstStyle/>
          <a:p>
            <a:fld id="{65544B27-CF0D-4861-9E95-57641F09AF00}" type="slidenum">
              <a:rPr lang="et-EE" smtClean="0"/>
              <a:t>38</a:t>
            </a:fld>
            <a:endParaRPr lang="et-E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8221A4-CCA4-A110-359A-7DC1B7DB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243" y="14284"/>
            <a:ext cx="7770601" cy="68437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0CD1C-B9E4-706D-8834-9E5CFAF86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457" y="1629217"/>
            <a:ext cx="3670778" cy="395952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t-EE" noProof="1"/>
              <a:t>Doktrorant-nooremteadurite osakaal, arvutatud kõigi struktuuriüksuse töötajate ja akadeemiliste töötajate kohta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t-EE" sz="1600" noProof="1"/>
              <a:t>Kõigi töötajate arvu järgi: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sz="1600" noProof="1"/>
              <a:t>IT- ja inseneriteaduskondades ülikooli keskmine 32%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sz="1600" noProof="1"/>
              <a:t>Loodusteaduskonnas 42%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t-EE" sz="1600" noProof="1"/>
              <a:t>Majandusteaduskonnas 23%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t-EE" sz="1600" noProof="1"/>
              <a:t>Akadeemiliste töötajate arvu järgi: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sz="1600" noProof="1"/>
              <a:t>Ülikooli keskmine 54%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sz="1600" noProof="1"/>
              <a:t>IT 59%, insener 62%, loodus 64% ja majandus 29%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AECF03-51C0-F022-953D-0C4933426058}"/>
              </a:ext>
            </a:extLst>
          </p:cNvPr>
          <p:cNvCxnSpPr>
            <a:cxnSpLocks/>
          </p:cNvCxnSpPr>
          <p:nvPr/>
        </p:nvCxnSpPr>
        <p:spPr>
          <a:xfrm flipV="1">
            <a:off x="7809373" y="118844"/>
            <a:ext cx="0" cy="64072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48F736-0E77-55DC-6C9A-A411E2D492EB}"/>
              </a:ext>
            </a:extLst>
          </p:cNvPr>
          <p:cNvCxnSpPr>
            <a:cxnSpLocks/>
          </p:cNvCxnSpPr>
          <p:nvPr/>
        </p:nvCxnSpPr>
        <p:spPr>
          <a:xfrm flipV="1">
            <a:off x="8577292" y="118844"/>
            <a:ext cx="0" cy="640722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77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3FEBC3-6EDF-29EF-ECDD-962C5EB68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456" y="549275"/>
            <a:ext cx="10490723" cy="432020"/>
          </a:xfrm>
        </p:spPr>
        <p:txBody>
          <a:bodyPr/>
          <a:lstStyle/>
          <a:p>
            <a:r>
              <a:rPr lang="et-EE" noProof="0"/>
              <a:t>Tööstusdoktorantide vastuvõtt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83DC0-B2AB-BDCD-3EEE-4BB688E1E6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39</a:t>
            </a:fld>
            <a:endParaRPr lang="et-E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2DF64-273A-8350-48E2-831EE7768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0" y="981296"/>
            <a:ext cx="11708278" cy="54713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07CAB6-B4BF-A36A-AC66-8BDDEE4C6438}"/>
              </a:ext>
            </a:extLst>
          </p:cNvPr>
          <p:cNvSpPr txBox="1"/>
          <p:nvPr/>
        </p:nvSpPr>
        <p:spPr>
          <a:xfrm>
            <a:off x="5952017" y="4796835"/>
            <a:ext cx="6096493" cy="96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64" indent="-285664"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Kokku aktiivseid tööstusdoktorante 48</a:t>
            </a:r>
          </a:p>
          <a:p>
            <a:pPr marL="285664" indent="-285664" defTabSz="914126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/>
            </a:pPr>
            <a:r>
              <a:rPr lang="et-EE">
                <a:solidFill>
                  <a:srgbClr val="332B60"/>
                </a:solidFill>
                <a:latin typeface="Verdana"/>
              </a:rPr>
              <a:t>Halduslepingu kohustus luua 2026-2028 perioodil 46 tööstusdoktorandi kohta</a:t>
            </a:r>
          </a:p>
        </p:txBody>
      </p:sp>
    </p:spTree>
    <p:extLst>
      <p:ext uri="{BB962C8B-B14F-4D97-AF65-F5344CB8AC3E}">
        <p14:creationId xmlns:p14="http://schemas.microsoft.com/office/powerpoint/2010/main" val="289310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E61B879-A083-4F11-879F-A5EE52341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5768" y="1628775"/>
            <a:ext cx="7153031" cy="1289916"/>
          </a:xfrm>
        </p:spPr>
        <p:txBody>
          <a:bodyPr>
            <a:normAutofit/>
          </a:bodyPr>
          <a:lstStyle/>
          <a:p>
            <a:pPr fontAlgn="base"/>
            <a:r>
              <a:rPr lang="et-EE" sz="2000"/>
              <a:t>Rektor </a:t>
            </a:r>
          </a:p>
          <a:p>
            <a:pPr fontAlgn="base"/>
            <a:r>
              <a:rPr lang="et-EE" sz="2000" b="1"/>
              <a:t>TIIT LAND</a:t>
            </a:r>
          </a:p>
        </p:txBody>
      </p:sp>
    </p:spTree>
    <p:extLst>
      <p:ext uri="{BB962C8B-B14F-4D97-AF65-F5344CB8AC3E}">
        <p14:creationId xmlns:p14="http://schemas.microsoft.com/office/powerpoint/2010/main" val="2218596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C1289C-BDEC-161C-193F-0831D1B01A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noProof="0"/>
              <a:t>Vaade tulevikku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1714A-D49B-5B9E-3B51-1E985CB51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t-EE" noProof="0" err="1"/>
              <a:t>TemTA</a:t>
            </a:r>
            <a:r>
              <a:rPr lang="et-EE" noProof="0"/>
              <a:t> teise vooru 113 taotlusest esitasime 45 taotlust (40%):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noProof="0"/>
              <a:t>17 inseneriteaduskonnast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noProof="0"/>
              <a:t>13 IT teaduskonnast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t-EE" noProof="0"/>
              <a:t>12 loodusteaduskonnast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t-EE" noProof="0"/>
              <a:t>3 majandusteaduskonnast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t-EE" altLang="en-US" err="1"/>
              <a:t>ETAGi</a:t>
            </a:r>
            <a:r>
              <a:rPr lang="et-EE" altLang="en-US"/>
              <a:t> uurimistoetuste vooru esitasime</a:t>
            </a:r>
            <a:br>
              <a:rPr lang="et-EE" altLang="en-US"/>
            </a:br>
            <a:r>
              <a:rPr lang="et-EE" altLang="en-US"/>
              <a:t>93 taotlust, neist 51 rühmagrandi </a:t>
            </a:r>
            <a:br>
              <a:rPr lang="et-EE" altLang="en-US"/>
            </a:br>
            <a:r>
              <a:rPr lang="et-EE" altLang="en-US"/>
              <a:t>taotlust, 29 stardigrandi taotlust ja </a:t>
            </a:r>
            <a:br>
              <a:rPr lang="et-EE" altLang="en-US"/>
            </a:br>
            <a:r>
              <a:rPr lang="et-EE" altLang="en-US"/>
              <a:t>13 </a:t>
            </a:r>
            <a:r>
              <a:rPr lang="et-EE" altLang="en-US" err="1"/>
              <a:t>järeldoktori</a:t>
            </a:r>
            <a:r>
              <a:rPr lang="et-EE" altLang="en-US"/>
              <a:t> grandi taotlust – </a:t>
            </a:r>
            <a:br>
              <a:rPr lang="et-EE" altLang="en-US"/>
            </a:br>
            <a:r>
              <a:rPr lang="et-EE" altLang="en-US"/>
              <a:t>oleme saanud mõõnast üle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t-EE"/>
              <a:t>ERC-2026 taotlusi 13, kellest üks </a:t>
            </a:r>
            <a:br>
              <a:rPr lang="et-EE"/>
            </a:br>
            <a:r>
              <a:rPr lang="et-EE"/>
              <a:t>teise vooru</a:t>
            </a:r>
            <a:endParaRPr lang="et-EE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6D277-FE93-FDF5-0784-CFFB503797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40</a:t>
            </a:fld>
            <a:endParaRPr lang="et-E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AF98A7-5152-0AD1-EA26-669E2A3ED611}"/>
              </a:ext>
            </a:extLst>
          </p:cNvPr>
          <p:cNvGraphicFramePr>
            <a:graphicFrameLocks noGrp="1"/>
          </p:cNvGraphicFramePr>
          <p:nvPr/>
        </p:nvGraphicFramePr>
        <p:xfrm>
          <a:off x="7103879" y="2939688"/>
          <a:ext cx="4838408" cy="2608585"/>
        </p:xfrm>
        <a:graphic>
          <a:graphicData uri="http://schemas.openxmlformats.org/drawingml/2006/table">
            <a:tbl>
              <a:tblPr/>
              <a:tblGrid>
                <a:gridCol w="1094858">
                  <a:extLst>
                    <a:ext uri="{9D8B030D-6E8A-4147-A177-3AD203B41FA5}">
                      <a16:colId xmlns:a16="http://schemas.microsoft.com/office/drawing/2014/main" val="2302560759"/>
                    </a:ext>
                  </a:extLst>
                </a:gridCol>
                <a:gridCol w="1223853">
                  <a:extLst>
                    <a:ext uri="{9D8B030D-6E8A-4147-A177-3AD203B41FA5}">
                      <a16:colId xmlns:a16="http://schemas.microsoft.com/office/drawing/2014/main" val="1049851318"/>
                    </a:ext>
                  </a:extLst>
                </a:gridCol>
                <a:gridCol w="1295844">
                  <a:extLst>
                    <a:ext uri="{9D8B030D-6E8A-4147-A177-3AD203B41FA5}">
                      <a16:colId xmlns:a16="http://schemas.microsoft.com/office/drawing/2014/main" val="863407604"/>
                    </a:ext>
                  </a:extLst>
                </a:gridCol>
                <a:gridCol w="1223853">
                  <a:extLst>
                    <a:ext uri="{9D8B030D-6E8A-4147-A177-3AD203B41FA5}">
                      <a16:colId xmlns:a16="http://schemas.microsoft.com/office/drawing/2014/main" val="2948202402"/>
                    </a:ext>
                  </a:extLst>
                </a:gridCol>
              </a:tblGrid>
              <a:tr h="54917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Taotluste</a:t>
                      </a:r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arv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Grantide</a:t>
                      </a:r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arv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Edukuse</a:t>
                      </a:r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määr</a:t>
                      </a:r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</a:p>
                  </a:txBody>
                  <a:tcPr marL="9523" marR="9523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132316"/>
                  </a:ext>
                </a:extLst>
              </a:tr>
              <a:tr h="2574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PUT2020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308775"/>
                  </a:ext>
                </a:extLst>
              </a:tr>
              <a:tr h="2574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PUT2021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21%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846014"/>
                  </a:ext>
                </a:extLst>
              </a:tr>
              <a:tr h="2574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PUT2022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18%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246563"/>
                  </a:ext>
                </a:extLst>
              </a:tr>
              <a:tr h="2574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PUT2023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503711"/>
                  </a:ext>
                </a:extLst>
              </a:tr>
              <a:tr h="2574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PUT2024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448574"/>
                  </a:ext>
                </a:extLst>
              </a:tr>
              <a:tr h="2574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PUT2025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7884887"/>
                  </a:ext>
                </a:extLst>
              </a:tr>
              <a:tr h="2574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PUT2026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285561"/>
                  </a:ext>
                </a:extLst>
              </a:tr>
              <a:tr h="2574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PUT2027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604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847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065928" y="1432778"/>
            <a:ext cx="9284385" cy="718878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US" altLang="en-US" sz="4799" b="1">
                <a:solidFill>
                  <a:schemeClr val="bg1"/>
                </a:solidFill>
              </a:rPr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3366223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03D35-2295-15E6-2AF4-3713B7BAF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A79705-76A6-F6A6-8789-91042DA3C92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65928" y="1432778"/>
            <a:ext cx="9284385" cy="718878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t-EE" altLang="en-US" sz="4000" b="1">
                <a:solidFill>
                  <a:schemeClr val="bg1"/>
                </a:solidFill>
              </a:rPr>
              <a:t>TALLINNA TEHNIKAÜLIKOOLI ARENGUKONVERENTS</a:t>
            </a:r>
            <a:endParaRPr lang="en-US" alt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11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AA176-D7DF-E3DB-ED2A-F66A771B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DFBCB-C1E6-5BB3-72B9-2A660E48C140}"/>
              </a:ext>
            </a:extLst>
          </p:cNvPr>
          <p:cNvSpPr txBox="1"/>
          <p:nvPr/>
        </p:nvSpPr>
        <p:spPr>
          <a:xfrm>
            <a:off x="2519172" y="1616501"/>
            <a:ext cx="8740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>
                <a:solidFill>
                  <a:schemeClr val="bg1"/>
                </a:solidFill>
                <a:latin typeface="+mn-lt"/>
              </a:rPr>
              <a:t>KÜSISIME TUDENGITELT – </a:t>
            </a:r>
            <a:r>
              <a:rPr lang="et-EE" sz="3200" b="1">
                <a:solidFill>
                  <a:schemeClr val="bg1"/>
                </a:solidFill>
                <a:latin typeface="+mn-lt"/>
              </a:rPr>
              <a:t>KUI OLULINE ON SINU JAOKS PRAKTILINE ÕPE – KAS SEDA ON TÄNA PIISAVALT? </a:t>
            </a:r>
          </a:p>
        </p:txBody>
      </p:sp>
    </p:spTree>
    <p:extLst>
      <p:ext uri="{BB962C8B-B14F-4D97-AF65-F5344CB8AC3E}">
        <p14:creationId xmlns:p14="http://schemas.microsoft.com/office/powerpoint/2010/main" val="480391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00EA7-31DF-2B62-207E-32E663602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7EA175-0170-A4AB-0D9B-7E831A0115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65928" y="1432778"/>
            <a:ext cx="9284385" cy="718878"/>
          </a:xfrm>
        </p:spPr>
        <p:txBody>
          <a:bodyPr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t-EE" altLang="en-US" sz="4000" b="1">
                <a:solidFill>
                  <a:schemeClr val="bg1"/>
                </a:solidFill>
              </a:rPr>
              <a:t>TALLINNA TEHNIKAÜLIKOOLI ARENGUKONVERENTS</a:t>
            </a:r>
            <a:endParaRPr lang="en-US" alt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41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E61B879-A083-4F11-879F-A5EE52341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5768" y="1628775"/>
            <a:ext cx="7153031" cy="1289916"/>
          </a:xfrm>
        </p:spPr>
        <p:txBody>
          <a:bodyPr>
            <a:normAutofit/>
          </a:bodyPr>
          <a:lstStyle/>
          <a:p>
            <a:pPr fontAlgn="base"/>
            <a:r>
              <a:rPr lang="et-EE" sz="2000"/>
              <a:t>Õppeprorektor </a:t>
            </a:r>
          </a:p>
          <a:p>
            <a:pPr fontAlgn="base"/>
            <a:r>
              <a:rPr lang="et-EE" sz="2000" b="1"/>
              <a:t>INGRID PAPPEL</a:t>
            </a:r>
          </a:p>
        </p:txBody>
      </p:sp>
    </p:spTree>
    <p:extLst>
      <p:ext uri="{BB962C8B-B14F-4D97-AF65-F5344CB8AC3E}">
        <p14:creationId xmlns:p14="http://schemas.microsoft.com/office/powerpoint/2010/main" val="1590446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/>
          <p:cNvSpPr>
            <a:spLocks noGrp="1"/>
          </p:cNvSpPr>
          <p:nvPr>
            <p:ph type="body" sz="quarter" idx="4294967295"/>
          </p:nvPr>
        </p:nvSpPr>
        <p:spPr>
          <a:xfrm>
            <a:off x="1800520" y="1535718"/>
            <a:ext cx="9642475" cy="2612076"/>
          </a:xfrm>
        </p:spPr>
        <p:txBody>
          <a:bodyPr>
            <a:noAutofit/>
          </a:bodyPr>
          <a:lstStyle/>
          <a:p>
            <a:pPr marL="0" indent="0" algn="r">
              <a:lnSpc>
                <a:spcPts val="5000"/>
              </a:lnSpc>
              <a:spcBef>
                <a:spcPts val="0"/>
              </a:spcBef>
              <a:buNone/>
            </a:pPr>
            <a:r>
              <a:rPr lang="et-EE" sz="4800" b="1">
                <a:solidFill>
                  <a:schemeClr val="bg1"/>
                </a:solidFill>
              </a:rPr>
              <a:t>ÕPPEVALDKOND</a:t>
            </a:r>
            <a:br>
              <a:rPr lang="et-EE" sz="4800" b="1">
                <a:solidFill>
                  <a:schemeClr val="bg1"/>
                </a:solidFill>
              </a:rPr>
            </a:br>
            <a:r>
              <a:rPr lang="et-EE" sz="4800" b="1">
                <a:solidFill>
                  <a:schemeClr val="bg1"/>
                </a:solidFill>
              </a:rPr>
              <a:t>TÄNA JA HOMME</a:t>
            </a:r>
          </a:p>
        </p:txBody>
      </p:sp>
    </p:spTree>
    <p:extLst>
      <p:ext uri="{BB962C8B-B14F-4D97-AF65-F5344CB8AC3E}">
        <p14:creationId xmlns:p14="http://schemas.microsoft.com/office/powerpoint/2010/main" val="1410728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9481" y="1293850"/>
            <a:ext cx="2987503" cy="831621"/>
            <a:chOff x="0" y="0"/>
            <a:chExt cx="1527477" cy="425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solidFill>
              <a:srgbClr val="342B6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04890" y="1436703"/>
            <a:ext cx="826877" cy="545917"/>
            <a:chOff x="0" y="0"/>
            <a:chExt cx="823551" cy="543720"/>
          </a:xfrm>
        </p:grpSpPr>
        <p:sp>
          <p:nvSpPr>
            <p:cNvPr id="6" name="Freeform 6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8508553" y="1231671"/>
            <a:ext cx="2987503" cy="831621"/>
            <a:chOff x="0" y="0"/>
            <a:chExt cx="1527477" cy="4251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solidFill>
              <a:srgbClr val="342B6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11" name="Group 11"/>
          <p:cNvGrpSpPr/>
          <p:nvPr/>
        </p:nvGrpSpPr>
        <p:grpSpPr>
          <a:xfrm rot="10800000">
            <a:off x="8143768" y="1374524"/>
            <a:ext cx="826877" cy="545917"/>
            <a:chOff x="0" y="0"/>
            <a:chExt cx="823551" cy="543720"/>
          </a:xfrm>
        </p:grpSpPr>
        <p:sp>
          <p:nvSpPr>
            <p:cNvPr id="12" name="Freeform 12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9481" y="2481072"/>
            <a:ext cx="2987503" cy="831621"/>
            <a:chOff x="0" y="0"/>
            <a:chExt cx="1527477" cy="4251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solidFill>
              <a:srgbClr val="342B6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04890" y="2623924"/>
            <a:ext cx="826877" cy="545917"/>
            <a:chOff x="0" y="0"/>
            <a:chExt cx="823551" cy="543720"/>
          </a:xfrm>
        </p:grpSpPr>
        <p:sp>
          <p:nvSpPr>
            <p:cNvPr id="18" name="Freeform 18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20" name="Group 20"/>
          <p:cNvGrpSpPr/>
          <p:nvPr/>
        </p:nvGrpSpPr>
        <p:grpSpPr>
          <a:xfrm rot="10800000">
            <a:off x="8602683" y="2418892"/>
            <a:ext cx="2987503" cy="831621"/>
            <a:chOff x="0" y="0"/>
            <a:chExt cx="1527477" cy="42519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solidFill>
              <a:srgbClr val="342B6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23" name="Group 23"/>
          <p:cNvGrpSpPr/>
          <p:nvPr/>
        </p:nvGrpSpPr>
        <p:grpSpPr>
          <a:xfrm rot="10800000">
            <a:off x="8237898" y="2561745"/>
            <a:ext cx="826877" cy="545917"/>
            <a:chOff x="0" y="0"/>
            <a:chExt cx="823551" cy="543720"/>
          </a:xfrm>
        </p:grpSpPr>
        <p:sp>
          <p:nvSpPr>
            <p:cNvPr id="24" name="Freeform 24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79481" y="3666195"/>
            <a:ext cx="2987503" cy="831621"/>
            <a:chOff x="0" y="0"/>
            <a:chExt cx="1527477" cy="42519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solidFill>
              <a:srgbClr val="342B6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204890" y="3809047"/>
            <a:ext cx="826877" cy="545917"/>
            <a:chOff x="0" y="0"/>
            <a:chExt cx="823551" cy="543720"/>
          </a:xfrm>
        </p:grpSpPr>
        <p:sp>
          <p:nvSpPr>
            <p:cNvPr id="30" name="Freeform 30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32" name="Group 32"/>
          <p:cNvGrpSpPr/>
          <p:nvPr/>
        </p:nvGrpSpPr>
        <p:grpSpPr>
          <a:xfrm rot="10800000">
            <a:off x="8602683" y="3604016"/>
            <a:ext cx="2987503" cy="831621"/>
            <a:chOff x="0" y="0"/>
            <a:chExt cx="1527477" cy="42519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solidFill>
              <a:srgbClr val="342B6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35" name="Group 35"/>
          <p:cNvGrpSpPr/>
          <p:nvPr/>
        </p:nvGrpSpPr>
        <p:grpSpPr>
          <a:xfrm rot="10800000">
            <a:off x="8237898" y="3746868"/>
            <a:ext cx="826877" cy="545917"/>
            <a:chOff x="0" y="0"/>
            <a:chExt cx="823551" cy="543720"/>
          </a:xfrm>
        </p:grpSpPr>
        <p:sp>
          <p:nvSpPr>
            <p:cNvPr id="36" name="Freeform 36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85389" y="4851318"/>
            <a:ext cx="2987503" cy="831621"/>
            <a:chOff x="0" y="0"/>
            <a:chExt cx="1527477" cy="4251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solidFill>
              <a:srgbClr val="342B6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710799" y="4994170"/>
            <a:ext cx="826877" cy="545917"/>
            <a:chOff x="0" y="0"/>
            <a:chExt cx="823551" cy="543720"/>
          </a:xfrm>
        </p:grpSpPr>
        <p:sp>
          <p:nvSpPr>
            <p:cNvPr id="42" name="Freeform 42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44" name="Group 44"/>
          <p:cNvGrpSpPr/>
          <p:nvPr/>
        </p:nvGrpSpPr>
        <p:grpSpPr>
          <a:xfrm rot="10800000">
            <a:off x="8095114" y="4789138"/>
            <a:ext cx="2987503" cy="831621"/>
            <a:chOff x="0" y="0"/>
            <a:chExt cx="1527477" cy="42519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solidFill>
              <a:srgbClr val="342B60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47" name="Group 47"/>
          <p:cNvGrpSpPr/>
          <p:nvPr/>
        </p:nvGrpSpPr>
        <p:grpSpPr>
          <a:xfrm rot="10800000">
            <a:off x="7565255" y="4931991"/>
            <a:ext cx="826877" cy="545917"/>
            <a:chOff x="0" y="0"/>
            <a:chExt cx="823551" cy="543720"/>
          </a:xfrm>
        </p:grpSpPr>
        <p:sp>
          <p:nvSpPr>
            <p:cNvPr id="48" name="Freeform 48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4421246" y="2393581"/>
            <a:ext cx="3324587" cy="1978647"/>
            <a:chOff x="0" y="0"/>
            <a:chExt cx="1365693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365693" cy="812800"/>
            </a:xfrm>
            <a:custGeom>
              <a:avLst/>
              <a:gdLst/>
              <a:ahLst/>
              <a:cxnLst/>
              <a:rect l="l" t="t" r="r" b="b"/>
              <a:pathLst>
                <a:path w="1365693" h="812800">
                  <a:moveTo>
                    <a:pt x="682847" y="0"/>
                  </a:moveTo>
                  <a:cubicBezTo>
                    <a:pt x="305721" y="0"/>
                    <a:pt x="0" y="181951"/>
                    <a:pt x="0" y="406400"/>
                  </a:cubicBezTo>
                  <a:cubicBezTo>
                    <a:pt x="0" y="630849"/>
                    <a:pt x="305721" y="812800"/>
                    <a:pt x="682847" y="812800"/>
                  </a:cubicBezTo>
                  <a:cubicBezTo>
                    <a:pt x="1059973" y="812800"/>
                    <a:pt x="1365693" y="630849"/>
                    <a:pt x="1365693" y="406400"/>
                  </a:cubicBezTo>
                  <a:cubicBezTo>
                    <a:pt x="1365693" y="181951"/>
                    <a:pt x="1059973" y="0"/>
                    <a:pt x="682847" y="0"/>
                  </a:cubicBezTo>
                  <a:lnTo>
                    <a:pt x="682847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4DBED2"/>
              </a:solidFill>
              <a:prstDash val="sysDot"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28034" y="9525"/>
              <a:ext cx="1109626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2211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5350201" y="2427414"/>
            <a:ext cx="306132" cy="196260"/>
            <a:chOff x="0" y="0"/>
            <a:chExt cx="1267826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267826" cy="812800"/>
            </a:xfrm>
            <a:custGeom>
              <a:avLst/>
              <a:gdLst/>
              <a:ahLst/>
              <a:cxnLst/>
              <a:rect l="l" t="t" r="r" b="b"/>
              <a:pathLst>
                <a:path w="1267826" h="812800">
                  <a:moveTo>
                    <a:pt x="633913" y="0"/>
                  </a:moveTo>
                  <a:cubicBezTo>
                    <a:pt x="283812" y="0"/>
                    <a:pt x="0" y="181951"/>
                    <a:pt x="0" y="406400"/>
                  </a:cubicBezTo>
                  <a:cubicBezTo>
                    <a:pt x="0" y="630849"/>
                    <a:pt x="283812" y="812800"/>
                    <a:pt x="633913" y="812800"/>
                  </a:cubicBezTo>
                  <a:cubicBezTo>
                    <a:pt x="984013" y="812800"/>
                    <a:pt x="1267826" y="630849"/>
                    <a:pt x="1267826" y="406400"/>
                  </a:cubicBezTo>
                  <a:cubicBezTo>
                    <a:pt x="1267826" y="181951"/>
                    <a:pt x="984013" y="0"/>
                    <a:pt x="633913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18859" y="19050"/>
              <a:ext cx="1030108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594011" y="2427414"/>
            <a:ext cx="306132" cy="196260"/>
            <a:chOff x="0" y="0"/>
            <a:chExt cx="1267826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267826" cy="812800"/>
            </a:xfrm>
            <a:custGeom>
              <a:avLst/>
              <a:gdLst/>
              <a:ahLst/>
              <a:cxnLst/>
              <a:rect l="l" t="t" r="r" b="b"/>
              <a:pathLst>
                <a:path w="1267826" h="812800">
                  <a:moveTo>
                    <a:pt x="633913" y="0"/>
                  </a:moveTo>
                  <a:cubicBezTo>
                    <a:pt x="283812" y="0"/>
                    <a:pt x="0" y="181951"/>
                    <a:pt x="0" y="406400"/>
                  </a:cubicBezTo>
                  <a:cubicBezTo>
                    <a:pt x="0" y="630849"/>
                    <a:pt x="283812" y="812800"/>
                    <a:pt x="633913" y="812800"/>
                  </a:cubicBezTo>
                  <a:cubicBezTo>
                    <a:pt x="984013" y="812800"/>
                    <a:pt x="1267826" y="630849"/>
                    <a:pt x="1267826" y="406400"/>
                  </a:cubicBezTo>
                  <a:cubicBezTo>
                    <a:pt x="1267826" y="181951"/>
                    <a:pt x="984013" y="0"/>
                    <a:pt x="633913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18859" y="19050"/>
              <a:ext cx="1030108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5350201" y="4233998"/>
            <a:ext cx="306132" cy="196260"/>
            <a:chOff x="0" y="0"/>
            <a:chExt cx="1267826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267826" cy="812800"/>
            </a:xfrm>
            <a:custGeom>
              <a:avLst/>
              <a:gdLst/>
              <a:ahLst/>
              <a:cxnLst/>
              <a:rect l="l" t="t" r="r" b="b"/>
              <a:pathLst>
                <a:path w="1267826" h="812800">
                  <a:moveTo>
                    <a:pt x="633913" y="0"/>
                  </a:moveTo>
                  <a:cubicBezTo>
                    <a:pt x="283812" y="0"/>
                    <a:pt x="0" y="181951"/>
                    <a:pt x="0" y="406400"/>
                  </a:cubicBezTo>
                  <a:cubicBezTo>
                    <a:pt x="0" y="630849"/>
                    <a:pt x="283812" y="812800"/>
                    <a:pt x="633913" y="812800"/>
                  </a:cubicBezTo>
                  <a:cubicBezTo>
                    <a:pt x="984013" y="812800"/>
                    <a:pt x="1267826" y="630849"/>
                    <a:pt x="1267826" y="406400"/>
                  </a:cubicBezTo>
                  <a:cubicBezTo>
                    <a:pt x="1267826" y="181951"/>
                    <a:pt x="984013" y="0"/>
                    <a:pt x="633913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18859" y="19050"/>
              <a:ext cx="1030108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4554244" y="3788360"/>
            <a:ext cx="306132" cy="196260"/>
            <a:chOff x="0" y="0"/>
            <a:chExt cx="1267826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267826" cy="812800"/>
            </a:xfrm>
            <a:custGeom>
              <a:avLst/>
              <a:gdLst/>
              <a:ahLst/>
              <a:cxnLst/>
              <a:rect l="l" t="t" r="r" b="b"/>
              <a:pathLst>
                <a:path w="1267826" h="812800">
                  <a:moveTo>
                    <a:pt x="633913" y="0"/>
                  </a:moveTo>
                  <a:cubicBezTo>
                    <a:pt x="283812" y="0"/>
                    <a:pt x="0" y="181951"/>
                    <a:pt x="0" y="406400"/>
                  </a:cubicBezTo>
                  <a:cubicBezTo>
                    <a:pt x="0" y="630849"/>
                    <a:pt x="283812" y="812800"/>
                    <a:pt x="633913" y="812800"/>
                  </a:cubicBezTo>
                  <a:cubicBezTo>
                    <a:pt x="984013" y="812800"/>
                    <a:pt x="1267826" y="630849"/>
                    <a:pt x="1267826" y="406400"/>
                  </a:cubicBezTo>
                  <a:cubicBezTo>
                    <a:pt x="1267826" y="181951"/>
                    <a:pt x="984013" y="0"/>
                    <a:pt x="633913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118859" y="19050"/>
              <a:ext cx="1030108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259123" y="3788360"/>
            <a:ext cx="306132" cy="196260"/>
            <a:chOff x="0" y="0"/>
            <a:chExt cx="1267826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267826" cy="812800"/>
            </a:xfrm>
            <a:custGeom>
              <a:avLst/>
              <a:gdLst/>
              <a:ahLst/>
              <a:cxnLst/>
              <a:rect l="l" t="t" r="r" b="b"/>
              <a:pathLst>
                <a:path w="1267826" h="812800">
                  <a:moveTo>
                    <a:pt x="633913" y="0"/>
                  </a:moveTo>
                  <a:cubicBezTo>
                    <a:pt x="283812" y="0"/>
                    <a:pt x="0" y="181951"/>
                    <a:pt x="0" y="406400"/>
                  </a:cubicBezTo>
                  <a:cubicBezTo>
                    <a:pt x="0" y="630849"/>
                    <a:pt x="283812" y="812800"/>
                    <a:pt x="633913" y="812800"/>
                  </a:cubicBezTo>
                  <a:cubicBezTo>
                    <a:pt x="984013" y="812800"/>
                    <a:pt x="1267826" y="630849"/>
                    <a:pt x="1267826" y="406400"/>
                  </a:cubicBezTo>
                  <a:cubicBezTo>
                    <a:pt x="1267826" y="181951"/>
                    <a:pt x="984013" y="0"/>
                    <a:pt x="633913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18859" y="19050"/>
              <a:ext cx="1030108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4537675" y="2951486"/>
            <a:ext cx="266072" cy="170578"/>
            <a:chOff x="0" y="0"/>
            <a:chExt cx="1267826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267826" cy="812800"/>
            </a:xfrm>
            <a:custGeom>
              <a:avLst/>
              <a:gdLst/>
              <a:ahLst/>
              <a:cxnLst/>
              <a:rect l="l" t="t" r="r" b="b"/>
              <a:pathLst>
                <a:path w="1267826" h="812800">
                  <a:moveTo>
                    <a:pt x="633913" y="0"/>
                  </a:moveTo>
                  <a:cubicBezTo>
                    <a:pt x="283812" y="0"/>
                    <a:pt x="0" y="181951"/>
                    <a:pt x="0" y="406400"/>
                  </a:cubicBezTo>
                  <a:cubicBezTo>
                    <a:pt x="0" y="630849"/>
                    <a:pt x="283812" y="812800"/>
                    <a:pt x="633913" y="812800"/>
                  </a:cubicBezTo>
                  <a:cubicBezTo>
                    <a:pt x="984013" y="812800"/>
                    <a:pt x="1267826" y="630849"/>
                    <a:pt x="1267826" y="406400"/>
                  </a:cubicBezTo>
                  <a:cubicBezTo>
                    <a:pt x="1267826" y="181951"/>
                    <a:pt x="984013" y="0"/>
                    <a:pt x="633913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118859" y="19050"/>
              <a:ext cx="1030108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7259123" y="2898137"/>
            <a:ext cx="306132" cy="196260"/>
            <a:chOff x="0" y="0"/>
            <a:chExt cx="1267826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267826" cy="812800"/>
            </a:xfrm>
            <a:custGeom>
              <a:avLst/>
              <a:gdLst/>
              <a:ahLst/>
              <a:cxnLst/>
              <a:rect l="l" t="t" r="r" b="b"/>
              <a:pathLst>
                <a:path w="1267826" h="812800">
                  <a:moveTo>
                    <a:pt x="633913" y="0"/>
                  </a:moveTo>
                  <a:cubicBezTo>
                    <a:pt x="283812" y="0"/>
                    <a:pt x="0" y="181951"/>
                    <a:pt x="0" y="406400"/>
                  </a:cubicBezTo>
                  <a:cubicBezTo>
                    <a:pt x="0" y="630849"/>
                    <a:pt x="283812" y="812800"/>
                    <a:pt x="633913" y="812800"/>
                  </a:cubicBezTo>
                  <a:cubicBezTo>
                    <a:pt x="984013" y="812800"/>
                    <a:pt x="1267826" y="630849"/>
                    <a:pt x="1267826" y="406400"/>
                  </a:cubicBezTo>
                  <a:cubicBezTo>
                    <a:pt x="1267826" y="181951"/>
                    <a:pt x="984013" y="0"/>
                    <a:pt x="633913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118859" y="19050"/>
              <a:ext cx="1030108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6535363" y="4233998"/>
            <a:ext cx="306132" cy="196260"/>
            <a:chOff x="0" y="0"/>
            <a:chExt cx="1267826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267826" cy="812800"/>
            </a:xfrm>
            <a:custGeom>
              <a:avLst/>
              <a:gdLst/>
              <a:ahLst/>
              <a:cxnLst/>
              <a:rect l="l" t="t" r="r" b="b"/>
              <a:pathLst>
                <a:path w="1267826" h="812800">
                  <a:moveTo>
                    <a:pt x="633913" y="0"/>
                  </a:moveTo>
                  <a:cubicBezTo>
                    <a:pt x="283812" y="0"/>
                    <a:pt x="0" y="181951"/>
                    <a:pt x="0" y="406400"/>
                  </a:cubicBezTo>
                  <a:cubicBezTo>
                    <a:pt x="0" y="630849"/>
                    <a:pt x="283812" y="812800"/>
                    <a:pt x="633913" y="812800"/>
                  </a:cubicBezTo>
                  <a:cubicBezTo>
                    <a:pt x="984013" y="812800"/>
                    <a:pt x="1267826" y="630849"/>
                    <a:pt x="1267826" y="406400"/>
                  </a:cubicBezTo>
                  <a:cubicBezTo>
                    <a:pt x="1267826" y="181951"/>
                    <a:pt x="984013" y="0"/>
                    <a:pt x="633913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118859" y="19050"/>
              <a:ext cx="1030108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4396581" y="5853118"/>
            <a:ext cx="3574848" cy="941099"/>
            <a:chOff x="0" y="0"/>
            <a:chExt cx="1527477" cy="425199"/>
          </a:xfrm>
          <a:solidFill>
            <a:srgbClr val="7030A0"/>
          </a:solidFill>
        </p:grpSpPr>
        <p:sp>
          <p:nvSpPr>
            <p:cNvPr id="78" name="Freeform 78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grpFill/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grpSp>
        <p:nvGrpSpPr>
          <p:cNvPr id="80" name="Group 80"/>
          <p:cNvGrpSpPr/>
          <p:nvPr/>
        </p:nvGrpSpPr>
        <p:grpSpPr>
          <a:xfrm rot="16200000">
            <a:off x="5785059" y="5297911"/>
            <a:ext cx="826877" cy="545917"/>
            <a:chOff x="0" y="0"/>
            <a:chExt cx="823551" cy="543720"/>
          </a:xfrm>
        </p:grpSpPr>
        <p:sp>
          <p:nvSpPr>
            <p:cNvPr id="81" name="Freeform 81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4475789" y="307202"/>
            <a:ext cx="3321072" cy="1074877"/>
            <a:chOff x="0" y="0"/>
            <a:chExt cx="1527477" cy="425199"/>
          </a:xfrm>
          <a:solidFill>
            <a:srgbClr val="7030A0"/>
          </a:solidFill>
        </p:grpSpPr>
        <p:sp>
          <p:nvSpPr>
            <p:cNvPr id="84" name="Freeform 84"/>
            <p:cNvSpPr/>
            <p:nvPr/>
          </p:nvSpPr>
          <p:spPr>
            <a:xfrm>
              <a:off x="0" y="0"/>
              <a:ext cx="1527477" cy="425199"/>
            </a:xfrm>
            <a:custGeom>
              <a:avLst/>
              <a:gdLst/>
              <a:ahLst/>
              <a:cxnLst/>
              <a:rect l="l" t="t" r="r" b="b"/>
              <a:pathLst>
                <a:path w="1527477" h="425199">
                  <a:moveTo>
                    <a:pt x="98475" y="0"/>
                  </a:moveTo>
                  <a:lnTo>
                    <a:pt x="1429002" y="0"/>
                  </a:lnTo>
                  <a:cubicBezTo>
                    <a:pt x="1483388" y="0"/>
                    <a:pt x="1527477" y="44089"/>
                    <a:pt x="1527477" y="98475"/>
                  </a:cubicBezTo>
                  <a:lnTo>
                    <a:pt x="1527477" y="326724"/>
                  </a:lnTo>
                  <a:cubicBezTo>
                    <a:pt x="1527477" y="381110"/>
                    <a:pt x="1483388" y="425199"/>
                    <a:pt x="1429002" y="425199"/>
                  </a:cubicBezTo>
                  <a:lnTo>
                    <a:pt x="98475" y="425199"/>
                  </a:lnTo>
                  <a:cubicBezTo>
                    <a:pt x="44089" y="425199"/>
                    <a:pt x="0" y="381110"/>
                    <a:pt x="0" y="326724"/>
                  </a:cubicBezTo>
                  <a:lnTo>
                    <a:pt x="0" y="98475"/>
                  </a:lnTo>
                  <a:cubicBezTo>
                    <a:pt x="0" y="44089"/>
                    <a:pt x="44089" y="0"/>
                    <a:pt x="98475" y="0"/>
                  </a:cubicBezTo>
                  <a:close/>
                </a:path>
              </a:pathLst>
            </a:custGeom>
            <a:grpFill/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0" y="-57150"/>
              <a:ext cx="1527477" cy="482349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999"/>
                </a:lnSpc>
              </a:pPr>
              <a:endParaRPr sz="800"/>
            </a:p>
          </p:txBody>
        </p:sp>
      </p:grpSp>
      <p:sp>
        <p:nvSpPr>
          <p:cNvPr id="86" name="TextBox 86"/>
          <p:cNvSpPr txBox="1"/>
          <p:nvPr/>
        </p:nvSpPr>
        <p:spPr>
          <a:xfrm>
            <a:off x="5028489" y="505957"/>
            <a:ext cx="2156193" cy="571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2400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ÜHISKONDLIK VAJADUS</a:t>
            </a:r>
          </a:p>
        </p:txBody>
      </p:sp>
      <p:grpSp>
        <p:nvGrpSpPr>
          <p:cNvPr id="87" name="Group 87"/>
          <p:cNvGrpSpPr/>
          <p:nvPr/>
        </p:nvGrpSpPr>
        <p:grpSpPr>
          <a:xfrm rot="5400000">
            <a:off x="5727678" y="1253845"/>
            <a:ext cx="826877" cy="545917"/>
            <a:chOff x="0" y="0"/>
            <a:chExt cx="823551" cy="543720"/>
          </a:xfrm>
        </p:grpSpPr>
        <p:sp>
          <p:nvSpPr>
            <p:cNvPr id="88" name="Freeform 88"/>
            <p:cNvSpPr/>
            <p:nvPr/>
          </p:nvSpPr>
          <p:spPr>
            <a:xfrm>
              <a:off x="37374" y="0"/>
              <a:ext cx="761277" cy="543720"/>
            </a:xfrm>
            <a:custGeom>
              <a:avLst/>
              <a:gdLst/>
              <a:ahLst/>
              <a:cxnLst/>
              <a:rect l="l" t="t" r="r" b="b"/>
              <a:pathLst>
                <a:path w="761277" h="543720">
                  <a:moveTo>
                    <a:pt x="37529" y="0"/>
                  </a:moveTo>
                  <a:lnTo>
                    <a:pt x="508074" y="0"/>
                  </a:lnTo>
                  <a:cubicBezTo>
                    <a:pt x="555216" y="0"/>
                    <a:pt x="599596" y="22236"/>
                    <a:pt x="627820" y="59996"/>
                  </a:cubicBezTo>
                  <a:lnTo>
                    <a:pt x="741333" y="211864"/>
                  </a:lnTo>
                  <a:cubicBezTo>
                    <a:pt x="767925" y="247442"/>
                    <a:pt x="767925" y="296279"/>
                    <a:pt x="741333" y="331856"/>
                  </a:cubicBezTo>
                  <a:lnTo>
                    <a:pt x="627820" y="483725"/>
                  </a:lnTo>
                  <a:cubicBezTo>
                    <a:pt x="599596" y="521485"/>
                    <a:pt x="555216" y="543720"/>
                    <a:pt x="508074" y="543720"/>
                  </a:cubicBezTo>
                  <a:lnTo>
                    <a:pt x="37529" y="543720"/>
                  </a:lnTo>
                  <a:cubicBezTo>
                    <a:pt x="23325" y="543720"/>
                    <a:pt x="10339" y="535702"/>
                    <a:pt x="3976" y="523003"/>
                  </a:cubicBezTo>
                  <a:cubicBezTo>
                    <a:pt x="-2386" y="510304"/>
                    <a:pt x="-1034" y="495101"/>
                    <a:pt x="7469" y="483725"/>
                  </a:cubicBezTo>
                  <a:lnTo>
                    <a:pt x="120983" y="331856"/>
                  </a:lnTo>
                  <a:cubicBezTo>
                    <a:pt x="147575" y="296279"/>
                    <a:pt x="147575" y="247442"/>
                    <a:pt x="120983" y="211864"/>
                  </a:cubicBezTo>
                  <a:lnTo>
                    <a:pt x="7469" y="59996"/>
                  </a:lnTo>
                  <a:cubicBezTo>
                    <a:pt x="-1034" y="48619"/>
                    <a:pt x="-2386" y="33416"/>
                    <a:pt x="3976" y="20718"/>
                  </a:cubicBezTo>
                  <a:cubicBezTo>
                    <a:pt x="10339" y="8019"/>
                    <a:pt x="23325" y="0"/>
                    <a:pt x="37529" y="0"/>
                  </a:cubicBezTo>
                  <a:close/>
                </a:path>
              </a:pathLst>
            </a:custGeom>
            <a:solidFill>
              <a:srgbClr val="AA1352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t-EE" sz="800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177800" y="-57150"/>
              <a:ext cx="569551" cy="6008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426"/>
                </a:lnSpc>
              </a:pPr>
              <a:endParaRPr sz="800"/>
            </a:p>
          </p:txBody>
        </p:sp>
      </p:grpSp>
      <p:sp>
        <p:nvSpPr>
          <p:cNvPr id="90" name="Freeform 90"/>
          <p:cNvSpPr/>
          <p:nvPr/>
        </p:nvSpPr>
        <p:spPr>
          <a:xfrm>
            <a:off x="10636631" y="5909132"/>
            <a:ext cx="976679" cy="551537"/>
          </a:xfrm>
          <a:custGeom>
            <a:avLst/>
            <a:gdLst/>
            <a:ahLst/>
            <a:cxnLst/>
            <a:rect l="l" t="t" r="r" b="b"/>
            <a:pathLst>
              <a:path w="1465019" h="827305">
                <a:moveTo>
                  <a:pt x="0" y="0"/>
                </a:moveTo>
                <a:lnTo>
                  <a:pt x="1465019" y="0"/>
                </a:lnTo>
                <a:lnTo>
                  <a:pt x="1465019" y="827304"/>
                </a:lnTo>
                <a:lnTo>
                  <a:pt x="0" y="827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t-EE" sz="800"/>
          </a:p>
        </p:txBody>
      </p:sp>
      <p:sp>
        <p:nvSpPr>
          <p:cNvPr id="91" name="TextBox 91"/>
          <p:cNvSpPr txBox="1"/>
          <p:nvPr/>
        </p:nvSpPr>
        <p:spPr>
          <a:xfrm>
            <a:off x="4642575" y="2758781"/>
            <a:ext cx="2914232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495"/>
              </a:lnSpc>
            </a:pPr>
            <a:r>
              <a:rPr lang="en-US" sz="2353">
                <a:solidFill>
                  <a:srgbClr val="342B60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ÕPETAME LAHENDAMA ELULISI VÄLJAKUTSEID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048698" y="3790597"/>
            <a:ext cx="2156193" cy="544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VÄLJAKUTSEPÕHINE ÕPE (VPÕ)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048698" y="2604424"/>
            <a:ext cx="2156193" cy="544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ÕPPEJÕUDUDE JÄRELKASV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8924207" y="1336424"/>
            <a:ext cx="2156193" cy="544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TULEVIKUKINDLAD PÄDEVUSED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8926424" y="2679820"/>
            <a:ext cx="2156193" cy="252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TEHISARU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9059679" y="3864943"/>
            <a:ext cx="2436376" cy="252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RAHVUSVAHELISTUMINE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8347682" y="4913540"/>
            <a:ext cx="2690485" cy="544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76"/>
              </a:lnSpc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TALENDID, </a:t>
            </a:r>
          </a:p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ÕPPEKAVADE TUNTUS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4662383" y="6003398"/>
            <a:ext cx="308199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2400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LÕPETAMISE TULEMUSLIKKUS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956228" y="1535128"/>
            <a:ext cx="2156193" cy="252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ÕPPIMISKESKSUS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601044" y="5101066"/>
            <a:ext cx="2156193" cy="252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2176"/>
              </a:lnSpc>
              <a:spcBef>
                <a:spcPct val="0"/>
              </a:spcBef>
            </a:pPr>
            <a:r>
              <a:rPr lang="en-US" sz="1554">
                <a:solidFill>
                  <a:srgbClr val="DADAE4"/>
                </a:solidFill>
                <a:latin typeface="Proxima Nova 1"/>
                <a:ea typeface="Proxima Nova 1"/>
                <a:cs typeface="Proxima Nova 1"/>
                <a:sym typeface="Proxima Nova 1"/>
              </a:rPr>
              <a:t>ÕPPETARISTU</a:t>
            </a:r>
          </a:p>
        </p:txBody>
      </p:sp>
    </p:spTree>
    <p:extLst>
      <p:ext uri="{BB962C8B-B14F-4D97-AF65-F5344CB8AC3E}">
        <p14:creationId xmlns:p14="http://schemas.microsoft.com/office/powerpoint/2010/main" val="2911193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8A3E8421-83BD-DE34-7530-C26735337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t-EE">
                <a:latin typeface="Verdana"/>
                <a:ea typeface="Verdana"/>
              </a:rPr>
              <a:t>Üliõpilaste arv kõrghariduse astmete lõikes </a:t>
            </a:r>
            <a:endParaRPr lang="et-EE">
              <a:ea typeface="Verdana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6F667E1-DB31-4932-AC3E-B1CD20D989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082956"/>
              </p:ext>
            </p:extLst>
          </p:nvPr>
        </p:nvGraphicFramePr>
        <p:xfrm>
          <a:off x="479424" y="1427517"/>
          <a:ext cx="10368386" cy="433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679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2E531-8ECC-C68F-3739-749508CF3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89A74CE8-2305-C350-E470-9C62122AB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t-EE">
                <a:latin typeface="Verdana"/>
                <a:ea typeface="Verdana"/>
              </a:rPr>
              <a:t>Lõpetamise tulemuslikkus </a:t>
            </a:r>
            <a:endParaRPr lang="et-EE">
              <a:ea typeface="Verdana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D4E2F52-8557-4B25-6F2F-18248BC191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644541"/>
              </p:ext>
            </p:extLst>
          </p:nvPr>
        </p:nvGraphicFramePr>
        <p:xfrm>
          <a:off x="787400" y="1360163"/>
          <a:ext cx="9874249" cy="431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238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/>
          <p:cNvSpPr>
            <a:spLocks noGrp="1"/>
          </p:cNvSpPr>
          <p:nvPr>
            <p:ph type="body" sz="quarter" idx="4294967295"/>
          </p:nvPr>
        </p:nvSpPr>
        <p:spPr>
          <a:xfrm>
            <a:off x="1800520" y="1535718"/>
            <a:ext cx="9642475" cy="2612076"/>
          </a:xfrm>
        </p:spPr>
        <p:txBody>
          <a:bodyPr>
            <a:noAutofit/>
          </a:bodyPr>
          <a:lstStyle/>
          <a:p>
            <a:pPr marL="0" indent="0" algn="r">
              <a:lnSpc>
                <a:spcPts val="5000"/>
              </a:lnSpc>
              <a:spcBef>
                <a:spcPts val="0"/>
              </a:spcBef>
              <a:buNone/>
            </a:pPr>
            <a:r>
              <a:rPr lang="et-EE" sz="4800" b="1">
                <a:solidFill>
                  <a:schemeClr val="bg1"/>
                </a:solidFill>
                <a:ea typeface="Verdana"/>
              </a:rPr>
              <a:t>2021–2025 ARENGUKAVA KOKKUVÕTE NING</a:t>
            </a:r>
            <a:br>
              <a:rPr lang="et-EE" sz="4800" b="1">
                <a:solidFill>
                  <a:schemeClr val="bg1"/>
                </a:solidFill>
                <a:ea typeface="Verdana"/>
              </a:rPr>
            </a:br>
            <a:r>
              <a:rPr lang="et-EE" sz="4800" b="1">
                <a:solidFill>
                  <a:schemeClr val="bg1"/>
                </a:solidFill>
                <a:ea typeface="Verdana"/>
              </a:rPr>
              <a:t>UUE ARENGUKAVA EESMÄRGID</a:t>
            </a:r>
            <a:endParaRPr lang="et-EE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3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618184AE-9C04-A8BE-CE4B-3835298B0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sz="2400">
                <a:latin typeface="+mn-lt"/>
              </a:rPr>
              <a:t>TalTech ja õppimine</a:t>
            </a:r>
          </a:p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EE88F5D-ABDE-C71F-2969-B7DF897FD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700" y="1633174"/>
            <a:ext cx="6096000" cy="113225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t-EE" b="1">
              <a:solidFill>
                <a:schemeClr val="tx2"/>
              </a:solidFill>
              <a:latin typeface="Aptos"/>
            </a:endParaRPr>
          </a:p>
          <a:p>
            <a:endParaRPr lang="et-E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D825C8-C0B3-126A-E6AC-452EE5437E8D}"/>
              </a:ext>
            </a:extLst>
          </p:cNvPr>
          <p:cNvSpPr/>
          <p:nvPr/>
        </p:nvSpPr>
        <p:spPr>
          <a:xfrm>
            <a:off x="314324" y="2387108"/>
            <a:ext cx="1953387" cy="548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t-EE" sz="1600" b="1">
                <a:solidFill>
                  <a:srgbClr val="FFFFFF"/>
                </a:solidFill>
              </a:rPr>
              <a:t>ALGUS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5C02E-012F-1B86-6314-7912C65E3DDA}"/>
              </a:ext>
            </a:extLst>
          </p:cNvPr>
          <p:cNvSpPr txBox="1"/>
          <p:nvPr/>
        </p:nvSpPr>
        <p:spPr>
          <a:xfrm>
            <a:off x="314324" y="3259455"/>
            <a:ext cx="1953387" cy="482183"/>
          </a:xfrm>
          <a:prstGeom prst="rect">
            <a:avLst/>
          </a:prstGeom>
          <a:noFill/>
        </p:spPr>
        <p:txBody>
          <a:bodyPr wrap="square" lIns="38100" tIns="25400" rIns="38100" bIns="25400">
            <a:spAutoFit/>
          </a:bodyPr>
          <a:lstStyle/>
          <a:p>
            <a:pPr algn="ctr"/>
            <a:r>
              <a:rPr lang="et-EE" sz="1400">
                <a:solidFill>
                  <a:schemeClr val="tx2"/>
                </a:solidFill>
                <a:latin typeface="+mn-lt"/>
              </a:rPr>
              <a:t>M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otivatsioon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br>
              <a:rPr lang="et-EE" sz="1400" b="0">
                <a:solidFill>
                  <a:schemeClr val="tx2"/>
                </a:solidFill>
                <a:latin typeface="+mn-lt"/>
              </a:rPr>
            </a:br>
            <a:r>
              <a:rPr sz="1400" b="0" err="1">
                <a:solidFill>
                  <a:schemeClr val="tx2"/>
                </a:solidFill>
                <a:latin typeface="+mn-lt"/>
              </a:rPr>
              <a:t>olemas</a:t>
            </a:r>
            <a:endParaRPr sz="14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80C30F-E2FB-4ADB-8AA6-0D7D1F325C2C}"/>
              </a:ext>
            </a:extLst>
          </p:cNvPr>
          <p:cNvSpPr/>
          <p:nvPr/>
        </p:nvSpPr>
        <p:spPr>
          <a:xfrm>
            <a:off x="2313304" y="2199004"/>
            <a:ext cx="1953387" cy="777240"/>
          </a:xfrm>
          <a:prstGeom prst="rect">
            <a:avLst/>
          </a:prstGeom>
          <a:solidFill>
            <a:srgbClr val="C25B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t-EE" sz="1600" b="1">
                <a:solidFill>
                  <a:srgbClr val="FFFFFF"/>
                </a:solidFill>
              </a:rPr>
              <a:t>KILLUSTATUS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1C1E1F-CE47-2CFF-BE29-3793ADB7BC3A}"/>
              </a:ext>
            </a:extLst>
          </p:cNvPr>
          <p:cNvSpPr txBox="1"/>
          <p:nvPr/>
        </p:nvSpPr>
        <p:spPr>
          <a:xfrm>
            <a:off x="2313304" y="3259455"/>
            <a:ext cx="1953387" cy="482183"/>
          </a:xfrm>
          <a:prstGeom prst="rect">
            <a:avLst/>
          </a:prstGeom>
          <a:noFill/>
        </p:spPr>
        <p:txBody>
          <a:bodyPr wrap="square" lIns="38100" tIns="25400" rIns="38100" bIns="25400">
            <a:spAutoFit/>
          </a:bodyPr>
          <a:lstStyle/>
          <a:p>
            <a:pPr algn="ctr"/>
            <a:r>
              <a:rPr lang="et-EE" sz="1400">
                <a:solidFill>
                  <a:schemeClr val="tx2"/>
                </a:solidFill>
                <a:latin typeface="+mn-lt"/>
              </a:rPr>
              <a:t>Õ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ppe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tähendus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br>
              <a:rPr lang="et-EE" sz="1400" b="0">
                <a:solidFill>
                  <a:schemeClr val="tx2"/>
                </a:solidFill>
                <a:latin typeface="+mn-lt"/>
              </a:rPr>
            </a:br>
            <a:r>
              <a:rPr sz="1400" b="0" err="1">
                <a:solidFill>
                  <a:schemeClr val="tx2"/>
                </a:solidFill>
                <a:latin typeface="+mn-lt"/>
              </a:rPr>
              <a:t>ei</a:t>
            </a:r>
            <a:r>
              <a:rPr sz="1400" b="0">
                <a:solidFill>
                  <a:schemeClr val="tx2"/>
                </a:solidFill>
                <a:latin typeface="+mn-lt"/>
              </a:rPr>
              <a:t> ole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alati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selge</a:t>
            </a:r>
            <a:endParaRPr sz="14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059015-8883-DB94-33ED-074B8C9A4A8C}"/>
              </a:ext>
            </a:extLst>
          </p:cNvPr>
          <p:cNvSpPr/>
          <p:nvPr/>
        </p:nvSpPr>
        <p:spPr>
          <a:xfrm>
            <a:off x="4332604" y="1969393"/>
            <a:ext cx="2387473" cy="10058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t-EE" sz="1600" b="1">
                <a:solidFill>
                  <a:srgbClr val="FFFFFF"/>
                </a:solidFill>
              </a:rPr>
              <a:t>ORIENTEERUMINE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9A0EE-A787-3A02-E254-BC11D25B7826}"/>
              </a:ext>
            </a:extLst>
          </p:cNvPr>
          <p:cNvSpPr txBox="1"/>
          <p:nvPr/>
        </p:nvSpPr>
        <p:spPr>
          <a:xfrm>
            <a:off x="4350384" y="3259455"/>
            <a:ext cx="2364741" cy="697627"/>
          </a:xfrm>
          <a:prstGeom prst="rect">
            <a:avLst/>
          </a:prstGeom>
          <a:noFill/>
        </p:spPr>
        <p:txBody>
          <a:bodyPr wrap="square" lIns="38100" tIns="25400" rIns="38100" bIns="25400">
            <a:spAutoFit/>
          </a:bodyPr>
          <a:lstStyle/>
          <a:p>
            <a:pPr algn="ctr"/>
            <a:r>
              <a:rPr lang="et-EE" sz="1400" b="0">
                <a:solidFill>
                  <a:schemeClr val="tx2"/>
                </a:solidFill>
                <a:latin typeface="+mn-lt"/>
              </a:rPr>
              <a:t>L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iiga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palju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energiat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br>
              <a:rPr lang="et-EE" sz="1400" b="0">
                <a:solidFill>
                  <a:schemeClr val="tx2"/>
                </a:solidFill>
                <a:latin typeface="+mn-lt"/>
              </a:rPr>
            </a:br>
            <a:r>
              <a:rPr sz="1400" b="0" err="1">
                <a:solidFill>
                  <a:schemeClr val="tx2"/>
                </a:solidFill>
                <a:latin typeface="+mn-lt"/>
              </a:rPr>
              <a:t>kulub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süsteemi</a:t>
            </a:r>
            <a:r>
              <a:rPr lang="et-EE" sz="1400" b="0">
                <a:solidFill>
                  <a:schemeClr val="tx2"/>
                </a:solidFill>
                <a:latin typeface="+mn-lt"/>
              </a:rPr>
              <a:t> mõist</a:t>
            </a:r>
            <a:r>
              <a:rPr lang="et-EE" sz="1400">
                <a:solidFill>
                  <a:schemeClr val="tx2"/>
                </a:solidFill>
                <a:latin typeface="+mn-lt"/>
              </a:rPr>
              <a:t>misele</a:t>
            </a:r>
            <a:endParaRPr sz="14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20C304-26CA-AA6C-0BAC-B6251B2AC4C1}"/>
              </a:ext>
            </a:extLst>
          </p:cNvPr>
          <p:cNvSpPr/>
          <p:nvPr/>
        </p:nvSpPr>
        <p:spPr>
          <a:xfrm>
            <a:off x="6774815" y="1741804"/>
            <a:ext cx="2170430" cy="1234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t-EE" sz="1600" b="1">
                <a:solidFill>
                  <a:srgbClr val="FFFFFF"/>
                </a:solidFill>
              </a:rPr>
              <a:t>MAHAJÄÄMINE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DF4347-25BD-3E02-68A3-407DA098AA67}"/>
              </a:ext>
            </a:extLst>
          </p:cNvPr>
          <p:cNvSpPr txBox="1"/>
          <p:nvPr/>
        </p:nvSpPr>
        <p:spPr>
          <a:xfrm>
            <a:off x="6857364" y="3259455"/>
            <a:ext cx="2086611" cy="482183"/>
          </a:xfrm>
          <a:prstGeom prst="rect">
            <a:avLst/>
          </a:prstGeom>
          <a:noFill/>
        </p:spPr>
        <p:txBody>
          <a:bodyPr wrap="square" lIns="38100" tIns="25400" rIns="38100" bIns="25400">
            <a:spAutoFit/>
          </a:bodyPr>
          <a:lstStyle/>
          <a:p>
            <a:pPr algn="ctr"/>
            <a:r>
              <a:rPr lang="et-EE" sz="1400">
                <a:solidFill>
                  <a:schemeClr val="tx2"/>
                </a:solidFill>
                <a:latin typeface="+mn-lt"/>
              </a:rPr>
              <a:t>T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ugi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ei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jõua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alati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br>
              <a:rPr lang="et-EE" sz="1400" b="0">
                <a:solidFill>
                  <a:schemeClr val="tx2"/>
                </a:solidFill>
                <a:latin typeface="+mn-lt"/>
              </a:rPr>
            </a:br>
            <a:r>
              <a:rPr sz="1400" b="0" err="1">
                <a:solidFill>
                  <a:schemeClr val="tx2"/>
                </a:solidFill>
                <a:latin typeface="+mn-lt"/>
              </a:rPr>
              <a:t>õigel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ajal</a:t>
            </a:r>
            <a:endParaRPr sz="14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90FCE7-A393-9C30-331D-73EACD1DCA69}"/>
              </a:ext>
            </a:extLst>
          </p:cNvPr>
          <p:cNvSpPr/>
          <p:nvPr/>
        </p:nvSpPr>
        <p:spPr>
          <a:xfrm>
            <a:off x="9008745" y="1471548"/>
            <a:ext cx="2170430" cy="1463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t-EE" sz="1600" b="1">
                <a:solidFill>
                  <a:srgbClr val="FFFFFF"/>
                </a:solidFill>
              </a:rPr>
              <a:t>KATKESTAMINE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93B7A8-57B9-30F8-32A9-EEFC1CFEE498}"/>
              </a:ext>
            </a:extLst>
          </p:cNvPr>
          <p:cNvSpPr txBox="1"/>
          <p:nvPr/>
        </p:nvSpPr>
        <p:spPr>
          <a:xfrm>
            <a:off x="9157969" y="3259455"/>
            <a:ext cx="2084706" cy="482183"/>
          </a:xfrm>
          <a:prstGeom prst="rect">
            <a:avLst/>
          </a:prstGeom>
          <a:noFill/>
        </p:spPr>
        <p:txBody>
          <a:bodyPr wrap="square" lIns="38100" tIns="25400" rIns="38100" bIns="25400">
            <a:spAutoFit/>
          </a:bodyPr>
          <a:lstStyle/>
          <a:p>
            <a:pPr algn="ctr"/>
            <a:r>
              <a:rPr lang="et-EE" sz="1400">
                <a:solidFill>
                  <a:schemeClr val="tx2"/>
                </a:solidFill>
                <a:latin typeface="+mn-lt"/>
              </a:rPr>
              <a:t>T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alent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jääb</a:t>
            </a:r>
            <a:r>
              <a:rPr sz="1400" b="0">
                <a:solidFill>
                  <a:schemeClr val="tx2"/>
                </a:solidFill>
                <a:latin typeface="+mn-lt"/>
              </a:rPr>
              <a:t> </a:t>
            </a:r>
            <a:r>
              <a:rPr sz="1400" b="0" err="1">
                <a:solidFill>
                  <a:schemeClr val="tx2"/>
                </a:solidFill>
                <a:latin typeface="+mn-lt"/>
              </a:rPr>
              <a:t>realiseerimata</a:t>
            </a:r>
            <a:endParaRPr sz="14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C3F9A19-CE05-A07B-A357-77D549B6078F}"/>
              </a:ext>
            </a:extLst>
          </p:cNvPr>
          <p:cNvSpPr/>
          <p:nvPr/>
        </p:nvSpPr>
        <p:spPr>
          <a:xfrm>
            <a:off x="313054" y="2771774"/>
            <a:ext cx="11215371" cy="619125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t-EE" sz="1500" b="1">
                <a:solidFill>
                  <a:srgbClr val="FFFFFF"/>
                </a:solidFill>
              </a:rPr>
              <a:t>ÕPPIJA TEEKOND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F86B5-ECDB-802E-0F34-AE3F892A3EB0}"/>
              </a:ext>
            </a:extLst>
          </p:cNvPr>
          <p:cNvSpPr txBox="1"/>
          <p:nvPr/>
        </p:nvSpPr>
        <p:spPr>
          <a:xfrm>
            <a:off x="2978150" y="4197350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b="1" i="0" u="none" strike="noStrike" baseline="0" err="1">
                <a:solidFill>
                  <a:srgbClr val="332B60"/>
                </a:solidFill>
                <a:latin typeface="Verdana"/>
              </a:rPr>
              <a:t>Tudeng</a:t>
            </a:r>
            <a:r>
              <a:rPr lang="en-GB" sz="1800" b="1" i="0" u="none" strike="noStrike" baseline="0">
                <a:solidFill>
                  <a:srgbClr val="332B60"/>
                </a:solidFill>
                <a:latin typeface="Verdana"/>
              </a:rPr>
              <a:t> peaks </a:t>
            </a:r>
            <a:r>
              <a:rPr lang="en-GB" sz="1800" b="1" i="0" u="none" strike="noStrike" baseline="0" err="1">
                <a:solidFill>
                  <a:srgbClr val="332B60"/>
                </a:solidFill>
                <a:latin typeface="Verdana"/>
              </a:rPr>
              <a:t>keskenduma</a:t>
            </a:r>
            <a:r>
              <a:rPr lang="en-GB" sz="1800" b="1" i="0" u="none" strike="noStrike" baseline="0">
                <a:solidFill>
                  <a:srgbClr val="332B60"/>
                </a:solidFill>
                <a:latin typeface="Verdana"/>
              </a:rPr>
              <a:t> </a:t>
            </a:r>
            <a:r>
              <a:rPr lang="en-GB" sz="1800" b="1" i="0" u="none" strike="noStrike" baseline="0" err="1">
                <a:solidFill>
                  <a:srgbClr val="332B60"/>
                </a:solidFill>
                <a:latin typeface="Verdana"/>
              </a:rPr>
              <a:t>õppimisele</a:t>
            </a:r>
            <a:r>
              <a:rPr lang="en-GB" sz="1800" b="1" i="0" u="none" strike="noStrike" baseline="0">
                <a:solidFill>
                  <a:srgbClr val="332B60"/>
                </a:solidFill>
                <a:latin typeface="Verdana"/>
              </a:rPr>
              <a:t>, </a:t>
            </a:r>
            <a:r>
              <a:rPr sz="1800" b="0" i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​</a:t>
            </a:r>
            <a:br>
              <a:rPr sz="1800" b="0" i="0">
                <a:latin typeface="Verdana"/>
                <a:ea typeface="Verdana"/>
                <a:cs typeface="Verdana"/>
              </a:rPr>
            </a:br>
            <a:r>
              <a:rPr lang="en-GB" sz="1800" b="1" i="0" u="none" strike="noStrike" baseline="0" err="1">
                <a:solidFill>
                  <a:srgbClr val="332B60"/>
                </a:solidFill>
                <a:latin typeface="Verdana"/>
              </a:rPr>
              <a:t>mitte</a:t>
            </a:r>
            <a:r>
              <a:rPr lang="en-GB" sz="1800" b="1" i="0" u="none" strike="noStrike" baseline="0">
                <a:solidFill>
                  <a:srgbClr val="332B60"/>
                </a:solidFill>
                <a:latin typeface="Verdana"/>
              </a:rPr>
              <a:t> </a:t>
            </a:r>
            <a:r>
              <a:rPr lang="en-GB" sz="1800" b="1" i="0" u="none" strike="noStrike" baseline="0" err="1">
                <a:solidFill>
                  <a:srgbClr val="332B60"/>
                </a:solidFill>
                <a:latin typeface="Verdana"/>
              </a:rPr>
              <a:t>süsteemi</a:t>
            </a:r>
            <a:r>
              <a:rPr lang="en-GB" sz="1800" b="1" i="0" u="none" strike="noStrike" baseline="0">
                <a:solidFill>
                  <a:srgbClr val="332B60"/>
                </a:solidFill>
                <a:latin typeface="Verdana"/>
              </a:rPr>
              <a:t> </a:t>
            </a:r>
            <a:r>
              <a:rPr lang="en-GB" sz="1800" b="1" i="0" u="none" strike="noStrike" baseline="0" err="1">
                <a:solidFill>
                  <a:srgbClr val="332B60"/>
                </a:solidFill>
                <a:latin typeface="Verdana"/>
              </a:rPr>
              <a:t>mõistmisele</a:t>
            </a:r>
            <a:r>
              <a:rPr lang="en-GB" sz="1800" b="1" i="0" u="none" strike="noStrike" baseline="0">
                <a:solidFill>
                  <a:srgbClr val="332B60"/>
                </a:solidFill>
                <a:latin typeface="Verdana"/>
              </a:rPr>
              <a:t>.</a:t>
            </a:r>
            <a:endParaRPr lang="et-EE" b="1">
              <a:latin typeface="Verdana"/>
              <a:ea typeface="Verdana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32019-E94C-FB03-0A0F-118136E14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1DC856-5306-EB76-5BD2-2634C5DC0C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err="1"/>
              <a:t>Õppimine</a:t>
            </a:r>
            <a:r>
              <a:rPr lang="fi-FI"/>
              <a:t> </a:t>
            </a:r>
            <a:r>
              <a:rPr lang="fi-FI" err="1"/>
              <a:t>peab</a:t>
            </a:r>
            <a:r>
              <a:rPr lang="fi-FI"/>
              <a:t> olema </a:t>
            </a:r>
            <a:r>
              <a:rPr lang="fi-FI" err="1"/>
              <a:t>päriseluga</a:t>
            </a:r>
            <a:r>
              <a:rPr lang="fi-FI"/>
              <a:t> </a:t>
            </a:r>
            <a:r>
              <a:rPr lang="fi-FI" err="1"/>
              <a:t>seotud</a:t>
            </a:r>
            <a:endParaRPr lang="et-EE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0CD9E-3F86-E1EC-046A-6A31B617D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628775"/>
            <a:ext cx="5181422" cy="3454282"/>
          </a:xfrm>
          <a:prstGeom prst="rect">
            <a:avLst/>
          </a:prstGeom>
        </p:spPr>
      </p:pic>
      <p:sp>
        <p:nvSpPr>
          <p:cNvPr id="13" name="Nool: paremnool 12">
            <a:extLst>
              <a:ext uri="{FF2B5EF4-FFF2-40B4-BE49-F238E27FC236}">
                <a16:creationId xmlns:a16="http://schemas.microsoft.com/office/drawing/2014/main" id="{117108D1-9FF1-8E3A-56BE-1CCCE55E662B}"/>
              </a:ext>
            </a:extLst>
          </p:cNvPr>
          <p:cNvSpPr/>
          <p:nvPr/>
        </p:nvSpPr>
        <p:spPr>
          <a:xfrm>
            <a:off x="11708091" y="1263192"/>
            <a:ext cx="150829" cy="4571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grpSp>
        <p:nvGrpSpPr>
          <p:cNvPr id="41" name="Rühm 40">
            <a:extLst>
              <a:ext uri="{FF2B5EF4-FFF2-40B4-BE49-F238E27FC236}">
                <a16:creationId xmlns:a16="http://schemas.microsoft.com/office/drawing/2014/main" id="{EB283719-E907-6255-36C5-091EDED311E1}"/>
              </a:ext>
            </a:extLst>
          </p:cNvPr>
          <p:cNvGrpSpPr/>
          <p:nvPr/>
        </p:nvGrpSpPr>
        <p:grpSpPr>
          <a:xfrm>
            <a:off x="6941564" y="4270163"/>
            <a:ext cx="4440025" cy="1246400"/>
            <a:chOff x="6941564" y="4270163"/>
            <a:chExt cx="4440025" cy="1246400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1BCBCF2E-CE7E-A864-D6D2-3E39618DF3F4}"/>
                </a:ext>
              </a:extLst>
            </p:cNvPr>
            <p:cNvGrpSpPr/>
            <p:nvPr/>
          </p:nvGrpSpPr>
          <p:grpSpPr>
            <a:xfrm>
              <a:off x="6941564" y="4270163"/>
              <a:ext cx="4440025" cy="1246400"/>
              <a:chOff x="0" y="0"/>
              <a:chExt cx="1527477" cy="425199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CFBDCFE9-7AED-8BF1-EE4A-48A420BBBB0B}"/>
                  </a:ext>
                </a:extLst>
              </p:cNvPr>
              <p:cNvSpPr/>
              <p:nvPr/>
            </p:nvSpPr>
            <p:spPr>
              <a:xfrm>
                <a:off x="0" y="0"/>
                <a:ext cx="1527477" cy="425199"/>
              </a:xfrm>
              <a:custGeom>
                <a:avLst/>
                <a:gdLst/>
                <a:ahLst/>
                <a:cxnLst/>
                <a:rect l="l" t="t" r="r" b="b"/>
                <a:pathLst>
                  <a:path w="1527477" h="425199">
                    <a:moveTo>
                      <a:pt x="75267" y="0"/>
                    </a:moveTo>
                    <a:lnTo>
                      <a:pt x="1452210" y="0"/>
                    </a:lnTo>
                    <a:cubicBezTo>
                      <a:pt x="1493779" y="0"/>
                      <a:pt x="1527477" y="33698"/>
                      <a:pt x="1527477" y="75267"/>
                    </a:cubicBezTo>
                    <a:lnTo>
                      <a:pt x="1527477" y="349931"/>
                    </a:lnTo>
                    <a:cubicBezTo>
                      <a:pt x="1527477" y="369894"/>
                      <a:pt x="1519547" y="389038"/>
                      <a:pt x="1505432" y="403153"/>
                    </a:cubicBezTo>
                    <a:cubicBezTo>
                      <a:pt x="1491316" y="417269"/>
                      <a:pt x="1472172" y="425199"/>
                      <a:pt x="1452210" y="425199"/>
                    </a:cubicBezTo>
                    <a:lnTo>
                      <a:pt x="75267" y="425199"/>
                    </a:lnTo>
                    <a:cubicBezTo>
                      <a:pt x="33698" y="425199"/>
                      <a:pt x="0" y="391500"/>
                      <a:pt x="0" y="349931"/>
                    </a:cubicBezTo>
                    <a:lnTo>
                      <a:pt x="0" y="75267"/>
                    </a:lnTo>
                    <a:cubicBezTo>
                      <a:pt x="0" y="55305"/>
                      <a:pt x="7930" y="36161"/>
                      <a:pt x="22045" y="22045"/>
                    </a:cubicBezTo>
                    <a:cubicBezTo>
                      <a:pt x="36161" y="7930"/>
                      <a:pt x="55305" y="0"/>
                      <a:pt x="75267" y="0"/>
                    </a:cubicBezTo>
                    <a:close/>
                  </a:path>
                </a:pathLst>
              </a:custGeom>
              <a:solidFill>
                <a:srgbClr val="342B60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31" name="TextBox 4">
                <a:extLst>
                  <a:ext uri="{FF2B5EF4-FFF2-40B4-BE49-F238E27FC236}">
                    <a16:creationId xmlns:a16="http://schemas.microsoft.com/office/drawing/2014/main" id="{0A8E304C-1117-3EB2-9857-23CB8E0A7CC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527477" cy="4823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99"/>
                  </a:lnSpc>
                </a:pPr>
                <a:endParaRPr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469B63-C551-33E3-D65A-B35BEEB0FE3D}"/>
                </a:ext>
              </a:extLst>
            </p:cNvPr>
            <p:cNvSpPr txBox="1"/>
            <p:nvPr/>
          </p:nvSpPr>
          <p:spPr>
            <a:xfrm>
              <a:off x="7189017" y="4368048"/>
              <a:ext cx="301422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Koostöö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ettevõtetega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muudab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õppimise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praktiliseks</a:t>
              </a:r>
              <a:endParaRPr lang="en-GB" sz="200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0" name="Rühm 39">
            <a:extLst>
              <a:ext uri="{FF2B5EF4-FFF2-40B4-BE49-F238E27FC236}">
                <a16:creationId xmlns:a16="http://schemas.microsoft.com/office/drawing/2014/main" id="{C7BFF6B0-C0CC-4A14-9C7F-FCFACCBC74D6}"/>
              </a:ext>
            </a:extLst>
          </p:cNvPr>
          <p:cNvGrpSpPr/>
          <p:nvPr/>
        </p:nvGrpSpPr>
        <p:grpSpPr>
          <a:xfrm>
            <a:off x="6521188" y="2948297"/>
            <a:ext cx="4440025" cy="1831354"/>
            <a:chOff x="6521188" y="2948297"/>
            <a:chExt cx="4440025" cy="1831354"/>
          </a:xfrm>
        </p:grpSpPr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D27984B6-9902-7430-6A7C-220EAEEB7F7A}"/>
                </a:ext>
              </a:extLst>
            </p:cNvPr>
            <p:cNvGrpSpPr/>
            <p:nvPr/>
          </p:nvGrpSpPr>
          <p:grpSpPr>
            <a:xfrm>
              <a:off x="6521188" y="2948297"/>
              <a:ext cx="4440025" cy="1246400"/>
              <a:chOff x="0" y="0"/>
              <a:chExt cx="1527477" cy="425199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6B075A60-810F-C9BC-E87B-A428FCBE9ECA}"/>
                  </a:ext>
                </a:extLst>
              </p:cNvPr>
              <p:cNvSpPr/>
              <p:nvPr/>
            </p:nvSpPr>
            <p:spPr>
              <a:xfrm>
                <a:off x="0" y="0"/>
                <a:ext cx="1527477" cy="425199"/>
              </a:xfrm>
              <a:custGeom>
                <a:avLst/>
                <a:gdLst/>
                <a:ahLst/>
                <a:cxnLst/>
                <a:rect l="l" t="t" r="r" b="b"/>
                <a:pathLst>
                  <a:path w="1527477" h="425199">
                    <a:moveTo>
                      <a:pt x="75267" y="0"/>
                    </a:moveTo>
                    <a:lnTo>
                      <a:pt x="1452210" y="0"/>
                    </a:lnTo>
                    <a:cubicBezTo>
                      <a:pt x="1493779" y="0"/>
                      <a:pt x="1527477" y="33698"/>
                      <a:pt x="1527477" y="75267"/>
                    </a:cubicBezTo>
                    <a:lnTo>
                      <a:pt x="1527477" y="349931"/>
                    </a:lnTo>
                    <a:cubicBezTo>
                      <a:pt x="1527477" y="369894"/>
                      <a:pt x="1519547" y="389038"/>
                      <a:pt x="1505432" y="403153"/>
                    </a:cubicBezTo>
                    <a:cubicBezTo>
                      <a:pt x="1491316" y="417269"/>
                      <a:pt x="1472172" y="425199"/>
                      <a:pt x="1452210" y="425199"/>
                    </a:cubicBezTo>
                    <a:lnTo>
                      <a:pt x="75267" y="425199"/>
                    </a:lnTo>
                    <a:cubicBezTo>
                      <a:pt x="33698" y="425199"/>
                      <a:pt x="0" y="391500"/>
                      <a:pt x="0" y="349931"/>
                    </a:cubicBezTo>
                    <a:lnTo>
                      <a:pt x="0" y="75267"/>
                    </a:lnTo>
                    <a:cubicBezTo>
                      <a:pt x="0" y="55305"/>
                      <a:pt x="7930" y="36161"/>
                      <a:pt x="22045" y="22045"/>
                    </a:cubicBezTo>
                    <a:cubicBezTo>
                      <a:pt x="36161" y="7930"/>
                      <a:pt x="55305" y="0"/>
                      <a:pt x="75267" y="0"/>
                    </a:cubicBezTo>
                    <a:close/>
                  </a:path>
                </a:pathLst>
              </a:custGeom>
              <a:solidFill>
                <a:srgbClr val="342B60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26" name="TextBox 4">
                <a:extLst>
                  <a:ext uri="{FF2B5EF4-FFF2-40B4-BE49-F238E27FC236}">
                    <a16:creationId xmlns:a16="http://schemas.microsoft.com/office/drawing/2014/main" id="{2B948894-7691-E5F4-1AB3-EBEC2C0C769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527477" cy="4823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99"/>
                  </a:lnSpc>
                </a:pPr>
                <a:endParaRPr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AA1D80-70EF-D6B8-6D67-392641C8167D}"/>
                </a:ext>
              </a:extLst>
            </p:cNvPr>
            <p:cNvSpPr txBox="1"/>
            <p:nvPr/>
          </p:nvSpPr>
          <p:spPr>
            <a:xfrm>
              <a:off x="6768641" y="3046182"/>
              <a:ext cx="301422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Väljakutsepõhine</a:t>
              </a:r>
              <a:r>
                <a:rPr lang="et-EE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õpe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loob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suurema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motivatsiooni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endParaRPr lang="en-US" sz="20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Nool: allanool 27">
              <a:extLst>
                <a:ext uri="{FF2B5EF4-FFF2-40B4-BE49-F238E27FC236}">
                  <a16:creationId xmlns:a16="http://schemas.microsoft.com/office/drawing/2014/main" id="{FF5756CA-8363-EF83-9507-8329B9376E57}"/>
                </a:ext>
              </a:extLst>
            </p:cNvPr>
            <p:cNvSpPr/>
            <p:nvPr/>
          </p:nvSpPr>
          <p:spPr>
            <a:xfrm>
              <a:off x="10038761" y="3984772"/>
              <a:ext cx="876693" cy="794879"/>
            </a:xfrm>
            <a:prstGeom prst="down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t-EE"/>
            </a:p>
          </p:txBody>
        </p:sp>
      </p:grpSp>
      <p:grpSp>
        <p:nvGrpSpPr>
          <p:cNvPr id="39" name="Rühm 38">
            <a:extLst>
              <a:ext uri="{FF2B5EF4-FFF2-40B4-BE49-F238E27FC236}">
                <a16:creationId xmlns:a16="http://schemas.microsoft.com/office/drawing/2014/main" id="{C3526600-21CA-C8D3-79EC-1A5504179B10}"/>
              </a:ext>
            </a:extLst>
          </p:cNvPr>
          <p:cNvGrpSpPr/>
          <p:nvPr/>
        </p:nvGrpSpPr>
        <p:grpSpPr>
          <a:xfrm>
            <a:off x="6094429" y="1628775"/>
            <a:ext cx="4440025" cy="1831354"/>
            <a:chOff x="6094429" y="1628775"/>
            <a:chExt cx="4440025" cy="1831354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845A12CD-1D3C-C67D-7F07-9E01120BDD3D}"/>
                </a:ext>
              </a:extLst>
            </p:cNvPr>
            <p:cNvGrpSpPr/>
            <p:nvPr/>
          </p:nvGrpSpPr>
          <p:grpSpPr>
            <a:xfrm>
              <a:off x="6094429" y="1628775"/>
              <a:ext cx="4440025" cy="1246400"/>
              <a:chOff x="0" y="0"/>
              <a:chExt cx="1527477" cy="425199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89CF23EF-25AC-C1E2-CF56-C42FBAA9B374}"/>
                  </a:ext>
                </a:extLst>
              </p:cNvPr>
              <p:cNvSpPr/>
              <p:nvPr/>
            </p:nvSpPr>
            <p:spPr>
              <a:xfrm>
                <a:off x="0" y="0"/>
                <a:ext cx="1527477" cy="425199"/>
              </a:xfrm>
              <a:custGeom>
                <a:avLst/>
                <a:gdLst/>
                <a:ahLst/>
                <a:cxnLst/>
                <a:rect l="l" t="t" r="r" b="b"/>
                <a:pathLst>
                  <a:path w="1527477" h="425199">
                    <a:moveTo>
                      <a:pt x="75267" y="0"/>
                    </a:moveTo>
                    <a:lnTo>
                      <a:pt x="1452210" y="0"/>
                    </a:lnTo>
                    <a:cubicBezTo>
                      <a:pt x="1493779" y="0"/>
                      <a:pt x="1527477" y="33698"/>
                      <a:pt x="1527477" y="75267"/>
                    </a:cubicBezTo>
                    <a:lnTo>
                      <a:pt x="1527477" y="349931"/>
                    </a:lnTo>
                    <a:cubicBezTo>
                      <a:pt x="1527477" y="369894"/>
                      <a:pt x="1519547" y="389038"/>
                      <a:pt x="1505432" y="403153"/>
                    </a:cubicBezTo>
                    <a:cubicBezTo>
                      <a:pt x="1491316" y="417269"/>
                      <a:pt x="1472172" y="425199"/>
                      <a:pt x="1452210" y="425199"/>
                    </a:cubicBezTo>
                    <a:lnTo>
                      <a:pt x="75267" y="425199"/>
                    </a:lnTo>
                    <a:cubicBezTo>
                      <a:pt x="33698" y="425199"/>
                      <a:pt x="0" y="391500"/>
                      <a:pt x="0" y="349931"/>
                    </a:cubicBezTo>
                    <a:lnTo>
                      <a:pt x="0" y="75267"/>
                    </a:lnTo>
                    <a:cubicBezTo>
                      <a:pt x="0" y="55305"/>
                      <a:pt x="7930" y="36161"/>
                      <a:pt x="22045" y="22045"/>
                    </a:cubicBezTo>
                    <a:cubicBezTo>
                      <a:pt x="36161" y="7930"/>
                      <a:pt x="55305" y="0"/>
                      <a:pt x="75267" y="0"/>
                    </a:cubicBezTo>
                    <a:close/>
                  </a:path>
                </a:pathLst>
              </a:custGeom>
              <a:solidFill>
                <a:srgbClr val="342B60"/>
              </a:solidFill>
            </p:spPr>
            <p:txBody>
              <a:bodyPr/>
              <a:lstStyle/>
              <a:p>
                <a:endParaRPr lang="et-EE"/>
              </a:p>
            </p:txBody>
          </p:sp>
          <p:sp>
            <p:nvSpPr>
              <p:cNvPr id="36" name="TextBox 4">
                <a:extLst>
                  <a:ext uri="{FF2B5EF4-FFF2-40B4-BE49-F238E27FC236}">
                    <a16:creationId xmlns:a16="http://schemas.microsoft.com/office/drawing/2014/main" id="{E922EBD7-90CA-BBD5-4C4C-63E9E9C0266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527477" cy="4823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99"/>
                  </a:lnSpc>
                </a:pPr>
                <a:endParaRPr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64C120-B2CF-1582-5488-FED6A9182FE7}"/>
                </a:ext>
              </a:extLst>
            </p:cNvPr>
            <p:cNvSpPr txBox="1"/>
            <p:nvPr/>
          </p:nvSpPr>
          <p:spPr>
            <a:xfrm>
              <a:off x="6341882" y="1726660"/>
              <a:ext cx="301422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Reaalsed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probleemid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annavad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õppimisele</a:t>
              </a:r>
              <a:r>
                <a:rPr lang="en-GB" sz="200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2000" err="1">
                  <a:solidFill>
                    <a:schemeClr val="bg1"/>
                  </a:solidFill>
                  <a:latin typeface="+mn-lt"/>
                </a:rPr>
                <a:t>tähenduse</a:t>
              </a:r>
              <a:endParaRPr lang="en-GB" sz="20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8" name="Nool: allanool 37">
              <a:extLst>
                <a:ext uri="{FF2B5EF4-FFF2-40B4-BE49-F238E27FC236}">
                  <a16:creationId xmlns:a16="http://schemas.microsoft.com/office/drawing/2014/main" id="{7C7C84AD-FC9A-4C43-E0F7-9E1E9716A32D}"/>
                </a:ext>
              </a:extLst>
            </p:cNvPr>
            <p:cNvSpPr/>
            <p:nvPr/>
          </p:nvSpPr>
          <p:spPr>
            <a:xfrm>
              <a:off x="9612002" y="2665250"/>
              <a:ext cx="876693" cy="794879"/>
            </a:xfrm>
            <a:prstGeom prst="down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t-EE"/>
            </a:p>
          </p:txBody>
        </p:sp>
      </p:grpSp>
    </p:spTree>
    <p:extLst>
      <p:ext uri="{BB962C8B-B14F-4D97-AF65-F5344CB8AC3E}">
        <p14:creationId xmlns:p14="http://schemas.microsoft.com/office/powerpoint/2010/main" val="27230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08DA0-BA8B-FD83-47BA-03A31985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1B2F5F-D11D-32A7-3CD7-342FD0FEB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t-EE" noProof="0"/>
              <a:t>VÄLJAKUTSEPÕHINE ÕPE</a:t>
            </a:r>
            <a:r>
              <a:rPr lang="en-GB" noProof="0"/>
              <a:t> </a:t>
            </a:r>
            <a:r>
              <a:rPr lang="en-GB" noProof="0" err="1"/>
              <a:t>ja</a:t>
            </a:r>
            <a:r>
              <a:rPr lang="en-GB" noProof="0"/>
              <a:t> </a:t>
            </a:r>
            <a:r>
              <a:rPr lang="en-GB" noProof="0" err="1"/>
              <a:t>taltech</a:t>
            </a:r>
            <a:r>
              <a:rPr lang="en-GB" noProof="0"/>
              <a:t> spin</a:t>
            </a:r>
          </a:p>
          <a:p>
            <a:pPr>
              <a:lnSpc>
                <a:spcPct val="150000"/>
              </a:lnSpc>
            </a:pPr>
            <a:r>
              <a:rPr lang="et-EE" sz="1900" cap="none">
                <a:solidFill>
                  <a:schemeClr val="accent4"/>
                </a:solidFill>
              </a:rPr>
              <a:t>Õ</a:t>
            </a:r>
            <a:r>
              <a:rPr lang="en-GB" sz="1900" cap="none" err="1">
                <a:solidFill>
                  <a:schemeClr val="accent4"/>
                </a:solidFill>
              </a:rPr>
              <a:t>ppe</a:t>
            </a:r>
            <a:r>
              <a:rPr lang="en-GB" sz="1900" cap="none">
                <a:solidFill>
                  <a:schemeClr val="accent4"/>
                </a:solidFill>
              </a:rPr>
              <a:t> </a:t>
            </a:r>
            <a:r>
              <a:rPr lang="en-GB" sz="1900" cap="none" err="1">
                <a:solidFill>
                  <a:schemeClr val="accent4"/>
                </a:solidFill>
              </a:rPr>
              <a:t>ja</a:t>
            </a:r>
            <a:r>
              <a:rPr lang="en-GB" sz="1900" cap="none">
                <a:solidFill>
                  <a:schemeClr val="accent4"/>
                </a:solidFill>
              </a:rPr>
              <a:t> </a:t>
            </a:r>
            <a:r>
              <a:rPr lang="en-GB" sz="1900" cap="none" err="1">
                <a:solidFill>
                  <a:schemeClr val="accent4"/>
                </a:solidFill>
              </a:rPr>
              <a:t>innovatsioonikeskkond</a:t>
            </a:r>
            <a:r>
              <a:rPr lang="en-GB" sz="1900" cap="none">
                <a:solidFill>
                  <a:schemeClr val="accent4"/>
                </a:solidFill>
              </a:rPr>
              <a:t>, mis </a:t>
            </a:r>
            <a:r>
              <a:rPr lang="en-GB" sz="1900" cap="none" err="1">
                <a:solidFill>
                  <a:schemeClr val="accent4"/>
                </a:solidFill>
              </a:rPr>
              <a:t>areneb</a:t>
            </a:r>
            <a:r>
              <a:rPr lang="en-GB" sz="1900" cap="none">
                <a:solidFill>
                  <a:schemeClr val="accent4"/>
                </a:solidFill>
              </a:rPr>
              <a:t> </a:t>
            </a:r>
            <a:r>
              <a:rPr lang="en-GB" sz="1900" cap="none" err="1">
                <a:solidFill>
                  <a:schemeClr val="accent4"/>
                </a:solidFill>
              </a:rPr>
              <a:t>koos</a:t>
            </a:r>
            <a:r>
              <a:rPr lang="en-GB" sz="1900" cap="none">
                <a:solidFill>
                  <a:schemeClr val="accent4"/>
                </a:solidFill>
              </a:rPr>
              <a:t> </a:t>
            </a:r>
            <a:r>
              <a:rPr lang="en-GB" sz="1900" cap="none" err="1">
                <a:solidFill>
                  <a:schemeClr val="accent4"/>
                </a:solidFill>
              </a:rPr>
              <a:t>tudengiga</a:t>
            </a:r>
            <a:endParaRPr lang="et-EE" sz="1900" cap="none" noProof="0">
              <a:solidFill>
                <a:schemeClr val="accent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4AED3-1D2F-29FB-7E61-5639B8D902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700" y="1628776"/>
            <a:ext cx="9044874" cy="2066532"/>
          </a:xfrm>
        </p:spPr>
        <p:txBody>
          <a:bodyPr>
            <a:normAutofit/>
          </a:bodyPr>
          <a:lstStyle/>
          <a:p>
            <a:pPr marL="0" lvl="3" indent="0">
              <a:buNone/>
            </a:pPr>
            <a:r>
              <a:rPr lang="et-EE" b="1">
                <a:solidFill>
                  <a:schemeClr val="accent4"/>
                </a:solidFill>
              </a:rPr>
              <a:t>SPIN:</a:t>
            </a:r>
          </a:p>
          <a:p>
            <a:r>
              <a:rPr lang="et-EE" b="1"/>
              <a:t>Õppimine kui probleem</a:t>
            </a:r>
            <a:r>
              <a:rPr lang="en-GB" b="1" err="1"/>
              <a:t>i</a:t>
            </a:r>
            <a:r>
              <a:rPr lang="en-GB" b="1"/>
              <a:t> </a:t>
            </a:r>
            <a:r>
              <a:rPr lang="en-GB" b="1" err="1"/>
              <a:t>lahendamine</a:t>
            </a:r>
            <a:r>
              <a:rPr lang="et-EE" b="1"/>
              <a:t>, mitte </a:t>
            </a:r>
            <a:r>
              <a:rPr lang="en-GB" b="1" err="1"/>
              <a:t>pelga</a:t>
            </a:r>
            <a:r>
              <a:rPr lang="et-EE" b="1" err="1"/>
              <a:t>lt</a:t>
            </a:r>
            <a:r>
              <a:rPr lang="et-EE" b="1"/>
              <a:t> </a:t>
            </a:r>
            <a:r>
              <a:rPr lang="en-GB" b="1" err="1"/>
              <a:t>teadmised</a:t>
            </a:r>
            <a:endParaRPr lang="et-EE"/>
          </a:p>
          <a:p>
            <a:r>
              <a:rPr lang="et-EE"/>
              <a:t>päris</a:t>
            </a:r>
            <a:r>
              <a:rPr lang="en-GB" err="1"/>
              <a:t>elulised</a:t>
            </a:r>
            <a:r>
              <a:rPr lang="et-EE"/>
              <a:t> probleemid </a:t>
            </a:r>
          </a:p>
          <a:p>
            <a:r>
              <a:rPr lang="en-GB" err="1"/>
              <a:t>interdistsiplinaarsed</a:t>
            </a:r>
            <a:r>
              <a:rPr lang="en-GB"/>
              <a:t> </a:t>
            </a:r>
            <a:r>
              <a:rPr lang="et-EE"/>
              <a:t>meeskonnad </a:t>
            </a:r>
          </a:p>
          <a:p>
            <a:r>
              <a:rPr lang="et-EE"/>
              <a:t>ettevõtted</a:t>
            </a:r>
            <a:r>
              <a:rPr lang="en-GB"/>
              <a:t>, </a:t>
            </a:r>
            <a:r>
              <a:rPr lang="en-GB" err="1"/>
              <a:t>organisatsioonid</a:t>
            </a:r>
            <a:endParaRPr lang="et-EE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04F979D-B52E-57D4-F821-7AB8CC11AAF8}"/>
              </a:ext>
            </a:extLst>
          </p:cNvPr>
          <p:cNvGraphicFramePr/>
          <p:nvPr/>
        </p:nvGraphicFramePr>
        <p:xfrm>
          <a:off x="4309241" y="2007268"/>
          <a:ext cx="7413998" cy="5195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5061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33B95E-7BAA-5BAF-1706-33418AF8B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 fontScale="70000" lnSpcReduction="20000"/>
          </a:bodyPr>
          <a:lstStyle/>
          <a:p>
            <a:r>
              <a:rPr lang="en-US" sz="3000" err="1">
                <a:ea typeface="Verdana"/>
              </a:rPr>
              <a:t>TalTech</a:t>
            </a:r>
            <a:r>
              <a:rPr lang="en-US" sz="3000">
                <a:ea typeface="Verdana"/>
              </a:rPr>
              <a:t> </a:t>
            </a:r>
            <a:r>
              <a:rPr lang="en-US" sz="3000" err="1">
                <a:ea typeface="Verdana"/>
              </a:rPr>
              <a:t>ei</a:t>
            </a:r>
            <a:r>
              <a:rPr lang="en-US" sz="3000">
                <a:ea typeface="Verdana"/>
              </a:rPr>
              <a:t> </a:t>
            </a:r>
            <a:r>
              <a:rPr lang="en-US" sz="3000" err="1">
                <a:ea typeface="Verdana"/>
              </a:rPr>
              <a:t>kohane</a:t>
            </a:r>
            <a:r>
              <a:rPr lang="en-US" sz="3000">
                <a:ea typeface="Verdana"/>
              </a:rPr>
              <a:t> </a:t>
            </a:r>
            <a:r>
              <a:rPr lang="en-US" sz="3000" err="1">
                <a:ea typeface="Verdana"/>
              </a:rPr>
              <a:t>lihtsalt</a:t>
            </a:r>
            <a:r>
              <a:rPr lang="en-US" sz="3000">
                <a:ea typeface="Verdana"/>
              </a:rPr>
              <a:t> AI-</a:t>
            </a:r>
            <a:r>
              <a:rPr lang="en-US" sz="3000" err="1">
                <a:ea typeface="Verdana"/>
              </a:rPr>
              <a:t>ajastuga</a:t>
            </a:r>
            <a:r>
              <a:rPr lang="en-US" sz="3000">
                <a:ea typeface="Verdana"/>
              </a:rPr>
              <a:t>.</a:t>
            </a:r>
            <a:br>
              <a:rPr lang="en-US" sz="3000">
                <a:ea typeface="Verdana"/>
              </a:rPr>
            </a:br>
            <a:r>
              <a:rPr lang="en-US" sz="3000" err="1">
                <a:ea typeface="Verdana"/>
              </a:rPr>
              <a:t>TalTech</a:t>
            </a:r>
            <a:r>
              <a:rPr lang="en-US" sz="3000">
                <a:ea typeface="Verdana"/>
              </a:rPr>
              <a:t> </a:t>
            </a:r>
            <a:r>
              <a:rPr lang="en-US" sz="3000" err="1">
                <a:ea typeface="Verdana"/>
              </a:rPr>
              <a:t>kujundab</a:t>
            </a:r>
            <a:r>
              <a:rPr lang="en-US" sz="3000">
                <a:ea typeface="Verdana"/>
              </a:rPr>
              <a:t> </a:t>
            </a:r>
            <a:r>
              <a:rPr lang="en-US" sz="3000" err="1">
                <a:ea typeface="Verdana"/>
              </a:rPr>
              <a:t>seda</a:t>
            </a:r>
            <a:r>
              <a:rPr lang="en-US" sz="3000">
                <a:ea typeface="Verdana"/>
              </a:rPr>
              <a:t>. </a:t>
            </a:r>
            <a:r>
              <a:rPr lang="en-US" sz="3000" err="1">
                <a:ea typeface="Verdana"/>
              </a:rPr>
              <a:t>Valjakutsepõhine</a:t>
            </a:r>
            <a:r>
              <a:rPr lang="en-US" sz="3000">
                <a:ea typeface="Verdana"/>
              </a:rPr>
              <a:t> </a:t>
            </a:r>
            <a:r>
              <a:rPr lang="en-US" sz="3000" err="1">
                <a:ea typeface="Verdana"/>
              </a:rPr>
              <a:t>õpe</a:t>
            </a:r>
            <a:r>
              <a:rPr lang="en-US" sz="3000">
                <a:ea typeface="Verdana"/>
              </a:rPr>
              <a:t> on </a:t>
            </a:r>
            <a:r>
              <a:rPr lang="en-US" sz="3000" err="1">
                <a:ea typeface="Verdana"/>
              </a:rPr>
              <a:t>õppevorm</a:t>
            </a:r>
            <a:r>
              <a:rPr lang="en-US" sz="3000">
                <a:ea typeface="Verdana"/>
              </a:rPr>
              <a:t> ja AI </a:t>
            </a:r>
            <a:r>
              <a:rPr lang="en-US" sz="3000" err="1">
                <a:ea typeface="Verdana"/>
              </a:rPr>
              <a:t>selle</a:t>
            </a:r>
            <a:r>
              <a:rPr lang="en-US" sz="3000">
                <a:ea typeface="Verdana"/>
              </a:rPr>
              <a:t> </a:t>
            </a:r>
            <a:r>
              <a:rPr lang="en-US" sz="3000" err="1">
                <a:ea typeface="Verdana"/>
              </a:rPr>
              <a:t>võimendi</a:t>
            </a:r>
            <a:endParaRPr lang="en-US" err="1"/>
          </a:p>
          <a:p>
            <a:endParaRPr lang="en-US">
              <a:ea typeface="Verdana"/>
            </a:endParaRPr>
          </a:p>
          <a:p>
            <a:endParaRPr lang="en-US">
              <a:ea typeface="Verdan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AC35E-DAFF-0F7E-D115-D09F5A1F93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81978" y="2662701"/>
            <a:ext cx="8470937" cy="323817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sz="9600" b="1">
                <a:latin typeface="Verdana"/>
                <a:ea typeface="Verdana"/>
              </a:rPr>
              <a:t>TEHISARU</a:t>
            </a:r>
            <a:endParaRPr lang="en-US" sz="9600" b="1"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238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A73272-30DB-A197-ECE1-87E38D850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AI kasutuselevõtu vundament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C2699-4F96-7881-98E8-AE7F894A3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4" y="1628776"/>
            <a:ext cx="8802241" cy="37256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t-EE" b="1"/>
              <a:t>750+ </a:t>
            </a:r>
            <a:r>
              <a:rPr lang="et-EE"/>
              <a:t>koolitustel / töötubades osalejat</a:t>
            </a:r>
            <a:br>
              <a:rPr lang="et-EE"/>
            </a:br>
            <a:r>
              <a:rPr lang="et-EE"/>
              <a:t>300 baaskoolitustel + 450 AI tšempionite töötubades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t-EE" b="1"/>
              <a:t>18 </a:t>
            </a:r>
            <a:r>
              <a:rPr lang="et-EE"/>
              <a:t>AI tšempionite töötuba akadeemilistele töötajatele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t-EE" b="1"/>
              <a:t>1897 </a:t>
            </a:r>
            <a:r>
              <a:rPr lang="et-EE"/>
              <a:t>aktiivset </a:t>
            </a:r>
            <a:r>
              <a:rPr lang="et-EE" err="1"/>
              <a:t>ChatGPT</a:t>
            </a:r>
            <a:r>
              <a:rPr lang="et-EE"/>
              <a:t> Edu kasutajat</a:t>
            </a:r>
            <a:endParaRPr lang="et-EE" b="1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t-EE" b="1"/>
              <a:t>35+ </a:t>
            </a:r>
            <a:r>
              <a:rPr lang="et-EE"/>
              <a:t>kasutuslugu ja</a:t>
            </a:r>
            <a:r>
              <a:rPr lang="et-EE" b="1"/>
              <a:t> </a:t>
            </a:r>
            <a:r>
              <a:rPr lang="et-EE"/>
              <a:t>arendusideed</a:t>
            </a:r>
          </a:p>
          <a:p>
            <a:endParaRPr lang="et-EE"/>
          </a:p>
          <a:p>
            <a:pPr>
              <a:spcBef>
                <a:spcPts val="0"/>
              </a:spcBef>
            </a:pPr>
            <a:r>
              <a:rPr lang="et-EE" b="1"/>
              <a:t>1 ühine raamistik</a:t>
            </a:r>
          </a:p>
          <a:p>
            <a:pPr lvl="1"/>
            <a:r>
              <a:rPr lang="et-EE"/>
              <a:t>AI teekaart</a:t>
            </a:r>
          </a:p>
          <a:p>
            <a:pPr lvl="1"/>
            <a:r>
              <a:rPr lang="et-EE"/>
              <a:t>ühised fookusvaldkonnad, aktiivsed töögrupid</a:t>
            </a:r>
          </a:p>
          <a:p>
            <a:pPr lvl="1"/>
            <a:r>
              <a:rPr lang="et-EE">
                <a:hlinkClick r:id="rId3"/>
              </a:rPr>
              <a:t>www.ai.taltech.ee</a:t>
            </a:r>
            <a:endParaRPr lang="et-EE"/>
          </a:p>
          <a:p>
            <a:pPr lvl="1"/>
            <a:r>
              <a:rPr lang="et-EE"/>
              <a:t>AI vastutustundliku kasutamise põhimõtted</a:t>
            </a:r>
          </a:p>
          <a:p>
            <a:endParaRPr lang="et-EE"/>
          </a:p>
          <a:p>
            <a:endParaRPr lang="et-E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ED81C-F99D-02DC-C922-DDBE5713E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8" y="1207991"/>
            <a:ext cx="5452712" cy="52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AFB38D-F1C9-0DD7-3533-9195A30654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err="1">
                <a:latin typeface="Verdana"/>
                <a:ea typeface="Verdana"/>
              </a:rPr>
              <a:t>Rahvusvahelised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tudengid</a:t>
            </a:r>
            <a:endParaRPr lang="en-US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91F2A-DFE4-2856-E85E-5702E4200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t-EE">
              <a:latin typeface="Verdana"/>
              <a:ea typeface="Verdana"/>
            </a:endParaRPr>
          </a:p>
          <a:p>
            <a:pPr marL="0" indent="0">
              <a:buNone/>
            </a:pPr>
            <a:endParaRPr lang="en-US">
              <a:ea typeface="Verdana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BB31D73-6484-4145-B9B9-D1F4CC51C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249989"/>
              </p:ext>
            </p:extLst>
          </p:nvPr>
        </p:nvGraphicFramePr>
        <p:xfrm>
          <a:off x="479424" y="1190693"/>
          <a:ext cx="10440749" cy="4558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6509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49E29671-D8F7-0620-8412-5450EDFE1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384175"/>
          </a:xfrm>
        </p:spPr>
        <p:txBody>
          <a:bodyPr/>
          <a:lstStyle/>
          <a:p>
            <a:r>
              <a:rPr lang="et-EE"/>
              <a:t>Rahvusvaheline õpe – suund ja mõju</a:t>
            </a:r>
          </a:p>
          <a:p>
            <a:endParaRPr lang="et-EE"/>
          </a:p>
        </p:txBody>
      </p:sp>
      <p:pic>
        <p:nvPicPr>
          <p:cNvPr id="5" name="Picture 4" descr="EuroTeQ Kaart">
            <a:extLst>
              <a:ext uri="{FF2B5EF4-FFF2-40B4-BE49-F238E27FC236}">
                <a16:creationId xmlns:a16="http://schemas.microsoft.com/office/drawing/2014/main" id="{195BBDFA-AD66-0923-ABDB-080A72679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"/>
          <a:stretch/>
        </p:blipFill>
        <p:spPr bwMode="auto">
          <a:xfrm>
            <a:off x="7375299" y="3097974"/>
            <a:ext cx="3984861" cy="25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4036E0D-D695-5ACD-AEB0-2F9153A8A792}"/>
              </a:ext>
            </a:extLst>
          </p:cNvPr>
          <p:cNvSpPr txBox="1">
            <a:spLocks/>
          </p:cNvSpPr>
          <p:nvPr/>
        </p:nvSpPr>
        <p:spPr>
          <a:xfrm>
            <a:off x="479425" y="1628776"/>
            <a:ext cx="5952745" cy="1079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lang="en-US" altLang="en-US" sz="16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1974850" marR="0" indent="-2032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t-EE"/>
              <a:t>Ülikool arendab õppetööd kooskõlas </a:t>
            </a:r>
            <a:r>
              <a:rPr lang="et-EE" b="1">
                <a:solidFill>
                  <a:schemeClr val="accent1"/>
                </a:solidFill>
              </a:rPr>
              <a:t>maailma muutustega</a:t>
            </a:r>
            <a:r>
              <a:rPr lang="et-EE"/>
              <a:t>, pakkudes üliõpilastele ja õppejõududele </a:t>
            </a:r>
            <a:r>
              <a:rPr lang="et-EE" b="1">
                <a:solidFill>
                  <a:schemeClr val="accent1"/>
                </a:solidFill>
              </a:rPr>
              <a:t>rahvusvahelist õpikogemust </a:t>
            </a:r>
            <a:r>
              <a:rPr lang="et-EE"/>
              <a:t>ning </a:t>
            </a:r>
            <a:r>
              <a:rPr lang="et-EE" b="1">
                <a:solidFill>
                  <a:schemeClr val="accent1"/>
                </a:solidFill>
              </a:rPr>
              <a:t>õpirände</a:t>
            </a:r>
            <a:r>
              <a:rPr lang="et-EE"/>
              <a:t> võimalusi.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664E371-C963-AF77-BCC1-9A089BD7A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21" y="6019551"/>
            <a:ext cx="7343224" cy="325687"/>
          </a:xfrm>
          <a:prstGeom prst="rect">
            <a:avLst/>
          </a:prstGeom>
        </p:spPr>
      </p:pic>
      <p:pic>
        <p:nvPicPr>
          <p:cNvPr id="8" name="Picture 3" descr="A logo with blue and yellow text&#10;&#10;AI-generated content may be incorrect.">
            <a:extLst>
              <a:ext uri="{FF2B5EF4-FFF2-40B4-BE49-F238E27FC236}">
                <a16:creationId xmlns:a16="http://schemas.microsoft.com/office/drawing/2014/main" id="{C03E2E10-0972-4D5A-EF2B-7A02D8BE0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163" y="2951827"/>
            <a:ext cx="961322" cy="72346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9CC071-092F-160E-2C16-A7E1FD2087B5}"/>
              </a:ext>
            </a:extLst>
          </p:cNvPr>
          <p:cNvSpPr txBox="1">
            <a:spLocks/>
          </p:cNvSpPr>
          <p:nvPr/>
        </p:nvSpPr>
        <p:spPr>
          <a:xfrm>
            <a:off x="484350" y="2886662"/>
            <a:ext cx="7007353" cy="253465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1771650" marR="0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RAHVUSVAHELISED ÕPIRAJAD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1800" b="0" i="0" u="none" strike="noStrike" kern="1200" cap="none" spc="0" normalizeH="0" baseline="0" noProof="0" err="1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ühiskursused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ühised õppekavad, mikrokraadid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MOBIILSUS JA PAINDLIK ÕPE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füüsiline ja virtuaalne mobiilsus, hübriidõpe, rahvusvahelised kursused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ÕPPE KVALITEET JA INNOVATSIOON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Väljakutsepõhine õpe, AI õppes, õppejõudude arendamine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BD7B6A-F706-F96A-E99D-E525F169D07D}"/>
              </a:ext>
            </a:extLst>
          </p:cNvPr>
          <p:cNvSpPr txBox="1">
            <a:spLocks/>
          </p:cNvSpPr>
          <p:nvPr/>
        </p:nvSpPr>
        <p:spPr>
          <a:xfrm>
            <a:off x="7492084" y="1628775"/>
            <a:ext cx="4139797" cy="1437684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1771650" marR="0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EuroTeQ</a:t>
            </a:r>
            <a:r>
              <a:rPr kumimoji="0" lang="et-E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– Euroopa tipp tehnika- ja majandusülikoolide võrgustik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TalTechi</a:t>
            </a:r>
            <a:r>
              <a:rPr kumimoji="0" lang="et-E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strateegiline platvorm rahvusvahelise õppe ja koostöö elluviimiseks</a:t>
            </a:r>
          </a:p>
        </p:txBody>
      </p:sp>
    </p:spTree>
    <p:extLst>
      <p:ext uri="{BB962C8B-B14F-4D97-AF65-F5344CB8AC3E}">
        <p14:creationId xmlns:p14="http://schemas.microsoft.com/office/powerpoint/2010/main" val="290506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6C57E9-3FBD-C6B7-B717-CDE8171B43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t-EE" noProof="0"/>
              <a:t>Meie väärtus ja missioon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F65B3-E492-5305-3641-071C99618F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638201"/>
            <a:ext cx="3083907" cy="161404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/>
            <a:endParaRPr lang="et-EE" b="1">
              <a:ea typeface="Verdana"/>
            </a:endParaRP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D819FEAA-6C72-E6C9-880D-E82ABCB6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3" y="955675"/>
            <a:ext cx="9497968" cy="53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0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064470" y="1432056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2035197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6C02B-5078-60B0-43E3-F255F0F75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6D67EC-94F6-B19C-E81B-8FD18E110B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64470" y="1432056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t-EE" altLang="en-US" sz="4000" b="1">
                <a:solidFill>
                  <a:schemeClr val="bg1"/>
                </a:solidFill>
              </a:rPr>
              <a:t>TALLINNA TEHNIKAÜLIKOOLI ARENGUKONVERENTS</a:t>
            </a:r>
            <a:endParaRPr lang="en-US" alt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C6AD7A7E-B784-2C49-0442-019B8EFC2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>
                <a:latin typeface="Verdana"/>
                <a:ea typeface="Verdana"/>
              </a:rPr>
              <a:t>Arengukava</a:t>
            </a:r>
            <a:r>
              <a:rPr lang="en-US">
                <a:latin typeface="Verdana"/>
                <a:ea typeface="Verdana"/>
              </a:rPr>
              <a:t> 2021–2025 </a:t>
            </a:r>
            <a:r>
              <a:rPr lang="en-US" err="1">
                <a:latin typeface="Verdana"/>
                <a:ea typeface="Verdana"/>
              </a:rPr>
              <a:t>olulisemad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saavutused</a:t>
            </a:r>
            <a:r>
              <a:rPr lang="en-US">
                <a:latin typeface="Verdana"/>
                <a:ea typeface="Verdana"/>
              </a:rPr>
              <a:t> </a:t>
            </a:r>
            <a:endParaRPr lang="en-US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E9905179-A194-44D9-0B91-33D78DAE13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4" y="1115465"/>
            <a:ext cx="11090955" cy="427559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buFont typeface="Wingdings"/>
            </a:pPr>
            <a:r>
              <a:rPr lang="en-US" sz="2000">
                <a:ea typeface="+mn-lt"/>
                <a:cs typeface="+mn-lt"/>
              </a:rPr>
              <a:t>S</a:t>
            </a:r>
            <a:r>
              <a:rPr lang="et-EE" sz="2000">
                <a:ea typeface="+mn-lt"/>
                <a:cs typeface="+mn-lt"/>
              </a:rPr>
              <a:t>a</a:t>
            </a:r>
            <a:r>
              <a:rPr lang="en-US" sz="2000" err="1">
                <a:ea typeface="+mn-lt"/>
                <a:cs typeface="+mn-lt"/>
              </a:rPr>
              <a:t>ime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seitsmeaastase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tingimusteta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institutsionaalse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akrediteeringu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koos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eraldiseisva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tunnustuse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kvaliteedimärgiga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Font typeface="Wingdings"/>
            </a:pPr>
            <a:r>
              <a:rPr lang="en-US" sz="2000" err="1">
                <a:ea typeface="+mn-lt"/>
                <a:cs typeface="+mn-lt"/>
              </a:rPr>
              <a:t>Lõime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õppearendusfondi</a:t>
            </a:r>
            <a:r>
              <a:rPr lang="en-US" sz="200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didaktikakeskused</a:t>
            </a:r>
            <a:r>
              <a:rPr lang="en-US" sz="2000">
                <a:ea typeface="+mn-lt"/>
                <a:cs typeface="+mn-lt"/>
              </a:rPr>
              <a:t> ja </a:t>
            </a:r>
            <a:r>
              <a:rPr lang="en-US" sz="2000" err="1">
                <a:ea typeface="+mn-lt"/>
                <a:cs typeface="+mn-lt"/>
              </a:rPr>
              <a:t>õpperaja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kaasprofessori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ametikohad</a:t>
            </a:r>
            <a:r>
              <a:rPr lang="en-US" sz="2000">
                <a:ea typeface="+mn-lt"/>
                <a:cs typeface="+mn-lt"/>
              </a:rPr>
              <a:t>, et </a:t>
            </a:r>
            <a:r>
              <a:rPr lang="en-US" sz="2000" err="1">
                <a:ea typeface="+mn-lt"/>
                <a:cs typeface="+mn-lt"/>
              </a:rPr>
              <a:t>tõsta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õpetamise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kvaliteeti</a:t>
            </a:r>
            <a:r>
              <a:rPr lang="en-US" sz="2000">
                <a:ea typeface="+mn-lt"/>
                <a:cs typeface="+mn-lt"/>
              </a:rPr>
              <a:t> ja </a:t>
            </a:r>
            <a:r>
              <a:rPr lang="en-US" sz="2000" err="1">
                <a:ea typeface="+mn-lt"/>
                <a:cs typeface="+mn-lt"/>
              </a:rPr>
              <a:t>õppijakesksust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Font typeface="Wingdings"/>
            </a:pPr>
            <a:r>
              <a:rPr lang="en-US" sz="2000" err="1">
                <a:ea typeface="+mn-lt"/>
                <a:cs typeface="+mn-lt"/>
              </a:rPr>
              <a:t>Koostöös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Tallinna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Tehnikaülikooli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nõukoguga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asutasime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rahvusvahelise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nõukoja</a:t>
            </a:r>
            <a:endParaRPr lang="et-EE" sz="2000">
              <a:ea typeface="+mn-lt"/>
              <a:cs typeface="+mn-lt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Font typeface="Wingdings"/>
            </a:pPr>
            <a:r>
              <a:rPr lang="et-EE" sz="2000">
                <a:ea typeface="Verdana"/>
              </a:rPr>
              <a:t>Uuendasime akadeemilise karjäärikorralduse mudelit</a:t>
            </a:r>
            <a:endParaRPr lang="en-US" sz="2000">
              <a:ea typeface="Verdana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Font typeface="Wingdings"/>
            </a:pPr>
            <a:r>
              <a:rPr lang="en-US" sz="2000" err="1">
                <a:ea typeface="+mn-lt"/>
                <a:cs typeface="+mn-lt"/>
              </a:rPr>
              <a:t>Tugevdasime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oma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teadusvõimekust</a:t>
            </a:r>
            <a:r>
              <a:rPr lang="en-US" sz="2000">
                <a:ea typeface="+mn-lt"/>
                <a:cs typeface="+mn-lt"/>
              </a:rPr>
              <a:t>: </a:t>
            </a:r>
            <a:r>
              <a:rPr lang="en-US" sz="2000" err="1">
                <a:ea typeface="+mn-lt"/>
                <a:cs typeface="+mn-lt"/>
              </a:rPr>
              <a:t>käivitasime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teaduse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tippkeskused</a:t>
            </a:r>
            <a:r>
              <a:rPr lang="en-US" sz="200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suurenes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doktorikraadide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arv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ning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uuendati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teadusrahastuse</a:t>
            </a:r>
            <a:r>
              <a:rPr lang="en-US" sz="2000">
                <a:ea typeface="+mn-lt"/>
                <a:cs typeface="+mn-lt"/>
              </a:rPr>
              <a:t> ja </a:t>
            </a:r>
            <a:r>
              <a:rPr lang="en-US" sz="2000" err="1">
                <a:ea typeface="+mn-lt"/>
                <a:cs typeface="+mn-lt"/>
              </a:rPr>
              <a:t>teadlaste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toetamise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süsteemi</a:t>
            </a:r>
            <a:endParaRPr lang="et-EE" sz="2000">
              <a:ea typeface="+mn-lt"/>
              <a:cs typeface="+mn-lt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Font typeface="Wingdings"/>
            </a:pPr>
            <a:r>
              <a:rPr lang="et-EE" sz="2000"/>
              <a:t>Kinnitasime uue finantseeskirja, mis sidus ülikooli rahastamise ja juhtimisotsused otseselt arengukava eesmärkide ja võtmenäitajatega</a:t>
            </a:r>
          </a:p>
          <a:p>
            <a:pPr>
              <a:lnSpc>
                <a:spcPct val="110000"/>
              </a:lnSpc>
              <a:spcBef>
                <a:spcPts val="200"/>
              </a:spcBef>
              <a:buFont typeface="Wingdings"/>
              <a:buChar char="§"/>
            </a:pPr>
            <a:r>
              <a:rPr lang="et-EE" sz="2000">
                <a:ea typeface="+mn-lt"/>
                <a:cs typeface="+mn-lt"/>
              </a:rPr>
              <a:t>Seadsime ambitsioonika </a:t>
            </a:r>
            <a:r>
              <a:rPr lang="en-US" sz="2000" err="1">
                <a:ea typeface="+mn-lt"/>
                <a:cs typeface="+mn-lt"/>
              </a:rPr>
              <a:t>eesmärgi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saada</a:t>
            </a:r>
            <a:r>
              <a:rPr lang="en-US" sz="2000">
                <a:ea typeface="+mn-lt"/>
                <a:cs typeface="+mn-lt"/>
              </a:rPr>
              <a:t> 2035. </a:t>
            </a:r>
            <a:r>
              <a:rPr lang="en-US" sz="2000" err="1">
                <a:ea typeface="+mn-lt"/>
                <a:cs typeface="+mn-lt"/>
              </a:rPr>
              <a:t>aastaks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kliimaneutraalseks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ülikooliks</a:t>
            </a:r>
            <a:endParaRPr lang="et-EE" sz="2000">
              <a:ea typeface="+mn-lt"/>
              <a:cs typeface="+mn-lt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Font typeface="Wingdings"/>
            </a:pPr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381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E61B879-A083-4F11-879F-A5EE52341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5768" y="1628775"/>
            <a:ext cx="7153031" cy="1289916"/>
          </a:xfrm>
        </p:spPr>
        <p:txBody>
          <a:bodyPr>
            <a:normAutofit/>
          </a:bodyPr>
          <a:lstStyle/>
          <a:p>
            <a:pPr fontAlgn="base"/>
            <a:r>
              <a:rPr lang="et-EE" sz="2000"/>
              <a:t>E</a:t>
            </a:r>
            <a:r>
              <a:rPr lang="en-GB" sz="2000" err="1"/>
              <a:t>ttevõtlusprorektor</a:t>
            </a:r>
            <a:r>
              <a:rPr lang="et-EE" sz="2000"/>
              <a:t> </a:t>
            </a:r>
          </a:p>
          <a:p>
            <a:pPr fontAlgn="base"/>
            <a:r>
              <a:rPr lang="en-GB" sz="2000" b="1"/>
              <a:t>ERIK PUURA</a:t>
            </a:r>
            <a:endParaRPr lang="et-EE" sz="2000" b="1"/>
          </a:p>
        </p:txBody>
      </p:sp>
    </p:spTree>
    <p:extLst>
      <p:ext uri="{BB962C8B-B14F-4D97-AF65-F5344CB8AC3E}">
        <p14:creationId xmlns:p14="http://schemas.microsoft.com/office/powerpoint/2010/main" val="764753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/>
          <p:cNvSpPr>
            <a:spLocks noGrp="1"/>
          </p:cNvSpPr>
          <p:nvPr>
            <p:ph type="body" sz="quarter" idx="4294967295"/>
          </p:nvPr>
        </p:nvSpPr>
        <p:spPr>
          <a:xfrm>
            <a:off x="1800520" y="1535718"/>
            <a:ext cx="9642475" cy="2612076"/>
          </a:xfrm>
        </p:spPr>
        <p:txBody>
          <a:bodyPr>
            <a:noAutofit/>
          </a:bodyPr>
          <a:lstStyle/>
          <a:p>
            <a:pPr marL="0" indent="0" algn="r">
              <a:lnSpc>
                <a:spcPts val="5000"/>
              </a:lnSpc>
              <a:spcBef>
                <a:spcPts val="0"/>
              </a:spcBef>
              <a:buNone/>
            </a:pPr>
            <a:r>
              <a:rPr lang="en-GB" sz="4800" b="1">
                <a:solidFill>
                  <a:schemeClr val="bg1"/>
                </a:solidFill>
              </a:rPr>
              <a:t>ETTEVÕTLUSVALDKONNA VÄLJAKUTSED</a:t>
            </a:r>
            <a:endParaRPr lang="et-EE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881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A7755E8-81B7-D6C5-14B3-34E61D89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6" y="258424"/>
            <a:ext cx="10788752" cy="51508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E79B7-1FB0-A93D-371D-EC9606DB3C56}"/>
              </a:ext>
            </a:extLst>
          </p:cNvPr>
          <p:cNvSpPr txBox="1"/>
          <p:nvPr/>
        </p:nvSpPr>
        <p:spPr>
          <a:xfrm>
            <a:off x="4615166" y="5447156"/>
            <a:ext cx="7055218" cy="10002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Paljud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teadusprojektid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sisaldavad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ka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ettevõtluskoostööd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Vajalik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on see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koostöö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muuta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pikaajaliseks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ja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br>
              <a:rPr lang="et-EE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</a:b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vastastikuste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huvide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põhiseks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63223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istkülik 85">
            <a:extLst>
              <a:ext uri="{FF2B5EF4-FFF2-40B4-BE49-F238E27FC236}">
                <a16:creationId xmlns:a16="http://schemas.microsoft.com/office/drawing/2014/main" id="{04AEA767-F34B-5510-BBEE-110098D3484A}"/>
              </a:ext>
            </a:extLst>
          </p:cNvPr>
          <p:cNvSpPr/>
          <p:nvPr/>
        </p:nvSpPr>
        <p:spPr>
          <a:xfrm>
            <a:off x="160256" y="5608948"/>
            <a:ext cx="3799002" cy="1065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8388F96-7B94-70D6-842A-3782E78AC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632"/>
          <a:stretch>
            <a:fillRect/>
          </a:stretch>
        </p:blipFill>
        <p:spPr>
          <a:xfrm>
            <a:off x="98959" y="304598"/>
            <a:ext cx="4190237" cy="65534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5FA50F-BD40-653C-9A69-64ACC677232C}"/>
              </a:ext>
            </a:extLst>
          </p:cNvPr>
          <p:cNvSpPr txBox="1"/>
          <p:nvPr/>
        </p:nvSpPr>
        <p:spPr>
          <a:xfrm>
            <a:off x="9230358" y="2697574"/>
            <a:ext cx="2159477" cy="23083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Patentide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mõte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on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teenida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tulu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Hargettevõtluses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on</a:t>
            </a:r>
            <a:r>
              <a:rPr lang="et-EE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üha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olulisem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ülikooli</a:t>
            </a:r>
            <a:r>
              <a:rPr lang="et-EE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osaluse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võtmine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A4A0409-2C96-EFF8-B2BD-169CB132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81"/>
          <a:stretch>
            <a:fillRect/>
          </a:stretch>
        </p:blipFill>
        <p:spPr>
          <a:xfrm>
            <a:off x="4930223" y="304598"/>
            <a:ext cx="3978110" cy="655340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98253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EAF9516-9E68-405D-F290-B927862D8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3" y="339046"/>
            <a:ext cx="9338319" cy="60344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Arrow: Left 2">
            <a:extLst>
              <a:ext uri="{FF2B5EF4-FFF2-40B4-BE49-F238E27FC236}">
                <a16:creationId xmlns:a16="http://schemas.microsoft.com/office/drawing/2014/main" id="{B51A11C9-1E69-BCD4-60C7-5F6A840E79B0}"/>
              </a:ext>
            </a:extLst>
          </p:cNvPr>
          <p:cNvSpPr/>
          <p:nvPr/>
        </p:nvSpPr>
        <p:spPr>
          <a:xfrm>
            <a:off x="9677443" y="3053936"/>
            <a:ext cx="707919" cy="452280"/>
          </a:xfrm>
          <a:custGeom>
            <a:avLst>
              <a:gd name="f0" fmla="val 69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chemeClr val="accent1"/>
          </a:solidFill>
          <a:ln w="19046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0" name="Arrow: Left 3">
            <a:extLst>
              <a:ext uri="{FF2B5EF4-FFF2-40B4-BE49-F238E27FC236}">
                <a16:creationId xmlns:a16="http://schemas.microsoft.com/office/drawing/2014/main" id="{36173EB5-463E-B926-BD11-27F0C9B6D290}"/>
              </a:ext>
            </a:extLst>
          </p:cNvPr>
          <p:cNvSpPr/>
          <p:nvPr/>
        </p:nvSpPr>
        <p:spPr>
          <a:xfrm>
            <a:off x="9677443" y="4337050"/>
            <a:ext cx="707919" cy="452280"/>
          </a:xfrm>
          <a:custGeom>
            <a:avLst>
              <a:gd name="f0" fmla="val 69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chemeClr val="accent1"/>
          </a:solidFill>
          <a:ln w="19046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73618-DDE4-F4BA-8303-92EBD15D075B}"/>
              </a:ext>
            </a:extLst>
          </p:cNvPr>
          <p:cNvSpPr txBox="1"/>
          <p:nvPr/>
        </p:nvSpPr>
        <p:spPr>
          <a:xfrm>
            <a:off x="10031407" y="3643880"/>
            <a:ext cx="1514838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Kasvuootus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9193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228DCE4D-BA1B-6571-02BD-C0F6B2BEB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6"/>
            <a:ext cx="10656887" cy="515954"/>
          </a:xfrm>
        </p:spPr>
        <p:txBody>
          <a:bodyPr/>
          <a:lstStyle/>
          <a:p>
            <a:r>
              <a:rPr lang="et-EE"/>
              <a:t>Ettevõtlustulu 2021–2025 (mln/</a:t>
            </a:r>
            <a:r>
              <a:rPr lang="et-EE" sz="2000"/>
              <a:t>€)</a:t>
            </a:r>
            <a:endParaRPr lang="en-US"/>
          </a:p>
          <a:p>
            <a:endParaRPr lang="et-EE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5794D554-F234-B57D-624C-76691D48DE56}"/>
              </a:ext>
            </a:extLst>
          </p:cNvPr>
          <p:cNvGraphicFramePr>
            <a:graphicFrameLocks/>
          </p:cNvGraphicFramePr>
          <p:nvPr/>
        </p:nvGraphicFramePr>
        <p:xfrm>
          <a:off x="179109" y="896447"/>
          <a:ext cx="11519551" cy="491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49282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E8FD0553-127D-F124-92A9-641DE3C35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10494963" cy="959014"/>
          </a:xfrm>
        </p:spPr>
        <p:txBody>
          <a:bodyPr>
            <a:normAutofit fontScale="92500"/>
          </a:bodyPr>
          <a:lstStyle/>
          <a:p>
            <a:pPr>
              <a:lnSpc>
                <a:spcPts val="2400"/>
              </a:lnSpc>
            </a:pPr>
            <a:r>
              <a:rPr lang="en-GB"/>
              <a:t>ARENGUKAVA 2035: </a:t>
            </a:r>
            <a:r>
              <a:rPr lang="en-GB" err="1"/>
              <a:t>sõlmime</a:t>
            </a:r>
            <a:r>
              <a:rPr lang="en-GB"/>
              <a:t> </a:t>
            </a:r>
            <a:r>
              <a:rPr lang="en-GB" err="1"/>
              <a:t>pikaajalisi</a:t>
            </a:r>
            <a:r>
              <a:rPr lang="en-GB"/>
              <a:t> </a:t>
            </a:r>
            <a:r>
              <a:rPr lang="en-GB" err="1"/>
              <a:t>koostöölepinguid</a:t>
            </a:r>
            <a:r>
              <a:rPr lang="en-GB"/>
              <a:t> </a:t>
            </a:r>
            <a:r>
              <a:rPr lang="en-GB" err="1"/>
              <a:t>teadus</a:t>
            </a:r>
            <a:r>
              <a:rPr lang="en-GB"/>
              <a:t>-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arendustegevusse</a:t>
            </a:r>
            <a:r>
              <a:rPr lang="en-GB"/>
              <a:t> </a:t>
            </a:r>
            <a:r>
              <a:rPr lang="en-GB" err="1"/>
              <a:t>panustavate</a:t>
            </a:r>
            <a:r>
              <a:rPr lang="en-GB"/>
              <a:t> </a:t>
            </a:r>
            <a:r>
              <a:rPr lang="en-GB" err="1"/>
              <a:t>ettevõtetega</a:t>
            </a:r>
            <a:r>
              <a:rPr lang="en-GB"/>
              <a:t> </a:t>
            </a:r>
            <a:r>
              <a:rPr lang="en-GB" err="1"/>
              <a:t>ning</a:t>
            </a:r>
            <a:r>
              <a:rPr lang="en-GB"/>
              <a:t> </a:t>
            </a:r>
            <a:r>
              <a:rPr lang="en-GB" err="1"/>
              <a:t>tõstame</a:t>
            </a:r>
            <a:r>
              <a:rPr lang="en-GB"/>
              <a:t> </a:t>
            </a:r>
            <a:r>
              <a:rPr lang="en-GB" err="1"/>
              <a:t>ettevõtluskoostööst</a:t>
            </a:r>
            <a:r>
              <a:rPr lang="en-GB"/>
              <a:t> </a:t>
            </a:r>
            <a:r>
              <a:rPr lang="en-GB" err="1"/>
              <a:t>laekuvaid</a:t>
            </a:r>
            <a:r>
              <a:rPr lang="en-GB"/>
              <a:t> </a:t>
            </a:r>
            <a:r>
              <a:rPr lang="en-GB" err="1"/>
              <a:t>tulusid</a:t>
            </a:r>
            <a:endParaRPr lang="en-GB"/>
          </a:p>
          <a:p>
            <a:endParaRPr lang="et-EE"/>
          </a:p>
        </p:txBody>
      </p:sp>
      <p:sp>
        <p:nvSpPr>
          <p:cNvPr id="8" name="Teksti kohatäide 7">
            <a:extLst>
              <a:ext uri="{FF2B5EF4-FFF2-40B4-BE49-F238E27FC236}">
                <a16:creationId xmlns:a16="http://schemas.microsoft.com/office/drawing/2014/main" id="{429B69D8-8E9A-0748-AEC1-7394B3BC10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700" y="1576023"/>
            <a:ext cx="9180513" cy="426859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400"/>
              </a:spcAft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err="1">
                <a:solidFill>
                  <a:schemeClr val="tx2"/>
                </a:solidFill>
                <a:latin typeface="+mn-lt"/>
              </a:rPr>
              <a:t>Muutused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akadeemilises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karjäärikorralduses</a:t>
            </a:r>
            <a:r>
              <a:rPr lang="en-GB">
                <a:solidFill>
                  <a:schemeClr val="tx2"/>
                </a:solidFill>
                <a:latin typeface="+mn-lt"/>
              </a:rPr>
              <a:t>: </a:t>
            </a:r>
            <a:r>
              <a:rPr lang="en-GB" err="1">
                <a:solidFill>
                  <a:schemeClr val="tx2"/>
                </a:solidFill>
                <a:latin typeface="+mn-lt"/>
              </a:rPr>
              <a:t>ettevõtluskoostöö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arvestamine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teadustöö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hulgas</a:t>
            </a:r>
            <a:endParaRPr lang="en-GB">
              <a:solidFill>
                <a:schemeClr val="tx2"/>
              </a:solidFill>
              <a:latin typeface="+mn-lt"/>
            </a:endParaRPr>
          </a:p>
          <a:p>
            <a:pPr lvl="0">
              <a:spcBef>
                <a:spcPts val="0"/>
              </a:spcBef>
              <a:spcAft>
                <a:spcPts val="400"/>
              </a:spcAft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err="1">
                <a:solidFill>
                  <a:schemeClr val="tx2"/>
                </a:solidFill>
                <a:latin typeface="+mn-lt"/>
              </a:rPr>
              <a:t>Motivatsioon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instituutidele</a:t>
            </a:r>
            <a:r>
              <a:rPr lang="en-GB">
                <a:solidFill>
                  <a:schemeClr val="tx2"/>
                </a:solidFill>
                <a:latin typeface="+mn-lt"/>
              </a:rPr>
              <a:t>: </a:t>
            </a:r>
            <a:r>
              <a:rPr lang="en-GB" err="1">
                <a:solidFill>
                  <a:schemeClr val="tx2"/>
                </a:solidFill>
                <a:latin typeface="+mn-lt"/>
              </a:rPr>
              <a:t>tulemusrahastus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ettevõtlustulu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alusel</a:t>
            </a:r>
            <a:endParaRPr lang="en-GB">
              <a:solidFill>
                <a:schemeClr val="tx2"/>
              </a:solidFill>
              <a:latin typeface="+mn-lt"/>
            </a:endParaRPr>
          </a:p>
          <a:p>
            <a:pPr lvl="0">
              <a:spcBef>
                <a:spcPts val="0"/>
              </a:spcBef>
              <a:spcAft>
                <a:spcPts val="400"/>
              </a:spcAft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err="1">
                <a:solidFill>
                  <a:schemeClr val="tx2"/>
                </a:solidFill>
                <a:latin typeface="+mn-lt"/>
              </a:rPr>
              <a:t>TemTA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programm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ja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selle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taotlemise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tugi</a:t>
            </a:r>
            <a:r>
              <a:rPr lang="en-GB">
                <a:solidFill>
                  <a:schemeClr val="tx2"/>
                </a:solidFill>
                <a:latin typeface="+mn-lt"/>
              </a:rPr>
              <a:t>: </a:t>
            </a:r>
            <a:r>
              <a:rPr lang="en-GB" err="1">
                <a:solidFill>
                  <a:schemeClr val="tx2"/>
                </a:solidFill>
                <a:latin typeface="+mn-lt"/>
              </a:rPr>
              <a:t>ootus</a:t>
            </a:r>
            <a:r>
              <a:rPr lang="en-GB">
                <a:solidFill>
                  <a:schemeClr val="tx2"/>
                </a:solidFill>
                <a:latin typeface="+mn-lt"/>
              </a:rPr>
              <a:t> 2026 </a:t>
            </a:r>
            <a:r>
              <a:rPr lang="en-GB" err="1">
                <a:solidFill>
                  <a:schemeClr val="tx2"/>
                </a:solidFill>
                <a:latin typeface="+mn-lt"/>
              </a:rPr>
              <a:t>projektide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mahule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br>
              <a:rPr lang="et-EE">
                <a:solidFill>
                  <a:schemeClr val="tx2"/>
                </a:solidFill>
                <a:latin typeface="+mn-lt"/>
              </a:rPr>
            </a:br>
            <a:r>
              <a:rPr lang="en-GB">
                <a:solidFill>
                  <a:schemeClr val="tx2"/>
                </a:solidFill>
                <a:latin typeface="+mn-lt"/>
              </a:rPr>
              <a:t>15 MEUR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err="1">
                <a:solidFill>
                  <a:schemeClr val="tx2"/>
                </a:solidFill>
                <a:latin typeface="+mn-lt"/>
              </a:rPr>
              <a:t>Uus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võtmenäitaja</a:t>
            </a:r>
            <a:r>
              <a:rPr lang="en-GB">
                <a:solidFill>
                  <a:schemeClr val="tx2"/>
                </a:solidFill>
                <a:latin typeface="+mn-lt"/>
              </a:rPr>
              <a:t>: </a:t>
            </a:r>
            <a:r>
              <a:rPr lang="en-GB" err="1">
                <a:solidFill>
                  <a:schemeClr val="tx2"/>
                </a:solidFill>
                <a:latin typeface="+mn-lt"/>
              </a:rPr>
              <a:t>lõppenud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edukate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tehnosiirete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arv</a:t>
            </a:r>
            <a:r>
              <a:rPr lang="en-GB">
                <a:solidFill>
                  <a:schemeClr val="tx2"/>
                </a:solidFill>
                <a:latin typeface="+mn-lt"/>
              </a:rPr>
              <a:t> (</a:t>
            </a:r>
            <a:r>
              <a:rPr lang="en-GB" err="1">
                <a:solidFill>
                  <a:schemeClr val="tx2"/>
                </a:solidFill>
                <a:latin typeface="+mn-lt"/>
              </a:rPr>
              <a:t>koos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kommunikatsiooniga</a:t>
            </a:r>
            <a:r>
              <a:rPr lang="en-GB">
                <a:solidFill>
                  <a:schemeClr val="tx2"/>
                </a:solidFill>
                <a:latin typeface="+mn-lt"/>
              </a:rPr>
              <a:t>)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err="1">
                <a:solidFill>
                  <a:schemeClr val="tx2"/>
                </a:solidFill>
                <a:latin typeface="+mn-lt"/>
              </a:rPr>
              <a:t>Hetkel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teaduskondade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ja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instituutide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tegevuskavade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koostamine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perioodiks</a:t>
            </a:r>
            <a:r>
              <a:rPr lang="en-GB">
                <a:solidFill>
                  <a:schemeClr val="tx2"/>
                </a:solidFill>
                <a:latin typeface="+mn-lt"/>
              </a:rPr>
              <a:t> 2026</a:t>
            </a:r>
            <a:r>
              <a:rPr lang="et-EE">
                <a:solidFill>
                  <a:schemeClr val="tx2"/>
                </a:solidFill>
                <a:latin typeface="+mn-lt"/>
              </a:rPr>
              <a:t>–</a:t>
            </a:r>
            <a:r>
              <a:rPr lang="en-GB">
                <a:solidFill>
                  <a:schemeClr val="tx2"/>
                </a:solidFill>
                <a:latin typeface="+mn-lt"/>
              </a:rPr>
              <a:t>2028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err="1">
                <a:solidFill>
                  <a:schemeClr val="tx2"/>
                </a:solidFill>
                <a:latin typeface="+mn-lt"/>
              </a:rPr>
              <a:t>Ülikooli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eesmärk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peab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olema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instituutide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eesmärkide</a:t>
            </a:r>
            <a:r>
              <a:rPr lang="en-GB">
                <a:solidFill>
                  <a:schemeClr val="tx2"/>
                </a:solidFill>
                <a:latin typeface="+mn-lt"/>
              </a:rPr>
              <a:t> summa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err="1">
                <a:solidFill>
                  <a:schemeClr val="tx2"/>
                </a:solidFill>
                <a:latin typeface="+mn-lt"/>
              </a:rPr>
              <a:t>Ettevõtluskoostöö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võrgustik</a:t>
            </a:r>
            <a:r>
              <a:rPr lang="en-GB">
                <a:solidFill>
                  <a:schemeClr val="tx2"/>
                </a:solidFill>
                <a:latin typeface="+mn-lt"/>
              </a:rPr>
              <a:t>, </a:t>
            </a:r>
            <a:r>
              <a:rPr lang="en-GB" err="1">
                <a:solidFill>
                  <a:schemeClr val="tx2"/>
                </a:solidFill>
                <a:latin typeface="+mn-lt"/>
              </a:rPr>
              <a:t>strateegilised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br>
              <a:rPr lang="et-EE">
                <a:solidFill>
                  <a:schemeClr val="tx2"/>
                </a:solidFill>
                <a:latin typeface="+mn-lt"/>
              </a:rPr>
            </a:br>
            <a:r>
              <a:rPr lang="en-GB" err="1">
                <a:solidFill>
                  <a:schemeClr val="tx2"/>
                </a:solidFill>
                <a:latin typeface="+mn-lt"/>
              </a:rPr>
              <a:t>partnerid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ja</a:t>
            </a:r>
            <a:r>
              <a:rPr lang="en-GB">
                <a:solidFill>
                  <a:schemeClr val="tx2"/>
                </a:solidFill>
                <a:latin typeface="+mn-lt"/>
              </a:rPr>
              <a:t> ASTRA+ </a:t>
            </a:r>
            <a:r>
              <a:rPr lang="en-GB" err="1">
                <a:solidFill>
                  <a:schemeClr val="tx2"/>
                </a:solidFill>
                <a:latin typeface="+mn-lt"/>
              </a:rPr>
              <a:t>Tegevus</a:t>
            </a:r>
            <a:r>
              <a:rPr lang="en-GB">
                <a:solidFill>
                  <a:schemeClr val="tx2"/>
                </a:solidFill>
                <a:latin typeface="+mn-lt"/>
              </a:rPr>
              <a:t> 4</a:t>
            </a:r>
          </a:p>
          <a:p>
            <a:pPr lvl="0">
              <a:spcBef>
                <a:spcPts val="0"/>
              </a:spcBef>
              <a:spcAft>
                <a:spcPts val="400"/>
              </a:spcAft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err="1">
                <a:solidFill>
                  <a:schemeClr val="tx2"/>
                </a:solidFill>
                <a:latin typeface="+mn-lt"/>
              </a:rPr>
              <a:t>Liikumine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r>
              <a:rPr lang="en-GB" err="1">
                <a:solidFill>
                  <a:schemeClr val="tx2"/>
                </a:solidFill>
                <a:latin typeface="+mn-lt"/>
              </a:rPr>
              <a:t>koostöölepingutelt</a:t>
            </a:r>
            <a:r>
              <a:rPr lang="en-GB">
                <a:solidFill>
                  <a:schemeClr val="tx2"/>
                </a:solidFill>
                <a:latin typeface="+mn-lt"/>
              </a:rPr>
              <a:t> </a:t>
            </a:r>
            <a:br>
              <a:rPr lang="et-EE">
                <a:solidFill>
                  <a:schemeClr val="tx2"/>
                </a:solidFill>
                <a:latin typeface="+mn-lt"/>
              </a:rPr>
            </a:br>
            <a:r>
              <a:rPr lang="en-GB" err="1">
                <a:solidFill>
                  <a:schemeClr val="tx2"/>
                </a:solidFill>
                <a:latin typeface="+mn-lt"/>
              </a:rPr>
              <a:t>koostööprogrammidesse</a:t>
            </a:r>
            <a:endParaRPr lang="en-GB">
              <a:solidFill>
                <a:schemeClr val="tx2"/>
              </a:solidFill>
              <a:latin typeface="+mn-lt"/>
            </a:endParaRPr>
          </a:p>
          <a:p>
            <a:pPr>
              <a:spcAft>
                <a:spcPts val="400"/>
              </a:spcAft>
            </a:pPr>
            <a:endParaRPr lang="et-EE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D3CE66B-ABD0-DB46-C418-3390F413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02"/>
          <a:stretch>
            <a:fillRect/>
          </a:stretch>
        </p:blipFill>
        <p:spPr>
          <a:xfrm>
            <a:off x="8352888" y="4685122"/>
            <a:ext cx="3839108" cy="217287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60876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3CF55F76-0257-E5A5-3AEB-380A240C12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9274"/>
            <a:ext cx="10494963" cy="1392647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n-GB" sz="2200"/>
              <a:t>ARENGUKAVA 2035: </a:t>
            </a:r>
            <a:r>
              <a:rPr lang="en-GB" sz="2200" err="1"/>
              <a:t>Oleme</a:t>
            </a:r>
            <a:r>
              <a:rPr lang="en-GB" sz="2200"/>
              <a:t> </a:t>
            </a:r>
            <a:r>
              <a:rPr lang="en-GB" sz="2200" err="1"/>
              <a:t>teadmussiirdel</a:t>
            </a:r>
            <a:r>
              <a:rPr lang="en-GB" sz="2200"/>
              <a:t> </a:t>
            </a:r>
            <a:r>
              <a:rPr lang="en-GB" sz="2200" err="1"/>
              <a:t>põhinevate</a:t>
            </a:r>
            <a:r>
              <a:rPr lang="en-GB" sz="2200"/>
              <a:t> </a:t>
            </a:r>
            <a:r>
              <a:rPr lang="en-GB" sz="2200" err="1"/>
              <a:t>koostöövõrgustike</a:t>
            </a:r>
            <a:r>
              <a:rPr lang="en-GB" sz="2200"/>
              <a:t> </a:t>
            </a:r>
            <a:r>
              <a:rPr lang="en-GB" sz="2200" err="1"/>
              <a:t>juhtpartner</a:t>
            </a:r>
            <a:r>
              <a:rPr lang="en-GB" sz="2200"/>
              <a:t> </a:t>
            </a:r>
            <a:r>
              <a:rPr lang="en-GB" sz="2200" err="1"/>
              <a:t>ning</a:t>
            </a:r>
            <a:r>
              <a:rPr lang="en-GB" sz="2200"/>
              <a:t> </a:t>
            </a:r>
            <a:r>
              <a:rPr lang="en-GB" sz="2200" err="1"/>
              <a:t>aitame</a:t>
            </a:r>
            <a:r>
              <a:rPr lang="en-GB" sz="2200"/>
              <a:t> </a:t>
            </a:r>
            <a:r>
              <a:rPr lang="en-GB" sz="2200" err="1"/>
              <a:t>luua</a:t>
            </a:r>
            <a:br>
              <a:rPr lang="et-EE" sz="2200"/>
            </a:br>
            <a:r>
              <a:rPr lang="en-GB" sz="2200" err="1"/>
              <a:t>ja</a:t>
            </a:r>
            <a:r>
              <a:rPr lang="en-GB" sz="2200"/>
              <a:t> </a:t>
            </a:r>
            <a:r>
              <a:rPr lang="en-GB" sz="2200" err="1"/>
              <a:t>arendada</a:t>
            </a:r>
            <a:r>
              <a:rPr lang="en-GB" sz="2200"/>
              <a:t> </a:t>
            </a:r>
            <a:r>
              <a:rPr lang="en-GB" sz="2200" err="1"/>
              <a:t>nii</a:t>
            </a:r>
            <a:r>
              <a:rPr lang="en-GB" sz="2200"/>
              <a:t> </a:t>
            </a:r>
            <a:r>
              <a:rPr lang="en-GB" sz="2200" err="1"/>
              <a:t>riiklikke</a:t>
            </a:r>
            <a:r>
              <a:rPr lang="en-GB" sz="2200"/>
              <a:t> </a:t>
            </a:r>
            <a:r>
              <a:rPr lang="en-GB" sz="2200" err="1"/>
              <a:t>kui</a:t>
            </a:r>
            <a:r>
              <a:rPr lang="en-GB" sz="2200"/>
              <a:t> ka </a:t>
            </a:r>
            <a:r>
              <a:rPr lang="en-GB" sz="2200" err="1"/>
              <a:t>rahvusvahelisi</a:t>
            </a:r>
            <a:r>
              <a:rPr lang="en-GB" sz="2200"/>
              <a:t> </a:t>
            </a:r>
            <a:r>
              <a:rPr lang="en-GB" sz="2200" err="1"/>
              <a:t>partnerlusi</a:t>
            </a:r>
            <a:r>
              <a:rPr lang="en-GB" sz="2200"/>
              <a:t> </a:t>
            </a:r>
            <a:r>
              <a:rPr lang="en-GB" sz="2200" err="1"/>
              <a:t>ja</a:t>
            </a:r>
            <a:r>
              <a:rPr lang="en-GB" sz="2200"/>
              <a:t> </a:t>
            </a:r>
            <a:r>
              <a:rPr lang="en-GB" sz="2200" err="1"/>
              <a:t>võrgustikke</a:t>
            </a:r>
            <a:endParaRPr lang="en-GB" sz="2200"/>
          </a:p>
          <a:p>
            <a:endParaRPr lang="et-EE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8623952-2880-672E-E8C8-5794F3DB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6" y="1933988"/>
            <a:ext cx="7061598" cy="39012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CAEB3-8E34-C3EC-A97F-2188EB0DA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859" y="1979861"/>
            <a:ext cx="3722494" cy="378911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300293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C2A58ED9-988D-E3D4-2F8B-5264D9C2A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10494963" cy="1474788"/>
          </a:xfrm>
        </p:spPr>
        <p:txBody>
          <a:bodyPr>
            <a:normAutofit fontScale="92500"/>
          </a:bodyPr>
          <a:lstStyle/>
          <a:p>
            <a:pPr>
              <a:lnSpc>
                <a:spcPts val="2400"/>
              </a:lnSpc>
            </a:pPr>
            <a:r>
              <a:rPr lang="en-GB"/>
              <a:t>ARENGUKAVA 2035: </a:t>
            </a:r>
            <a:r>
              <a:rPr lang="en-GB" err="1"/>
              <a:t>Motiveerime</a:t>
            </a:r>
            <a:r>
              <a:rPr lang="en-GB"/>
              <a:t> </a:t>
            </a:r>
            <a:r>
              <a:rPr lang="en-GB" err="1"/>
              <a:t>akadeemilisi</a:t>
            </a:r>
            <a:r>
              <a:rPr lang="en-GB"/>
              <a:t> </a:t>
            </a:r>
            <a:r>
              <a:rPr lang="en-GB" err="1"/>
              <a:t>töötajaid</a:t>
            </a:r>
            <a:r>
              <a:rPr lang="en-GB"/>
              <a:t> </a:t>
            </a:r>
            <a:r>
              <a:rPr lang="en-GB" err="1"/>
              <a:t>leiutama</a:t>
            </a:r>
            <a:r>
              <a:rPr lang="en-GB"/>
              <a:t> </a:t>
            </a:r>
            <a:r>
              <a:rPr lang="en-GB" err="1"/>
              <a:t>ning</a:t>
            </a:r>
            <a:r>
              <a:rPr lang="en-GB"/>
              <a:t> </a:t>
            </a:r>
            <a:r>
              <a:rPr lang="en-GB" err="1"/>
              <a:t>intellektuaalomandit</a:t>
            </a:r>
            <a:r>
              <a:rPr lang="en-GB"/>
              <a:t> </a:t>
            </a:r>
            <a:r>
              <a:rPr lang="en-GB" err="1"/>
              <a:t>kaitsma</a:t>
            </a:r>
            <a:r>
              <a:rPr lang="en-GB"/>
              <a:t>, </a:t>
            </a:r>
            <a:r>
              <a:rPr lang="en-GB" err="1"/>
              <a:t>tõstame</a:t>
            </a:r>
            <a:r>
              <a:rPr lang="en-GB"/>
              <a:t> </a:t>
            </a:r>
            <a:r>
              <a:rPr lang="en-GB" err="1"/>
              <a:t>järjepidevalt</a:t>
            </a:r>
            <a:r>
              <a:rPr lang="en-GB"/>
              <a:t> </a:t>
            </a:r>
            <a:r>
              <a:rPr lang="en-GB" err="1"/>
              <a:t>teadussaavutuste</a:t>
            </a:r>
            <a:r>
              <a:rPr lang="en-GB"/>
              <a:t> </a:t>
            </a:r>
            <a:r>
              <a:rPr lang="en-GB" err="1"/>
              <a:t>innovatsiooni</a:t>
            </a:r>
            <a:r>
              <a:rPr lang="et-EE"/>
              <a:t>-</a:t>
            </a:r>
            <a:r>
              <a:rPr lang="en-GB" err="1"/>
              <a:t>valmidust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loome</a:t>
            </a:r>
            <a:r>
              <a:rPr lang="en-GB"/>
              <a:t> </a:t>
            </a:r>
            <a:r>
              <a:rPr lang="en-GB" err="1"/>
              <a:t>ülikooli</a:t>
            </a:r>
            <a:r>
              <a:rPr lang="en-GB"/>
              <a:t> </a:t>
            </a:r>
            <a:r>
              <a:rPr lang="en-GB" err="1"/>
              <a:t>osalusega</a:t>
            </a:r>
            <a:r>
              <a:rPr lang="en-GB"/>
              <a:t> </a:t>
            </a:r>
            <a:r>
              <a:rPr lang="en-GB" err="1"/>
              <a:t>hargettevõtteid</a:t>
            </a:r>
            <a:r>
              <a:rPr lang="en-GB"/>
              <a:t>. </a:t>
            </a:r>
          </a:p>
          <a:p>
            <a:endParaRPr lang="et-EE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450007-9FE2-38CA-BF39-54F55289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6" y="2024063"/>
            <a:ext cx="2346992" cy="34925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94BF3EB-C57B-4A6C-079C-D74684BBC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935" y="1959846"/>
            <a:ext cx="3488431" cy="37150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209D1027-131B-BB9F-A903-64E45326BC96}"/>
              </a:ext>
            </a:extLst>
          </p:cNvPr>
          <p:cNvSpPr txBox="1"/>
          <p:nvPr/>
        </p:nvSpPr>
        <p:spPr>
          <a:xfrm>
            <a:off x="7772653" y="1922355"/>
            <a:ext cx="3369829" cy="36933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IO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kaitsmine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kui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peamine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viis</a:t>
            </a:r>
            <a:r>
              <a:rPr lang="et-EE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end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nähtavaks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teha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ja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tulu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teenida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ASTRA+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arendusgrandid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Ülikooli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poolne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tugi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2025: 17 granti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67E"/>
              </a:buClr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Süvatehnoloogia</a:t>
            </a: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 </a:t>
            </a: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programm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54049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688E024F-101A-8722-4FBC-73E4B61D0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10494963" cy="1079500"/>
          </a:xfrm>
        </p:spPr>
        <p:txBody>
          <a:bodyPr>
            <a:normAutofit/>
          </a:bodyPr>
          <a:lstStyle/>
          <a:p>
            <a:pPr lvl="0">
              <a:lnSpc>
                <a:spcPts val="2400"/>
              </a:lnSpc>
            </a:pPr>
            <a:r>
              <a:rPr lang="en-GB" sz="2200"/>
              <a:t>ARENGUKAVA 2035: </a:t>
            </a:r>
            <a:r>
              <a:rPr lang="en-GB" sz="2200" err="1"/>
              <a:t>Arendame</a:t>
            </a:r>
            <a:r>
              <a:rPr lang="en-GB" sz="2200"/>
              <a:t> </a:t>
            </a:r>
            <a:r>
              <a:rPr lang="en-GB" sz="2200" err="1"/>
              <a:t>ettevõtlusõpet</a:t>
            </a:r>
            <a:r>
              <a:rPr lang="en-GB" sz="2200"/>
              <a:t>, </a:t>
            </a:r>
            <a:br>
              <a:rPr lang="et-EE" sz="2200"/>
            </a:br>
            <a:r>
              <a:rPr lang="en-GB" sz="2200" err="1"/>
              <a:t>kaasame</a:t>
            </a:r>
            <a:r>
              <a:rPr lang="en-GB" sz="2200"/>
              <a:t> </a:t>
            </a:r>
            <a:r>
              <a:rPr lang="en-GB" sz="2200" err="1"/>
              <a:t>mentoreid</a:t>
            </a:r>
            <a:r>
              <a:rPr lang="en-GB" sz="2200"/>
              <a:t> </a:t>
            </a:r>
            <a:r>
              <a:rPr lang="en-GB" sz="2200" err="1"/>
              <a:t>ning</a:t>
            </a:r>
            <a:r>
              <a:rPr lang="en-GB" sz="2200"/>
              <a:t> </a:t>
            </a:r>
            <a:r>
              <a:rPr lang="en-GB" sz="2200" err="1"/>
              <a:t>toetame</a:t>
            </a:r>
            <a:r>
              <a:rPr lang="en-GB" sz="2200"/>
              <a:t> </a:t>
            </a:r>
            <a:r>
              <a:rPr lang="en-GB" sz="2200" err="1"/>
              <a:t>tudengiettevõtete</a:t>
            </a:r>
            <a:r>
              <a:rPr lang="en-GB" sz="2200"/>
              <a:t> </a:t>
            </a:r>
            <a:r>
              <a:rPr lang="en-GB" sz="2200" err="1"/>
              <a:t>loomist</a:t>
            </a:r>
            <a:r>
              <a:rPr lang="en-GB" sz="2200"/>
              <a:t> </a:t>
            </a:r>
            <a:r>
              <a:rPr lang="en-GB" sz="2200" err="1"/>
              <a:t>ja</a:t>
            </a:r>
            <a:r>
              <a:rPr lang="en-GB" sz="2200"/>
              <a:t> </a:t>
            </a:r>
            <a:r>
              <a:rPr lang="en-GB" sz="2200" err="1"/>
              <a:t>konkurentsivõimelisust</a:t>
            </a:r>
            <a:endParaRPr lang="en-GB" sz="2200"/>
          </a:p>
          <a:p>
            <a:endParaRPr lang="et-E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A509BB-3E99-853B-76EA-50AB1F86B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6" y="1628776"/>
            <a:ext cx="7297688" cy="38927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E8DF233B-44F1-91A7-AA16-868BF050CF60}"/>
              </a:ext>
            </a:extLst>
          </p:cNvPr>
          <p:cNvSpPr txBox="1"/>
          <p:nvPr/>
        </p:nvSpPr>
        <p:spPr>
          <a:xfrm>
            <a:off x="8722023" y="2024063"/>
            <a:ext cx="2209836" cy="258532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chemeClr val="tx2"/>
                </a:solidFill>
                <a:uFillTx/>
                <a:latin typeface="+mn-lt"/>
              </a:rPr>
              <a:t>STARTUP LEHTER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err="1">
                <a:solidFill>
                  <a:schemeClr val="tx2"/>
                </a:solidFill>
                <a:uFillTx/>
                <a:latin typeface="+mn-lt"/>
              </a:rPr>
              <a:t>Üliõpilasprojektid</a:t>
            </a: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chemeClr val="tx2"/>
              </a:solidFill>
              <a:uFillTx/>
              <a:latin typeface="+mn-lt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ABEA4FC-A368-A11C-03CB-8A49D52FF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875" y="3431214"/>
            <a:ext cx="4664158" cy="5657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74969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7F9E3686-5EE1-F609-CE6C-13D2432F8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>
                <a:latin typeface="Verdana"/>
                <a:ea typeface="Verdana"/>
              </a:rPr>
              <a:t>Arengukava</a:t>
            </a:r>
            <a:r>
              <a:rPr lang="en-US">
                <a:latin typeface="Verdana"/>
                <a:ea typeface="Verdana"/>
              </a:rPr>
              <a:t> 2021–2025 </a:t>
            </a:r>
            <a:r>
              <a:rPr lang="en-US" err="1">
                <a:latin typeface="Verdana"/>
                <a:ea typeface="Verdana"/>
              </a:rPr>
              <a:t>olulisemad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saavutused</a:t>
            </a:r>
            <a:r>
              <a:rPr lang="en-US">
                <a:latin typeface="Verdana"/>
                <a:ea typeface="Verdana"/>
              </a:rPr>
              <a:t> </a:t>
            </a:r>
            <a:endParaRPr lang="en-US"/>
          </a:p>
          <a:p>
            <a:endParaRPr lang="et-EE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D072CFCD-EF65-85AB-6549-9BFD8FD01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659" y="977154"/>
            <a:ext cx="10795652" cy="4824932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endParaRPr lang="et-EE" sz="200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sz="2000" err="1">
                <a:ea typeface="+mn-lt"/>
                <a:cs typeface="+mn-lt"/>
              </a:rPr>
              <a:t>Sõnastasime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selle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saavutamiseks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ülikooli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rohestrateegia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aastateks</a:t>
            </a:r>
            <a:r>
              <a:rPr lang="en-US" sz="2000">
                <a:ea typeface="+mn-lt"/>
                <a:cs typeface="+mn-lt"/>
              </a:rPr>
              <a:t> 2023–2035</a:t>
            </a:r>
            <a:endParaRPr lang="et-EE" sz="200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sz="2000" err="1">
                <a:ea typeface="+mn-lt"/>
                <a:cs typeface="+mn-lt"/>
              </a:rPr>
              <a:t>Uuenda</a:t>
            </a:r>
            <a:r>
              <a:rPr lang="et-EE" sz="2000" err="1">
                <a:ea typeface="+mn-lt"/>
                <a:cs typeface="+mn-lt"/>
              </a:rPr>
              <a:t>sime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t-EE" sz="2000">
                <a:ea typeface="+mn-lt"/>
                <a:cs typeface="+mn-lt"/>
              </a:rPr>
              <a:t>ülikooli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põhikirja</a:t>
            </a:r>
            <a:r>
              <a:rPr lang="en-US" sz="2000">
                <a:ea typeface="+mn-lt"/>
                <a:cs typeface="+mn-lt"/>
              </a:rPr>
              <a:t> ja </a:t>
            </a:r>
            <a:r>
              <a:rPr lang="en-US" sz="2000" err="1">
                <a:ea typeface="+mn-lt"/>
                <a:cs typeface="+mn-lt"/>
              </a:rPr>
              <a:t>juhtimismudelit</a:t>
            </a:r>
            <a:r>
              <a:rPr lang="en-US" sz="200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suurendades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akadeemiliste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töötajate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rolli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ülikooli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juhtimises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ning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sidudes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teaduskondade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tegevuskavad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tihedamalt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arengukava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eesmärkidega</a:t>
            </a:r>
            <a:endParaRPr lang="et-EE" sz="2000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sz="2000">
                <a:ea typeface="+mn-lt"/>
                <a:cs typeface="+mn-lt"/>
              </a:rPr>
              <a:t>Käivitasime arendusgrantide süsteemi, et toetada teadustulemuste jõudmist rakenduste, litsentsilepingute ja </a:t>
            </a:r>
            <a:r>
              <a:rPr lang="et-EE" sz="2000" err="1">
                <a:ea typeface="+mn-lt"/>
                <a:cs typeface="+mn-lt"/>
              </a:rPr>
              <a:t>hargettevõteteni</a:t>
            </a:r>
            <a:endParaRPr lang="et-EE" sz="2000">
              <a:latin typeface="Verdana"/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sz="2000" err="1">
                <a:latin typeface="Verdana"/>
                <a:ea typeface="+mn-lt"/>
                <a:cs typeface="+mn-lt"/>
              </a:rPr>
              <a:t>Tugevdas</a:t>
            </a:r>
            <a:r>
              <a:rPr lang="et-EE" sz="2000" err="1">
                <a:latin typeface="Verdana"/>
                <a:ea typeface="+mn-lt"/>
                <a:cs typeface="+mn-lt"/>
              </a:rPr>
              <a:t>im</a:t>
            </a:r>
            <a:r>
              <a:rPr lang="en-US" sz="2000">
                <a:latin typeface="Verdana"/>
                <a:ea typeface="+mn-lt"/>
                <a:cs typeface="+mn-lt"/>
              </a:rPr>
              <a:t>e </a:t>
            </a:r>
            <a:r>
              <a:rPr lang="en-US" sz="2000" err="1">
                <a:latin typeface="Verdana"/>
                <a:ea typeface="+mn-lt"/>
                <a:cs typeface="+mn-lt"/>
              </a:rPr>
              <a:t>rahvusvahelist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koostööd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EuroTeQ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võrgustiku</a:t>
            </a:r>
            <a:r>
              <a:rPr lang="en-US" sz="2000">
                <a:latin typeface="Verdana"/>
                <a:ea typeface="+mn-lt"/>
                <a:cs typeface="+mn-lt"/>
              </a:rPr>
              <a:t> </a:t>
            </a:r>
            <a:r>
              <a:rPr lang="en-US" sz="2000" err="1">
                <a:latin typeface="Verdana"/>
                <a:ea typeface="+mn-lt"/>
                <a:cs typeface="+mn-lt"/>
              </a:rPr>
              <a:t>liikmetega</a:t>
            </a:r>
            <a:r>
              <a:rPr lang="en-US" sz="2000">
                <a:latin typeface="Verdana"/>
                <a:ea typeface="+mn-lt"/>
                <a:cs typeface="+mn-lt"/>
              </a:rPr>
              <a:t>, mis </a:t>
            </a:r>
            <a:r>
              <a:rPr lang="en-US" sz="2000" err="1">
                <a:latin typeface="Verdana"/>
                <a:ea typeface="+mn-lt"/>
                <a:cs typeface="+mn-lt"/>
              </a:rPr>
              <a:t>kuuluvad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Euroopa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juhtivate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tehnikaülikoolide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hulka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sz="2000">
                <a:latin typeface="Verdana"/>
                <a:ea typeface="+mn-lt"/>
                <a:cs typeface="+mn-lt"/>
              </a:rPr>
              <a:t>Kasvatasime </a:t>
            </a:r>
            <a:r>
              <a:rPr lang="et-EE" sz="2000" err="1">
                <a:latin typeface="Verdana"/>
                <a:ea typeface="+mn-lt"/>
                <a:cs typeface="+mn-lt"/>
              </a:rPr>
              <a:t>inseneeria</a:t>
            </a:r>
            <a:r>
              <a:rPr lang="et-EE" sz="2000">
                <a:latin typeface="Verdana"/>
                <a:ea typeface="+mn-lt"/>
                <a:cs typeface="+mn-lt"/>
              </a:rPr>
              <a:t> </a:t>
            </a:r>
            <a:r>
              <a:rPr lang="en-US" sz="2000">
                <a:latin typeface="Verdana"/>
                <a:ea typeface="+mn-lt"/>
                <a:cs typeface="+mn-lt"/>
              </a:rPr>
              <a:t>ja IT-</a:t>
            </a:r>
            <a:r>
              <a:rPr lang="en-US" sz="2000" err="1">
                <a:latin typeface="Verdana"/>
                <a:ea typeface="+mn-lt"/>
                <a:cs typeface="+mn-lt"/>
              </a:rPr>
              <a:t>valdkondade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õppijate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arvu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ning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parandasime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doktoriõppe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tulemuslikkust</a:t>
            </a:r>
            <a:endParaRPr lang="et-EE" sz="2000">
              <a:latin typeface="Verdana"/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sz="2000">
                <a:latin typeface="Verdana"/>
                <a:ea typeface="+mn-lt"/>
                <a:cs typeface="+mn-lt"/>
              </a:rPr>
              <a:t>Moodustasime </a:t>
            </a:r>
            <a:r>
              <a:rPr lang="en-US" sz="2000" err="1">
                <a:latin typeface="Verdana"/>
                <a:ea typeface="+mn-lt"/>
                <a:cs typeface="+mn-lt"/>
              </a:rPr>
              <a:t>interdistsiplinaarsed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fookustippkeskused</a:t>
            </a:r>
            <a:r>
              <a:rPr lang="en-US" sz="2000">
                <a:latin typeface="Verdana"/>
                <a:ea typeface="+mn-lt"/>
                <a:cs typeface="+mn-lt"/>
              </a:rPr>
              <a:t>, mis </a:t>
            </a:r>
            <a:r>
              <a:rPr lang="en-US" sz="2000" err="1">
                <a:latin typeface="Verdana"/>
                <a:ea typeface="+mn-lt"/>
                <a:cs typeface="+mn-lt"/>
              </a:rPr>
              <a:t>sidusid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teaduse</a:t>
            </a:r>
            <a:r>
              <a:rPr lang="en-US" sz="2000">
                <a:latin typeface="Verdana"/>
                <a:ea typeface="+mn-lt"/>
                <a:cs typeface="+mn-lt"/>
              </a:rPr>
              <a:t>, </a:t>
            </a:r>
            <a:r>
              <a:rPr lang="en-US" sz="2000" err="1">
                <a:latin typeface="Verdana"/>
                <a:ea typeface="+mn-lt"/>
                <a:cs typeface="+mn-lt"/>
              </a:rPr>
              <a:t>ettevõtluse</a:t>
            </a:r>
            <a:r>
              <a:rPr lang="en-US" sz="2000">
                <a:latin typeface="Verdana"/>
                <a:ea typeface="+mn-lt"/>
                <a:cs typeface="+mn-lt"/>
              </a:rPr>
              <a:t> ja </a:t>
            </a:r>
            <a:r>
              <a:rPr lang="en-US" sz="2000" err="1">
                <a:latin typeface="Verdana"/>
                <a:ea typeface="+mn-lt"/>
                <a:cs typeface="+mn-lt"/>
              </a:rPr>
              <a:t>ühiskondlikud</a:t>
            </a:r>
            <a:r>
              <a:rPr lang="en-US" sz="2000">
                <a:latin typeface="Verdana"/>
                <a:ea typeface="+mn-lt"/>
                <a:cs typeface="+mn-lt"/>
              </a:rPr>
              <a:t> </a:t>
            </a:r>
            <a:r>
              <a:rPr lang="en-US" sz="2000" err="1">
                <a:latin typeface="Verdana"/>
                <a:ea typeface="+mn-lt"/>
                <a:cs typeface="+mn-lt"/>
              </a:rPr>
              <a:t>väljakutsed</a:t>
            </a:r>
            <a:endParaRPr lang="en-US" sz="2000">
              <a:latin typeface="Verdana"/>
              <a:ea typeface="+mn-lt"/>
              <a:cs typeface="+mn-lt"/>
            </a:endParaRPr>
          </a:p>
          <a:p>
            <a:pPr marL="0" indent="0">
              <a:buClr>
                <a:srgbClr val="E4067E"/>
              </a:buClr>
            </a:pPr>
            <a:endParaRPr lang="et-EE" sz="1600"/>
          </a:p>
        </p:txBody>
      </p:sp>
    </p:spTree>
    <p:extLst>
      <p:ext uri="{BB962C8B-B14F-4D97-AF65-F5344CB8AC3E}">
        <p14:creationId xmlns:p14="http://schemas.microsoft.com/office/powerpoint/2010/main" val="373916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070A7DB5-4BA8-D9E5-A104-02C67B6F65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9424" y="549275"/>
            <a:ext cx="6420997" cy="505967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et-EE" sz="1800"/>
              <a:t>Ülikooli </a:t>
            </a:r>
            <a:r>
              <a:rPr lang="et-EE" sz="1800" b="1" err="1"/>
              <a:t>hargettevõtete</a:t>
            </a:r>
            <a:r>
              <a:rPr lang="et-EE" sz="1800"/>
              <a:t> nimistusse lisandus </a:t>
            </a:r>
            <a:br>
              <a:rPr lang="et-EE" sz="1800"/>
            </a:br>
            <a:r>
              <a:rPr lang="et-EE" sz="1800"/>
              <a:t>2025. aastal neli äriühingut: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sz="1800" err="1"/>
              <a:t>Renokratt</a:t>
            </a:r>
            <a:r>
              <a:rPr lang="et-EE" sz="1800"/>
              <a:t> OÜ – </a:t>
            </a:r>
            <a:r>
              <a:rPr lang="et-EE" sz="1800" err="1"/>
              <a:t>konfiguraator</a:t>
            </a:r>
            <a:r>
              <a:rPr lang="et-EE" sz="1800"/>
              <a:t>, mis võimaldab simuleerida korterelamute renoveerimise projekteerimisvõimalusi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sz="1800" err="1"/>
              <a:t>Greenpixel</a:t>
            </a:r>
            <a:r>
              <a:rPr lang="et-EE" sz="1800"/>
              <a:t> OÜ – taimkatte andmed ja mudelid planeerimiseks, analüüsiks ja simulatsioonideks ühest kohast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sz="1800"/>
              <a:t>Südi </a:t>
            </a:r>
            <a:r>
              <a:rPr lang="et-EE" sz="1800" err="1"/>
              <a:t>Robotics</a:t>
            </a:r>
            <a:r>
              <a:rPr lang="et-EE" sz="1800"/>
              <a:t> OÜ – autonoomsed robotid kanalisatsioonide monitooringuks ja puhastuseks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sz="1800" err="1"/>
              <a:t>CogniFlow</a:t>
            </a:r>
            <a:r>
              <a:rPr lang="et-EE" sz="1800"/>
              <a:t> OÜ – tilgabiotehnoloogia kasutuselevõtu </a:t>
            </a:r>
            <a:br>
              <a:rPr lang="et-EE" sz="1800"/>
            </a:br>
            <a:r>
              <a:rPr lang="et-EE" sz="1800"/>
              <a:t>lävendi </a:t>
            </a:r>
            <a:r>
              <a:rPr lang="et-EE" sz="1800" err="1"/>
              <a:t>langetaja</a:t>
            </a:r>
            <a:r>
              <a:rPr lang="et-EE" sz="1800"/>
              <a:t>, pakkudes taskukohaseid instrumente, mis kohandatud töövoogudega</a:t>
            </a:r>
          </a:p>
          <a:p>
            <a:pPr marL="0" indent="0">
              <a:spcBef>
                <a:spcPts val="0"/>
              </a:spcBef>
              <a:buClr>
                <a:srgbClr val="E4067E"/>
              </a:buClr>
            </a:pPr>
            <a:r>
              <a:rPr lang="et-EE" sz="1800" err="1"/>
              <a:t>TalTechi</a:t>
            </a:r>
            <a:r>
              <a:rPr lang="et-EE" sz="1800"/>
              <a:t> </a:t>
            </a:r>
            <a:r>
              <a:rPr lang="et-EE" sz="1800" err="1"/>
              <a:t>hargettevõtete</a:t>
            </a:r>
            <a:r>
              <a:rPr lang="et-EE" sz="1800"/>
              <a:t> koguarv aasta lõpu seisuga oli 23 ning aasta jooksul kaasatud investeeringute ja grantide maht 5,9 miljonit eurot.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291164DE-E331-A206-9A73-3D53D71E62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6599" y="549276"/>
            <a:ext cx="4025247" cy="514451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t-EE" sz="1800" err="1"/>
              <a:t>TalTechi</a:t>
            </a:r>
            <a:r>
              <a:rPr lang="et-EE" sz="1800"/>
              <a:t> programme läbinud tudengid asutasid 2025. aastal </a:t>
            </a:r>
            <a:br>
              <a:rPr lang="et-EE" sz="1800"/>
            </a:br>
            <a:r>
              <a:rPr lang="et-EE" sz="1800"/>
              <a:t>21 muud iduettevõtet: </a:t>
            </a:r>
          </a:p>
          <a:p>
            <a:pPr marL="0" indent="0"/>
            <a:r>
              <a:rPr lang="et-EE" sz="1800" err="1"/>
              <a:t>Ragnarok</a:t>
            </a:r>
            <a:r>
              <a:rPr lang="et-EE" sz="1800"/>
              <a:t> </a:t>
            </a:r>
            <a:r>
              <a:rPr lang="et-EE" sz="1800" err="1"/>
              <a:t>Robotics</a:t>
            </a:r>
            <a:r>
              <a:rPr lang="et-EE" sz="1800"/>
              <a:t> OÜ, </a:t>
            </a:r>
            <a:r>
              <a:rPr lang="et-EE" sz="1800" err="1"/>
              <a:t>Anotoku</a:t>
            </a:r>
            <a:r>
              <a:rPr lang="et-EE" sz="1800"/>
              <a:t> OÜ, </a:t>
            </a:r>
            <a:r>
              <a:rPr lang="et-EE" sz="1800" err="1"/>
              <a:t>ExpandiaX</a:t>
            </a:r>
            <a:r>
              <a:rPr lang="et-EE" sz="1800"/>
              <a:t> OÜ, </a:t>
            </a:r>
            <a:r>
              <a:rPr lang="et-EE" sz="1800" err="1"/>
              <a:t>Abionic</a:t>
            </a:r>
            <a:r>
              <a:rPr lang="et-EE" sz="1800"/>
              <a:t> MTÜ, Sõbermart OÜ, </a:t>
            </a:r>
            <a:r>
              <a:rPr lang="et-EE" sz="1800" err="1"/>
              <a:t>SafeFlow</a:t>
            </a:r>
            <a:r>
              <a:rPr lang="et-EE" sz="1800"/>
              <a:t> OÜ, </a:t>
            </a:r>
            <a:r>
              <a:rPr lang="et-EE" sz="1800" err="1"/>
              <a:t>youzu</a:t>
            </a:r>
            <a:r>
              <a:rPr lang="et-EE" sz="1800"/>
              <a:t> OÜ, UTER OÜ, </a:t>
            </a:r>
            <a:r>
              <a:rPr lang="et-EE" sz="1800" err="1"/>
              <a:t>UncommonSense</a:t>
            </a:r>
            <a:r>
              <a:rPr lang="et-EE" sz="1800"/>
              <a:t> OÜ, </a:t>
            </a:r>
            <a:br>
              <a:rPr lang="et-EE" sz="1800"/>
            </a:br>
            <a:r>
              <a:rPr lang="et-EE" sz="1800"/>
              <a:t>OÜ </a:t>
            </a:r>
            <a:r>
              <a:rPr lang="et-EE" sz="1800" err="1"/>
              <a:t>Träshplän</a:t>
            </a:r>
            <a:r>
              <a:rPr lang="et-EE" sz="1800"/>
              <a:t>, MTÜ </a:t>
            </a:r>
            <a:r>
              <a:rPr lang="et-EE" sz="1800" err="1"/>
              <a:t>Drone</a:t>
            </a:r>
            <a:r>
              <a:rPr lang="et-EE" sz="1800"/>
              <a:t> Club, HEAVEN WELLNESS OÜ, STONECOLLECTION OÜ, </a:t>
            </a:r>
            <a:br>
              <a:rPr lang="et-EE" sz="1800"/>
            </a:br>
            <a:r>
              <a:rPr lang="et-EE" sz="1800"/>
              <a:t>Max Office Services OÜ, </a:t>
            </a:r>
            <a:br>
              <a:rPr lang="et-EE" sz="1800"/>
            </a:br>
            <a:r>
              <a:rPr lang="et-EE" sz="1800" err="1"/>
              <a:t>Aurima</a:t>
            </a:r>
            <a:r>
              <a:rPr lang="et-EE" sz="1800"/>
              <a:t> OÜ, ZENVO OÜ, </a:t>
            </a:r>
            <a:br>
              <a:rPr lang="et-EE" sz="1800"/>
            </a:br>
            <a:r>
              <a:rPr lang="et-EE" sz="1800"/>
              <a:t>Kamal </a:t>
            </a:r>
            <a:r>
              <a:rPr lang="et-EE" sz="1800" err="1"/>
              <a:t>Ejaz</a:t>
            </a:r>
            <a:r>
              <a:rPr lang="et-EE" sz="1800"/>
              <a:t> </a:t>
            </a:r>
            <a:r>
              <a:rPr lang="et-EE" sz="1800" err="1"/>
              <a:t>Choudhri</a:t>
            </a:r>
            <a:r>
              <a:rPr lang="et-EE" sz="1800"/>
              <a:t> FIE, </a:t>
            </a:r>
            <a:br>
              <a:rPr lang="et-EE" sz="1800"/>
            </a:br>
            <a:r>
              <a:rPr lang="et-EE" sz="1800"/>
              <a:t>SMÄKK OÜ, </a:t>
            </a:r>
            <a:r>
              <a:rPr lang="et-EE" sz="1800" err="1"/>
              <a:t>Saman</a:t>
            </a:r>
            <a:r>
              <a:rPr lang="et-EE" sz="1800"/>
              <a:t> </a:t>
            </a:r>
            <a:r>
              <a:rPr lang="et-EE" sz="1800" err="1"/>
              <a:t>EdTech</a:t>
            </a:r>
            <a:r>
              <a:rPr lang="et-EE" sz="1800"/>
              <a:t> OÜ, üheksa pall OÜ ja Kaspar Kiisk OÜ.</a:t>
            </a:r>
          </a:p>
        </p:txBody>
      </p:sp>
    </p:spTree>
    <p:extLst>
      <p:ext uri="{BB962C8B-B14F-4D97-AF65-F5344CB8AC3E}">
        <p14:creationId xmlns:p14="http://schemas.microsoft.com/office/powerpoint/2010/main" val="6825328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064470" y="1432056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41490458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2FF57-CFC0-A17F-4CE5-6E6DC4F6A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4B7E74-1F86-264B-D1B1-10E71ED1F52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53585" y="1573570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t-EE" altLang="en-US" sz="4000" b="1">
                <a:solidFill>
                  <a:schemeClr val="bg1"/>
                </a:solidFill>
              </a:rPr>
              <a:t>TALLINNA TEHNIKAÜLIKOOLI ARENGUKONVERENTS</a:t>
            </a:r>
            <a:endParaRPr lang="en-US" alt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785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E61B879-A083-4F11-879F-A5EE52341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5768" y="1628775"/>
            <a:ext cx="7153031" cy="1289916"/>
          </a:xfrm>
        </p:spPr>
        <p:txBody>
          <a:bodyPr>
            <a:normAutofit/>
          </a:bodyPr>
          <a:lstStyle/>
          <a:p>
            <a:pPr fontAlgn="base"/>
            <a:r>
              <a:rPr lang="et-EE" sz="2000"/>
              <a:t>Kantsler </a:t>
            </a:r>
          </a:p>
          <a:p>
            <a:pPr fontAlgn="base"/>
            <a:r>
              <a:rPr lang="et-EE" sz="2000" b="1"/>
              <a:t>TEA TRAHOV</a:t>
            </a:r>
          </a:p>
        </p:txBody>
      </p:sp>
    </p:spTree>
    <p:extLst>
      <p:ext uri="{BB962C8B-B14F-4D97-AF65-F5344CB8AC3E}">
        <p14:creationId xmlns:p14="http://schemas.microsoft.com/office/powerpoint/2010/main" val="35203098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/>
          <p:cNvSpPr>
            <a:spLocks noGrp="1"/>
          </p:cNvSpPr>
          <p:nvPr>
            <p:ph type="body" sz="quarter" idx="4294967295"/>
          </p:nvPr>
        </p:nvSpPr>
        <p:spPr>
          <a:xfrm>
            <a:off x="1800520" y="1535718"/>
            <a:ext cx="9642475" cy="2612076"/>
          </a:xfrm>
        </p:spPr>
        <p:txBody>
          <a:bodyPr>
            <a:noAutofit/>
          </a:bodyPr>
          <a:lstStyle/>
          <a:p>
            <a:pPr marL="0" lvl="0" indent="0" algn="r" fontAlgn="auto">
              <a:lnSpc>
                <a:spcPct val="90000"/>
              </a:lnSpc>
              <a:spcAft>
                <a:spcPts val="0"/>
              </a:spcAft>
              <a:buClrTx/>
              <a:buNone/>
              <a:defRPr/>
            </a:pPr>
            <a:r>
              <a:rPr lang="et-EE" sz="4800" b="1">
                <a:solidFill>
                  <a:schemeClr val="bg1"/>
                </a:solidFill>
              </a:rPr>
              <a:t>TUGITEGEVUSTE ARENG 2026-2028</a:t>
            </a:r>
            <a:endParaRPr lang="en-US" altLang="en-US" sz="4800" b="1" cap="al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114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EA141C09-C090-E121-1416-114A52CA08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4"/>
            <a:ext cx="10494517" cy="732771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t-EE" sz="2000"/>
              <a:t>Ülikoolis on sujuvalt toimivad ja kulutõhusad tugiteenused, mille arendamine lähtub akadeemiliste üksuste vajadustest</a:t>
            </a:r>
          </a:p>
          <a:p>
            <a:endParaRPr lang="et-EE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EC4C578F-43DF-5713-8A50-47F400F872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5450" y="1462087"/>
            <a:ext cx="8802241" cy="3940539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t-EE" sz="1900" b="1"/>
              <a:t>Taust</a:t>
            </a:r>
            <a:r>
              <a:rPr lang="et-EE" sz="1900"/>
              <a:t>: </a:t>
            </a:r>
          </a:p>
          <a:p>
            <a:r>
              <a:rPr lang="fi-FI" sz="1900">
                <a:latin typeface="Verdana"/>
                <a:ea typeface="Verdana"/>
              </a:rPr>
              <a:t>Ajastule on omane, et </a:t>
            </a:r>
            <a:r>
              <a:rPr lang="et-EE" sz="1900">
                <a:latin typeface="Verdana"/>
                <a:ea typeface="Verdana"/>
              </a:rPr>
              <a:t>ülikooli ressursid</a:t>
            </a:r>
            <a:r>
              <a:rPr lang="fi-FI" sz="1900">
                <a:latin typeface="Verdana"/>
                <a:ea typeface="Verdana"/>
              </a:rPr>
              <a:t> on piiratud aga </a:t>
            </a:r>
            <a:r>
              <a:rPr lang="et-EE" sz="1900">
                <a:latin typeface="Verdana"/>
                <a:ea typeface="Verdana"/>
              </a:rPr>
              <a:t>edukas eesmärkide täitmine kasvatab mahtusid.</a:t>
            </a:r>
          </a:p>
          <a:p>
            <a:r>
              <a:rPr lang="et-EE" sz="1900"/>
              <a:t>Kasv akadeemilistes tegevustes suurendab ootust sujuvalt kulgevale toele</a:t>
            </a:r>
          </a:p>
          <a:p>
            <a:endParaRPr lang="et-EE" sz="1900"/>
          </a:p>
          <a:p>
            <a:pPr marL="0" indent="0">
              <a:buNone/>
            </a:pPr>
            <a:r>
              <a:rPr lang="et-EE" sz="1900" b="1"/>
              <a:t>Näited mahtude kasvust vahemikus 2023 kuni 2025</a:t>
            </a:r>
            <a:r>
              <a:rPr lang="et-EE" sz="1900"/>
              <a:t>:</a:t>
            </a:r>
          </a:p>
          <a:p>
            <a:r>
              <a:rPr lang="et-EE" sz="1900"/>
              <a:t>Töötajate arv on kasvanud 18%; 2050 </a:t>
            </a:r>
            <a:r>
              <a:rPr lang="et-EE" sz="190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t-EE" sz="1900"/>
              <a:t> 2428</a:t>
            </a:r>
          </a:p>
          <a:p>
            <a:r>
              <a:rPr lang="et-EE" sz="1900">
                <a:latin typeface="Verdana"/>
                <a:ea typeface="Verdana"/>
              </a:rPr>
              <a:t>Aastas avatud projektide arv on kasvanud 9%; 169 </a:t>
            </a:r>
            <a:r>
              <a:rPr lang="et-EE" sz="1900">
                <a:latin typeface="Calibri"/>
                <a:ea typeface="Calibri"/>
                <a:cs typeface="Calibri"/>
              </a:rPr>
              <a:t>→</a:t>
            </a:r>
            <a:r>
              <a:rPr lang="et-EE" sz="1900">
                <a:latin typeface="Verdana"/>
                <a:ea typeface="Verdana"/>
              </a:rPr>
              <a:t> 186</a:t>
            </a:r>
          </a:p>
          <a:p>
            <a:r>
              <a:rPr lang="et-EE" sz="1900"/>
              <a:t>Tudengite arv on kasvanud 12%, 8898 </a:t>
            </a:r>
            <a:r>
              <a:rPr lang="et-EE" sz="190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t-EE" sz="1900"/>
              <a:t> 9929</a:t>
            </a:r>
          </a:p>
          <a:p>
            <a:r>
              <a:rPr lang="et-EE" sz="1900">
                <a:latin typeface="Verdana"/>
                <a:ea typeface="Verdana"/>
              </a:rPr>
              <a:t>Hangete arv aastas on kasvanud 53%; 103 </a:t>
            </a:r>
            <a:r>
              <a:rPr lang="et-EE" sz="1900">
                <a:latin typeface="Calibri"/>
                <a:ea typeface="Calibri"/>
                <a:cs typeface="Calibri"/>
              </a:rPr>
              <a:t>→</a:t>
            </a:r>
            <a:r>
              <a:rPr lang="et-EE" sz="1900">
                <a:latin typeface="Verdana"/>
                <a:ea typeface="Verdana"/>
              </a:rPr>
              <a:t> 157</a:t>
            </a:r>
          </a:p>
          <a:p>
            <a:r>
              <a:rPr lang="et-EE" sz="1900"/>
              <a:t>………….</a:t>
            </a:r>
            <a:endParaRPr lang="fi-FI" sz="1900"/>
          </a:p>
          <a:p>
            <a:pPr marL="0" indent="0">
              <a:buNone/>
            </a:pPr>
            <a:r>
              <a:rPr lang="et-EE" sz="1900"/>
              <a:t>St rohkem lepinguid, rohkem kandeid rahanduses, rohkem abikõlblikkuse tõestamist, rohkem tudengite muresid … rohkem kõike</a:t>
            </a:r>
            <a:endParaRPr lang="fi-FI" sz="1900"/>
          </a:p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779328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ksti kohatäide 89">
            <a:extLst>
              <a:ext uri="{FF2B5EF4-FFF2-40B4-BE49-F238E27FC236}">
                <a16:creationId xmlns:a16="http://schemas.microsoft.com/office/drawing/2014/main" id="{87497303-F6EB-B169-5851-8D51F1A06B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449966"/>
          </a:xfrm>
        </p:spPr>
        <p:txBody>
          <a:bodyPr/>
          <a:lstStyle/>
          <a:p>
            <a:r>
              <a:rPr lang="et-EE" altLang="en-US" sz="2000"/>
              <a:t>Tugiteenuste juhtimise põhimõtted</a:t>
            </a:r>
            <a:endParaRPr lang="en-US" altLang="en-US" sz="2000"/>
          </a:p>
          <a:p>
            <a:endParaRPr lang="et-EE"/>
          </a:p>
        </p:txBody>
      </p:sp>
      <p:sp>
        <p:nvSpPr>
          <p:cNvPr id="94" name="Teksti kohatäide 93">
            <a:extLst>
              <a:ext uri="{FF2B5EF4-FFF2-40B4-BE49-F238E27FC236}">
                <a16:creationId xmlns:a16="http://schemas.microsoft.com/office/drawing/2014/main" id="{09D4D034-B9EC-2771-521A-F61AEE9ED9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4749" y="1451106"/>
            <a:ext cx="8802241" cy="3940539"/>
          </a:xfrm>
        </p:spPr>
        <p:txBody>
          <a:bodyPr>
            <a:noAutofit/>
          </a:bodyPr>
          <a:lstStyle/>
          <a:p>
            <a:r>
              <a:rPr lang="et-EE" altLang="en-US" sz="1600"/>
              <a:t>Ülikooliülene </a:t>
            </a:r>
            <a:r>
              <a:rPr lang="et-EE" altLang="en-US" sz="1600" b="1"/>
              <a:t>raamistik</a:t>
            </a:r>
            <a:r>
              <a:rPr lang="et-EE" altLang="en-US" sz="1600"/>
              <a:t> teenuste mõtestamiseks, kirjeldamiseks, pakkumiseks ja arendamiseks</a:t>
            </a:r>
          </a:p>
          <a:p>
            <a:r>
              <a:rPr lang="et-EE" altLang="en-US" sz="1600" b="1"/>
              <a:t>Teenuste portfellid </a:t>
            </a:r>
            <a:r>
              <a:rPr lang="et-EE" altLang="en-US" sz="1600"/>
              <a:t>– ühtne teenusloogika </a:t>
            </a:r>
          </a:p>
          <a:p>
            <a:pPr lvl="1">
              <a:spcBef>
                <a:spcPts val="0"/>
              </a:spcBef>
            </a:pPr>
            <a:r>
              <a:rPr lang="et-EE" altLang="en-US"/>
              <a:t>Baas-, pöördumispõhised ja iseteeninduslikud teenused</a:t>
            </a:r>
          </a:p>
          <a:p>
            <a:r>
              <a:rPr lang="et-EE" altLang="en-US" sz="1600" b="1"/>
              <a:t>Teenuspassid, ühtne teenusinfo: </a:t>
            </a:r>
            <a:r>
              <a:rPr lang="et-EE" altLang="en-US" sz="1600"/>
              <a:t>kirjeldused, vastutused, tingimused, teenuse tellimine ja kokkulepitud teenusega seotud ajad</a:t>
            </a:r>
          </a:p>
          <a:p>
            <a:r>
              <a:rPr lang="et-EE" altLang="en-US" sz="1600" b="1"/>
              <a:t>Selge info ja teenuste kättesaadavus </a:t>
            </a:r>
            <a:r>
              <a:rPr lang="et-EE" altLang="en-US" sz="1600"/>
              <a:t>– kasutajateekond, </a:t>
            </a:r>
            <a:r>
              <a:rPr lang="et-EE" altLang="en-US" sz="1600" err="1"/>
              <a:t>siseportaal</a:t>
            </a:r>
            <a:r>
              <a:rPr lang="et-EE" altLang="en-US" sz="1600"/>
              <a:t> </a:t>
            </a:r>
          </a:p>
          <a:p>
            <a:pPr lvl="1">
              <a:spcBef>
                <a:spcPts val="0"/>
              </a:spcBef>
            </a:pPr>
            <a:r>
              <a:rPr lang="et-EE" altLang="en-US"/>
              <a:t>Lihtsam teenuse ja info </a:t>
            </a:r>
            <a:r>
              <a:rPr lang="et-EE" altLang="en-US" err="1"/>
              <a:t>leitavus</a:t>
            </a:r>
            <a:endParaRPr lang="et-EE" altLang="en-US"/>
          </a:p>
          <a:p>
            <a:pPr lvl="1">
              <a:spcBef>
                <a:spcPts val="0"/>
              </a:spcBef>
            </a:pPr>
            <a:r>
              <a:rPr lang="et-EE" altLang="en-US"/>
              <a:t>Ühtlasem kasutajakogemus</a:t>
            </a:r>
          </a:p>
          <a:p>
            <a:pPr lvl="1">
              <a:spcBef>
                <a:spcPts val="0"/>
              </a:spcBef>
            </a:pPr>
            <a:r>
              <a:rPr lang="et-EE" altLang="en-US"/>
              <a:t>Ootuste juhtimine</a:t>
            </a:r>
          </a:p>
          <a:p>
            <a:r>
              <a:rPr lang="et-EE" altLang="en-US" sz="1600"/>
              <a:t>Teenuste </a:t>
            </a:r>
            <a:r>
              <a:rPr lang="et-EE" altLang="en-US" sz="1600" b="1"/>
              <a:t>talituspidevuse</a:t>
            </a:r>
            <a:r>
              <a:rPr lang="et-EE" altLang="en-US" sz="1600"/>
              <a:t> läbimõtestamine</a:t>
            </a:r>
          </a:p>
          <a:p>
            <a:r>
              <a:rPr lang="et-EE" altLang="en-US" sz="1600"/>
              <a:t>Toetab </a:t>
            </a:r>
            <a:r>
              <a:rPr lang="et-EE" altLang="en-US" sz="1600" b="1"/>
              <a:t>andmepõhist juhtimist:</a:t>
            </a:r>
            <a:r>
              <a:rPr lang="et-EE" altLang="en-US" sz="1600"/>
              <a:t> andmed ja tagasiside</a:t>
            </a:r>
          </a:p>
          <a:p>
            <a:pPr lvl="1">
              <a:spcBef>
                <a:spcPts val="0"/>
              </a:spcBef>
            </a:pPr>
            <a:r>
              <a:rPr lang="et-EE" altLang="en-US" err="1"/>
              <a:t>Jira</a:t>
            </a:r>
            <a:r>
              <a:rPr lang="et-EE" altLang="en-US"/>
              <a:t> andmestik (tugiportaali </a:t>
            </a:r>
            <a:r>
              <a:rPr lang="et-EE" altLang="en-US" i="1" err="1"/>
              <a:t>ticketitele</a:t>
            </a:r>
            <a:r>
              <a:rPr lang="et-EE" altLang="en-US"/>
              <a:t>)</a:t>
            </a:r>
          </a:p>
          <a:p>
            <a:pPr lvl="1">
              <a:spcBef>
                <a:spcPts val="0"/>
              </a:spcBef>
            </a:pPr>
            <a:r>
              <a:rPr lang="et-EE" altLang="en-US"/>
              <a:t>Tugiportaali </a:t>
            </a:r>
            <a:r>
              <a:rPr lang="et-EE" altLang="en-US" i="1" err="1"/>
              <a:t>ticketite</a:t>
            </a:r>
            <a:r>
              <a:rPr lang="et-EE" altLang="en-US"/>
              <a:t> hindamine: 5-tärni + kommentaar</a:t>
            </a:r>
          </a:p>
          <a:p>
            <a:pPr lvl="1">
              <a:spcBef>
                <a:spcPts val="0"/>
              </a:spcBef>
            </a:pPr>
            <a:r>
              <a:rPr lang="et-EE" altLang="en-US"/>
              <a:t>Tugiteenuste uuring</a:t>
            </a:r>
            <a:endParaRPr lang="et-EE"/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49C594D0-9E2A-7828-7217-E29B480E9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299" y="3425357"/>
            <a:ext cx="3333473" cy="29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6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10">
            <a:extLst>
              <a:ext uri="{FF2B5EF4-FFF2-40B4-BE49-F238E27FC236}">
                <a16:creationId xmlns:a16="http://schemas.microsoft.com/office/drawing/2014/main" id="{B24E47D7-BC9A-68D8-D180-2BD6F1C09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sz="2000"/>
              <a:t>Tugiteenuste tagasiside uuring igal kevadel alates 2023</a:t>
            </a:r>
          </a:p>
          <a:p>
            <a:endParaRPr lang="et-EE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D1461BD-8C17-FF34-02B7-A8B1D5DB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05" y="1529128"/>
            <a:ext cx="11450600" cy="49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99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DFA8C775-7BF3-1710-DE15-3CD4BB5FF6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549275"/>
            <a:ext cx="10872786" cy="459393"/>
          </a:xfrm>
        </p:spPr>
        <p:txBody>
          <a:bodyPr/>
          <a:lstStyle/>
          <a:p>
            <a:r>
              <a:rPr lang="et-EE" sz="2000"/>
              <a:t>Akadeemiliste üksuste töötajate osalemine tugitegevustes</a:t>
            </a:r>
          </a:p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DD89322C-2129-72F9-C248-B064ECE42D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5" y="1577500"/>
            <a:ext cx="5506596" cy="1222261"/>
          </a:xfrm>
        </p:spPr>
        <p:txBody>
          <a:bodyPr/>
          <a:lstStyle/>
          <a:p>
            <a:pPr marL="0" indent="0">
              <a:buNone/>
            </a:pPr>
            <a:r>
              <a:rPr lang="et-EE"/>
              <a:t>2025 sügisel uurisime, palju akadeemiliste üksuste töötajad panustavad kesksete teenuste toimimisse. Kokku saime andmed  436 töötaja kohta, kellest 74 olid akadeemilised töötajad.</a:t>
            </a:r>
          </a:p>
          <a:p>
            <a:pPr marL="0" indent="0">
              <a:buNone/>
            </a:pPr>
            <a:endParaRPr lang="et-EE"/>
          </a:p>
        </p:txBody>
      </p:sp>
      <p:pic>
        <p:nvPicPr>
          <p:cNvPr id="5" name="Picture 4" descr="A graph with a line and a line&#10;&#10;AI-generated content may be incorrect.">
            <a:extLst>
              <a:ext uri="{FF2B5EF4-FFF2-40B4-BE49-F238E27FC236}">
                <a16:creationId xmlns:a16="http://schemas.microsoft.com/office/drawing/2014/main" id="{FF7E0E42-2081-0123-5204-E4E91C02B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327" y="3673458"/>
            <a:ext cx="4947104" cy="2072787"/>
          </a:xfrm>
          <a:prstGeom prst="rect">
            <a:avLst/>
          </a:prstGeom>
        </p:spPr>
      </p:pic>
      <p:pic>
        <p:nvPicPr>
          <p:cNvPr id="6" name="Picture 6" descr="A graph with a line and a line&#10;&#10;AI-generated content may be incorrect.">
            <a:extLst>
              <a:ext uri="{FF2B5EF4-FFF2-40B4-BE49-F238E27FC236}">
                <a16:creationId xmlns:a16="http://schemas.microsoft.com/office/drawing/2014/main" id="{8C1F4494-174B-3914-E9C8-334DE85E7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326" y="1628775"/>
            <a:ext cx="4947103" cy="2084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EE505-EC21-5D9F-8309-A223E8733252}"/>
              </a:ext>
            </a:extLst>
          </p:cNvPr>
          <p:cNvSpPr txBox="1"/>
          <p:nvPr/>
        </p:nvSpPr>
        <p:spPr>
          <a:xfrm>
            <a:off x="6215007" y="1357460"/>
            <a:ext cx="553998" cy="22970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t-EE" sz="1200">
                <a:solidFill>
                  <a:schemeClr val="tx2"/>
                </a:solidFill>
                <a:latin typeface="+mn-lt"/>
              </a:rPr>
              <a:t>Akadeemilise struktuuri </a:t>
            </a:r>
            <a:br>
              <a:rPr lang="et-EE" sz="1200">
                <a:solidFill>
                  <a:schemeClr val="tx2"/>
                </a:solidFill>
                <a:latin typeface="+mn-lt"/>
              </a:rPr>
            </a:br>
            <a:r>
              <a:rPr lang="et-EE" sz="1200">
                <a:solidFill>
                  <a:schemeClr val="tx2"/>
                </a:solidFill>
                <a:latin typeface="+mn-lt"/>
              </a:rPr>
              <a:t>MA  töötajad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BE9E5-2C19-456C-3B73-D3A44808C5A9}"/>
              </a:ext>
            </a:extLst>
          </p:cNvPr>
          <p:cNvSpPr txBox="1"/>
          <p:nvPr/>
        </p:nvSpPr>
        <p:spPr>
          <a:xfrm>
            <a:off x="6328130" y="4164758"/>
            <a:ext cx="369332" cy="15155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t-EE" sz="1200" err="1">
                <a:solidFill>
                  <a:schemeClr val="tx2"/>
                </a:solidFill>
                <a:latin typeface="+mn-lt"/>
              </a:rPr>
              <a:t>HTS-i</a:t>
            </a:r>
            <a:r>
              <a:rPr lang="et-EE" sz="1200">
                <a:solidFill>
                  <a:schemeClr val="tx2"/>
                </a:solidFill>
                <a:latin typeface="+mn-lt"/>
              </a:rPr>
              <a:t> töötajad</a:t>
            </a:r>
          </a:p>
        </p:txBody>
      </p:sp>
      <p:graphicFrame>
        <p:nvGraphicFramePr>
          <p:cNvPr id="9" name="Chart 9">
            <a:extLst>
              <a:ext uri="{FF2B5EF4-FFF2-40B4-BE49-F238E27FC236}">
                <a16:creationId xmlns:a16="http://schemas.microsoft.com/office/drawing/2014/main" id="{618DD238-4F58-F9D4-F9F6-BA2D7F4F22F9}"/>
              </a:ext>
            </a:extLst>
          </p:cNvPr>
          <p:cNvGraphicFramePr>
            <a:graphicFrameLocks/>
          </p:cNvGraphicFramePr>
          <p:nvPr/>
        </p:nvGraphicFramePr>
        <p:xfrm>
          <a:off x="375730" y="289806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71281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27680E71-DDA5-E58E-4FE7-0A971F801E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sz="2000"/>
              <a:t>Tugitegevuste efektiivsuse arendamine programm</a:t>
            </a:r>
          </a:p>
          <a:p>
            <a:endParaRPr lang="et-EE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5F12B474-625F-628A-CCC2-50A7C6F096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700" y="1576024"/>
            <a:ext cx="9008490" cy="41929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t-EE" sz="1700" b="1"/>
              <a:t>Arengukava eesmärk</a:t>
            </a:r>
            <a:r>
              <a:rPr lang="et-EE" sz="1700"/>
              <a:t>: Tagame tugitegevuste efektiivsuse ja kõrge taseme, arvestame kasutajate tagasisidet ning kasutame tehisaru võimalusi.</a:t>
            </a:r>
          </a:p>
          <a:p>
            <a:pPr marL="0" indent="0">
              <a:buNone/>
            </a:pPr>
            <a:r>
              <a:rPr lang="et-EE" sz="1700" b="1"/>
              <a:t>Programmi eesmärk</a:t>
            </a:r>
            <a:r>
              <a:rPr lang="et-EE" sz="1700"/>
              <a:t>: saavutada parim võimalik efektiivsus ja sujuvus tugiprotsessides. </a:t>
            </a:r>
          </a:p>
          <a:p>
            <a:pPr marL="0" indent="0">
              <a:buNone/>
            </a:pPr>
            <a:r>
              <a:rPr lang="et-EE" sz="1700" b="1"/>
              <a:t>Ulatus</a:t>
            </a:r>
            <a:r>
              <a:rPr lang="et-EE" sz="1700"/>
              <a:t>: Tugiprotsessid nii haldus- tugistruktuuri kui ka akadeemilistes üksustes, ehk organisatsiooni läbivalt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t-EE" sz="1700" b="1"/>
              <a:t>Tegevused</a:t>
            </a:r>
            <a:r>
              <a:rPr lang="et-EE" sz="1700"/>
              <a:t>:</a:t>
            </a:r>
          </a:p>
          <a:p>
            <a:pPr lvl="1"/>
            <a:r>
              <a:rPr lang="et-EE"/>
              <a:t>Koondame tugiteenustega seotud andmestikud, sh tagasiside ja hindame mahud, kulud</a:t>
            </a:r>
          </a:p>
          <a:p>
            <a:pPr lvl="1"/>
            <a:r>
              <a:rPr lang="et-EE"/>
              <a:t>Kaardistame ulatusliku mõjuga arendusvajadused, koondame tegevusplaanid</a:t>
            </a:r>
          </a:p>
          <a:p>
            <a:pPr lvl="1"/>
            <a:r>
              <a:rPr lang="et-EE"/>
              <a:t>Innustame tegema kiired, väikseid, koheseid muutusi, sh AI kasutuselevõtt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t-EE" sz="1700"/>
              <a:t>Tegevust juhib </a:t>
            </a:r>
            <a:r>
              <a:rPr lang="et-EE" sz="1700" b="1"/>
              <a:t>programmi</a:t>
            </a:r>
            <a:r>
              <a:rPr lang="et-EE" sz="1700"/>
              <a:t> </a:t>
            </a:r>
            <a:r>
              <a:rPr lang="et-EE" sz="1700" b="1"/>
              <a:t>juhtkogu</a:t>
            </a:r>
            <a:r>
              <a:rPr lang="et-EE" sz="1700"/>
              <a:t>, mis raporteerib rektoraadile ja nõukogule:</a:t>
            </a:r>
            <a:r>
              <a:rPr lang="et-EE" sz="1600"/>
              <a:t> </a:t>
            </a:r>
          </a:p>
          <a:p>
            <a:pPr lvl="1"/>
            <a:r>
              <a:rPr lang="et-EE"/>
              <a:t>põhitegevusi teenindavate ja kesksete teenuste osakondade juhid </a:t>
            </a:r>
          </a:p>
          <a:p>
            <a:pPr lvl="1"/>
            <a:r>
              <a:rPr lang="et-EE"/>
              <a:t>Igast teaduskonnast ühe suure instituudi direktor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t-EE" sz="1700"/>
              <a:t>Juhtkogu lepib kokku mõõdikud, prioriteedid ja koondab muutuste info, kuid iga osakonnajuhataja on vastutav oma vastutusala protsesside muutuste läbiviimise eest.</a:t>
            </a:r>
          </a:p>
        </p:txBody>
      </p:sp>
    </p:spTree>
    <p:extLst>
      <p:ext uri="{BB962C8B-B14F-4D97-AF65-F5344CB8AC3E}">
        <p14:creationId xmlns:p14="http://schemas.microsoft.com/office/powerpoint/2010/main" val="2311541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stkülik 16">
            <a:extLst>
              <a:ext uri="{FF2B5EF4-FFF2-40B4-BE49-F238E27FC236}">
                <a16:creationId xmlns:a16="http://schemas.microsoft.com/office/drawing/2014/main" id="{1A7AB477-F58B-72D5-0917-412432CF161C}"/>
              </a:ext>
            </a:extLst>
          </p:cNvPr>
          <p:cNvSpPr/>
          <p:nvPr/>
        </p:nvSpPr>
        <p:spPr>
          <a:xfrm>
            <a:off x="179109" y="5608948"/>
            <a:ext cx="3478491" cy="1065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8" name="Teksti kohatäide 7">
            <a:extLst>
              <a:ext uri="{FF2B5EF4-FFF2-40B4-BE49-F238E27FC236}">
                <a16:creationId xmlns:a16="http://schemas.microsoft.com/office/drawing/2014/main" id="{979F7871-FE03-1C7E-2786-BB31F84908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>
                <a:latin typeface="Verdana"/>
                <a:ea typeface="Verdana"/>
              </a:rPr>
              <a:t>Õppetegevuse mõõdikud</a:t>
            </a:r>
            <a:endParaRPr lang="en-US">
              <a:latin typeface="Verdana"/>
              <a:ea typeface="Verdana"/>
            </a:endParaRPr>
          </a:p>
          <a:p>
            <a:endParaRPr lang="et-EE"/>
          </a:p>
        </p:txBody>
      </p:sp>
      <p:graphicFrame>
        <p:nvGraphicFramePr>
          <p:cNvPr id="13" name="Chart 4">
            <a:extLst>
              <a:ext uri="{FF2B5EF4-FFF2-40B4-BE49-F238E27FC236}">
                <a16:creationId xmlns:a16="http://schemas.microsoft.com/office/drawing/2014/main" id="{BF2D2322-DB41-C031-84AD-4EEE8C865720}"/>
              </a:ext>
            </a:extLst>
          </p:cNvPr>
          <p:cNvGraphicFramePr>
            <a:graphicFrameLocks/>
          </p:cNvGraphicFramePr>
          <p:nvPr/>
        </p:nvGraphicFramePr>
        <p:xfrm>
          <a:off x="1879469" y="1351826"/>
          <a:ext cx="4801155" cy="2545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6">
            <a:extLst>
              <a:ext uri="{FF2B5EF4-FFF2-40B4-BE49-F238E27FC236}">
                <a16:creationId xmlns:a16="http://schemas.microsoft.com/office/drawing/2014/main" id="{45A7DC01-D282-C6AD-42DC-7229827A54FD}"/>
              </a:ext>
            </a:extLst>
          </p:cNvPr>
          <p:cNvGraphicFramePr>
            <a:graphicFrameLocks/>
          </p:cNvGraphicFramePr>
          <p:nvPr/>
        </p:nvGraphicFramePr>
        <p:xfrm>
          <a:off x="6680626" y="1351826"/>
          <a:ext cx="4801156" cy="2545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5">
            <a:extLst>
              <a:ext uri="{FF2B5EF4-FFF2-40B4-BE49-F238E27FC236}">
                <a16:creationId xmlns:a16="http://schemas.microsoft.com/office/drawing/2014/main" id="{D4425241-03BD-18A3-C426-02F786404A1D}"/>
              </a:ext>
            </a:extLst>
          </p:cNvPr>
          <p:cNvGraphicFramePr>
            <a:graphicFrameLocks/>
          </p:cNvGraphicFramePr>
          <p:nvPr/>
        </p:nvGraphicFramePr>
        <p:xfrm>
          <a:off x="1879470" y="3897590"/>
          <a:ext cx="4801154" cy="254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2">
            <a:extLst>
              <a:ext uri="{FF2B5EF4-FFF2-40B4-BE49-F238E27FC236}">
                <a16:creationId xmlns:a16="http://schemas.microsoft.com/office/drawing/2014/main" id="{DBB1950F-DA41-56A9-5345-FACFB5D8B046}"/>
              </a:ext>
            </a:extLst>
          </p:cNvPr>
          <p:cNvGraphicFramePr>
            <a:graphicFrameLocks/>
          </p:cNvGraphicFramePr>
          <p:nvPr/>
        </p:nvGraphicFramePr>
        <p:xfrm>
          <a:off x="6680626" y="3897591"/>
          <a:ext cx="4801156" cy="2545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294533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A83ED59D-E57C-2204-9759-393FC11E9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549275"/>
            <a:ext cx="6109380" cy="755228"/>
          </a:xfrm>
        </p:spPr>
        <p:txBody>
          <a:bodyPr/>
          <a:lstStyle/>
          <a:p>
            <a:r>
              <a:rPr lang="et-EE" altLang="en-US" sz="2000"/>
              <a:t>Ülikooli kinnisvara koond</a:t>
            </a:r>
            <a:endParaRPr lang="en-US" altLang="en-US" sz="2000"/>
          </a:p>
          <a:p>
            <a:endParaRPr lang="et-EE"/>
          </a:p>
        </p:txBody>
      </p:sp>
      <p:sp>
        <p:nvSpPr>
          <p:cNvPr id="12" name="Teksti kohatäide 11">
            <a:extLst>
              <a:ext uri="{FF2B5EF4-FFF2-40B4-BE49-F238E27FC236}">
                <a16:creationId xmlns:a16="http://schemas.microsoft.com/office/drawing/2014/main" id="{54352D99-6D59-BBDE-5401-BF2664DF89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15918" y="1227730"/>
            <a:ext cx="6044006" cy="967737"/>
          </a:xfrm>
        </p:spPr>
        <p:txBody>
          <a:bodyPr/>
          <a:lstStyle/>
          <a:p>
            <a:pPr marL="0" indent="0">
              <a:buNone/>
            </a:pPr>
            <a:r>
              <a:rPr lang="et-EE">
                <a:solidFill>
                  <a:schemeClr val="accent6">
                    <a:lumMod val="50000"/>
                  </a:schemeClr>
                </a:solidFill>
                <a:cs typeface="Calibri"/>
              </a:rPr>
              <a:t>Kinnisasjade arv 53;</a:t>
            </a:r>
          </a:p>
          <a:p>
            <a:pPr marL="0" indent="0">
              <a:buNone/>
            </a:pPr>
            <a:r>
              <a:rPr lang="et-EE">
                <a:solidFill>
                  <a:schemeClr val="accent6">
                    <a:lumMod val="50000"/>
                  </a:schemeClr>
                </a:solidFill>
                <a:cs typeface="Calibri"/>
              </a:rPr>
              <a:t>Kinnistuid kokku 84,3 ha;</a:t>
            </a:r>
          </a:p>
          <a:p>
            <a:pPr marL="0" indent="0">
              <a:buNone/>
            </a:pPr>
            <a:r>
              <a:rPr lang="et-EE">
                <a:solidFill>
                  <a:schemeClr val="accent6">
                    <a:lumMod val="50000"/>
                  </a:schemeClr>
                </a:solidFill>
                <a:cs typeface="Calibri"/>
              </a:rPr>
              <a:t>sh </a:t>
            </a:r>
            <a:r>
              <a:rPr lang="fi-FI">
                <a:solidFill>
                  <a:schemeClr val="accent6">
                    <a:lumMod val="50000"/>
                  </a:schemeClr>
                </a:solidFill>
                <a:cs typeface="Calibri"/>
              </a:rPr>
              <a:t>25 </a:t>
            </a:r>
            <a:r>
              <a:rPr lang="fi-FI" err="1">
                <a:solidFill>
                  <a:schemeClr val="accent6">
                    <a:lumMod val="50000"/>
                  </a:schemeClr>
                </a:solidFill>
                <a:cs typeface="Calibri"/>
              </a:rPr>
              <a:t>hoonestamata</a:t>
            </a:r>
            <a:r>
              <a:rPr lang="fi-FI">
                <a:solidFill>
                  <a:schemeClr val="accent6">
                    <a:lumMod val="50000"/>
                  </a:schemeClr>
                </a:solidFill>
                <a:cs typeface="Calibri"/>
              </a:rPr>
              <a:t> </a:t>
            </a:r>
            <a:r>
              <a:rPr lang="fi-FI" err="1">
                <a:solidFill>
                  <a:schemeClr val="accent6">
                    <a:lumMod val="50000"/>
                  </a:schemeClr>
                </a:solidFill>
                <a:cs typeface="Calibri"/>
              </a:rPr>
              <a:t>kinnistu</a:t>
            </a:r>
            <a:r>
              <a:rPr lang="et-EE">
                <a:solidFill>
                  <a:schemeClr val="accent6">
                    <a:lumMod val="50000"/>
                  </a:schemeClr>
                </a:solidFill>
                <a:cs typeface="Calibri"/>
              </a:rPr>
              <a:t>t </a:t>
            </a:r>
            <a:r>
              <a:rPr lang="fi-FI">
                <a:solidFill>
                  <a:schemeClr val="accent6">
                    <a:lumMod val="50000"/>
                  </a:schemeClr>
                </a:solidFill>
                <a:cs typeface="Calibri"/>
              </a:rPr>
              <a:t>49,2 ha.</a:t>
            </a:r>
          </a:p>
          <a:p>
            <a:pPr marL="0" indent="0">
              <a:buNone/>
            </a:pPr>
            <a:endParaRPr lang="et-EE"/>
          </a:p>
        </p:txBody>
      </p:sp>
      <p:sp>
        <p:nvSpPr>
          <p:cNvPr id="14" name="Arrow: Pentagon 9">
            <a:extLst>
              <a:ext uri="{FF2B5EF4-FFF2-40B4-BE49-F238E27FC236}">
                <a16:creationId xmlns:a16="http://schemas.microsoft.com/office/drawing/2014/main" id="{4428C6EA-E2FC-8D53-6603-2CD97A9180D7}"/>
              </a:ext>
            </a:extLst>
          </p:cNvPr>
          <p:cNvSpPr/>
          <p:nvPr/>
        </p:nvSpPr>
        <p:spPr>
          <a:xfrm>
            <a:off x="0" y="2868344"/>
            <a:ext cx="1778696" cy="810888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t-EE" sz="1600">
                <a:solidFill>
                  <a:schemeClr val="bg1"/>
                </a:solidFill>
                <a:cs typeface="Calibri"/>
              </a:rPr>
              <a:t>90% mahust on Tallinnas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8FD47A00-3F29-22AC-F846-79FCF9E53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96" y="2737390"/>
            <a:ext cx="3909393" cy="2383776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11AC0D8-31AF-2578-04AB-E53DAE34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163" y="549275"/>
            <a:ext cx="4464050" cy="2542717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60D74279-5703-E564-4862-B2AC02B55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163" y="3637414"/>
            <a:ext cx="4537124" cy="1879149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7D652936-6807-EBCA-BBCF-8E989A7D8778}"/>
              </a:ext>
            </a:extLst>
          </p:cNvPr>
          <p:cNvSpPr/>
          <p:nvPr/>
        </p:nvSpPr>
        <p:spPr>
          <a:xfrm>
            <a:off x="6793895" y="3237463"/>
            <a:ext cx="4558317" cy="3715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et-EE" sz="1200">
                <a:solidFill>
                  <a:schemeClr val="tx2"/>
                </a:solidFill>
              </a:rPr>
              <a:t>Tallinna hoonete energiatõhususe klassid hinnatud 2023</a:t>
            </a:r>
          </a:p>
        </p:txBody>
      </p:sp>
    </p:spTree>
    <p:extLst>
      <p:ext uri="{BB962C8B-B14F-4D97-AF65-F5344CB8AC3E}">
        <p14:creationId xmlns:p14="http://schemas.microsoft.com/office/powerpoint/2010/main" val="17624598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23940D14-5E25-11E1-8671-7CD7916AF8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4"/>
            <a:ext cx="10494517" cy="949587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et-EE" sz="2000"/>
              <a:t>Tõstame ruumikasutuse efektiivsust, </a:t>
            </a:r>
            <a:br>
              <a:rPr lang="et-EE" sz="2000"/>
            </a:br>
            <a:r>
              <a:rPr lang="et-EE" sz="2000"/>
              <a:t>hoides tasakaalu ruumiprogrammi pakutavate võimaluste ja liikmeskonna vajaduste vahel</a:t>
            </a:r>
          </a:p>
          <a:p>
            <a:pPr>
              <a:lnSpc>
                <a:spcPts val="2400"/>
              </a:lnSpc>
            </a:pPr>
            <a:endParaRPr lang="et-EE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390C3E5B-05AC-F1AC-EEE7-B8D6CA8265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6" y="1576024"/>
            <a:ext cx="3215882" cy="3806681"/>
          </a:xfrm>
        </p:spPr>
        <p:txBody>
          <a:bodyPr>
            <a:normAutofit/>
          </a:bodyPr>
          <a:lstStyle/>
          <a:p>
            <a:r>
              <a:rPr lang="et-EE"/>
              <a:t>Ruumikasutuse  jooksva jälgimise mudeli loomine õppe ja kontoriruumidele</a:t>
            </a:r>
          </a:p>
          <a:p>
            <a:r>
              <a:rPr lang="et-EE"/>
              <a:t>Mõistliku ruumikasutuse normistiku määratlemine ja selle juurutamiseks vajaliku tegevuskava loomine</a:t>
            </a:r>
          </a:p>
          <a:p>
            <a:r>
              <a:rPr lang="et-EE"/>
              <a:t>Iga renoveerimise ja kolimisega loome kaasaegset keskkonda, mis on efektiivne ja kulutõhus</a:t>
            </a:r>
          </a:p>
          <a:p>
            <a:endParaRPr lang="et-E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FE95F23-6E83-889A-7890-F284FAF06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629" y="1628775"/>
            <a:ext cx="8219731" cy="36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98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2D594070-C91F-4F92-A66C-A2485285E0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59667" y="1641267"/>
            <a:ext cx="4351731" cy="3887789"/>
          </a:xfrm>
        </p:spPr>
        <p:txBody>
          <a:bodyPr/>
          <a:lstStyle/>
          <a:p>
            <a:pPr marL="358775" indent="-358775"/>
            <a:r>
              <a:rPr lang="et-EE" b="1"/>
              <a:t>1.	Õppe- ja teaduskeskkonna kaasajastamine</a:t>
            </a:r>
          </a:p>
          <a:p>
            <a:pPr lvl="1">
              <a:spcBef>
                <a:spcPts val="400"/>
              </a:spcBef>
              <a:buClr>
                <a:srgbClr val="E4067E"/>
              </a:buClr>
            </a:pPr>
            <a:r>
              <a:rPr lang="et-EE"/>
              <a:t>õpperuumide kaasajastamine</a:t>
            </a:r>
          </a:p>
          <a:p>
            <a:pPr lvl="1">
              <a:spcBef>
                <a:spcPts val="400"/>
              </a:spcBef>
              <a:buClr>
                <a:srgbClr val="E4067E"/>
              </a:buClr>
            </a:pPr>
            <a:r>
              <a:rPr lang="et-EE"/>
              <a:t>teaduslaborite võimekuse kasv</a:t>
            </a:r>
          </a:p>
          <a:p>
            <a:endParaRPr lang="et-EE"/>
          </a:p>
          <a:p>
            <a:pPr marL="358775" indent="-358775"/>
            <a:r>
              <a:rPr lang="et-EE" b="1"/>
              <a:t>2.	Kliimaneutraalse ülikooli teekaardi uuenduslikust stsenaariumist </a:t>
            </a:r>
            <a:r>
              <a:rPr lang="et-EE"/>
              <a:t>tulenev renoveerimine </a:t>
            </a:r>
          </a:p>
          <a:p>
            <a:pPr marL="0" indent="0"/>
            <a:endParaRPr lang="et-EE"/>
          </a:p>
          <a:p>
            <a:pPr marL="0" indent="0"/>
            <a:r>
              <a:rPr lang="et-EE"/>
              <a:t>Iga kaasajastatav objekt kasvatab linnakute hoonestu kasutamise efektiivsust. </a:t>
            </a:r>
          </a:p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7900E0ED-F819-18AE-5998-4081B8DAB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58471"/>
            <a:ext cx="10656888" cy="97809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ts val="2400"/>
              </a:lnSpc>
            </a:pPr>
            <a:r>
              <a:rPr lang="et-EE" sz="4200"/>
              <a:t>Arendame nutikat ja kliimaneutraalseks pürgivat linnakut, mis võimaldab testida tulevikutehnoloogiaid ja ellu viia kliimanutika ülikooli teekaarti.</a:t>
            </a:r>
          </a:p>
          <a:p>
            <a:endParaRPr lang="et-EE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D6D2E043-4E19-03F5-65F9-088D4C267A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01179" y="1641267"/>
            <a:ext cx="4464049" cy="1877996"/>
          </a:xfrm>
        </p:spPr>
        <p:txBody>
          <a:bodyPr>
            <a:normAutofit/>
          </a:bodyPr>
          <a:lstStyle/>
          <a:p>
            <a:pPr marL="0" indent="0"/>
            <a:r>
              <a:rPr lang="et-EE" sz="1800" b="1"/>
              <a:t>U03 korpuse </a:t>
            </a:r>
            <a:r>
              <a:rPr lang="et-EE" sz="1800"/>
              <a:t>renoveerimises olev netopind on 7122 m</a:t>
            </a:r>
            <a:r>
              <a:rPr lang="et-EE" sz="1800" baseline="30000"/>
              <a:t>2</a:t>
            </a:r>
            <a:r>
              <a:rPr lang="et-EE" sz="1800"/>
              <a:t>.</a:t>
            </a:r>
          </a:p>
          <a:p>
            <a:pPr marL="0" indent="0"/>
            <a:r>
              <a:rPr lang="et-EE" sz="1800"/>
              <a:t>Renoveerimisprojekt kavandab hoone energiaklassiks A.</a:t>
            </a:r>
          </a:p>
          <a:p>
            <a:pPr marL="0" indent="0"/>
            <a:r>
              <a:rPr lang="et-EE" sz="1800"/>
              <a:t>Ruumiprogrammi suuremad renoveerimise järgsed muutused on:</a:t>
            </a:r>
            <a:r>
              <a:rPr lang="et-EE" sz="1800" baseline="30000"/>
              <a:t> </a:t>
            </a:r>
            <a:endParaRPr lang="et-EE" sz="1800"/>
          </a:p>
          <a:p>
            <a:endParaRPr lang="et-EE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D0CE7571-1ED9-5D4D-528D-559D709C4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434760"/>
              </p:ext>
            </p:extLst>
          </p:nvPr>
        </p:nvGraphicFramePr>
        <p:xfrm>
          <a:off x="6129855" y="3587750"/>
          <a:ext cx="4447866" cy="1711798"/>
        </p:xfrm>
        <a:graphic>
          <a:graphicData uri="http://schemas.openxmlformats.org/drawingml/2006/table">
            <a:tbl>
              <a:tblPr firstRow="1"/>
              <a:tblGrid>
                <a:gridCol w="2107678">
                  <a:extLst>
                    <a:ext uri="{9D8B030D-6E8A-4147-A177-3AD203B41FA5}">
                      <a16:colId xmlns:a16="http://schemas.microsoft.com/office/drawing/2014/main" val="223583697"/>
                    </a:ext>
                  </a:extLst>
                </a:gridCol>
                <a:gridCol w="1234911">
                  <a:extLst>
                    <a:ext uri="{9D8B030D-6E8A-4147-A177-3AD203B41FA5}">
                      <a16:colId xmlns:a16="http://schemas.microsoft.com/office/drawing/2014/main" val="482308718"/>
                    </a:ext>
                  </a:extLst>
                </a:gridCol>
                <a:gridCol w="1105277">
                  <a:extLst>
                    <a:ext uri="{9D8B030D-6E8A-4147-A177-3AD203B41FA5}">
                      <a16:colId xmlns:a16="http://schemas.microsoft.com/office/drawing/2014/main" val="1748105886"/>
                    </a:ext>
                  </a:extLst>
                </a:gridCol>
              </a:tblGrid>
              <a:tr h="531763"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  <a:buNone/>
                      </a:pPr>
                      <a:r>
                        <a:rPr lang="et-EE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U03 muutused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  <a:buNone/>
                      </a:pPr>
                      <a:r>
                        <a:rPr lang="et-EE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Enne renoveerimist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  <a:buNone/>
                      </a:pPr>
                      <a:r>
                        <a:rPr lang="et-EE" sz="12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Pärast renoveerimist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678854"/>
                  </a:ext>
                </a:extLst>
              </a:tr>
              <a:tr h="2360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Õpperuumid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1109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1057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6631731"/>
                  </a:ext>
                </a:extLst>
              </a:tr>
              <a:tr h="2360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Õpiruumid ja puhkealad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945789"/>
                  </a:ext>
                </a:extLst>
              </a:tr>
              <a:tr h="2360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Laborid sh ka õppelaborid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1563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629032"/>
                  </a:ext>
                </a:extLst>
              </a:tr>
              <a:tr h="2360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59694"/>
                  </a:ext>
                </a:extLst>
              </a:tr>
              <a:tr h="2360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Töökohti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t-EE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2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7790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4EFF1BCF-45B4-88A5-40CA-446AA022F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/>
              <a:t>Uusehituste planeerimine ootab detailplaneeringut</a:t>
            </a:r>
            <a:endParaRPr lang="et-EE" sz="2000"/>
          </a:p>
          <a:p>
            <a:endParaRPr lang="et-EE"/>
          </a:p>
        </p:txBody>
      </p:sp>
      <p:sp>
        <p:nvSpPr>
          <p:cNvPr id="8" name="Teksti kohatäide 7">
            <a:extLst>
              <a:ext uri="{FF2B5EF4-FFF2-40B4-BE49-F238E27FC236}">
                <a16:creationId xmlns:a16="http://schemas.microsoft.com/office/drawing/2014/main" id="{E2D52815-AA7C-92DC-5A2E-6712FC7BD1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1505" y="1576024"/>
            <a:ext cx="4140708" cy="3940539"/>
          </a:xfrm>
        </p:spPr>
        <p:txBody>
          <a:bodyPr/>
          <a:lstStyle/>
          <a:p>
            <a:pPr marL="0" indent="0">
              <a:buNone/>
            </a:pPr>
            <a:r>
              <a:rPr lang="et-EE">
                <a:latin typeface="Verdana"/>
              </a:rPr>
              <a:t>Töös </a:t>
            </a:r>
            <a:r>
              <a:rPr lang="et-EE" b="1">
                <a:latin typeface="Verdana"/>
              </a:rPr>
              <a:t>Detailplaneeringu osa 1</a:t>
            </a:r>
            <a:r>
              <a:rPr lang="et-EE">
                <a:latin typeface="Verdana"/>
              </a:rPr>
              <a:t> –</a:t>
            </a:r>
            <a:r>
              <a:rPr lang="et-EE" b="1">
                <a:latin typeface="Verdana"/>
              </a:rPr>
              <a:t> </a:t>
            </a:r>
            <a:r>
              <a:rPr lang="et-EE">
                <a:latin typeface="Verdana"/>
              </a:rPr>
              <a:t>peahoonekompleksi ümbrus ja ühiselamute alad </a:t>
            </a:r>
          </a:p>
          <a:p>
            <a:pPr marL="0" indent="0">
              <a:buNone/>
            </a:pPr>
            <a:endParaRPr lang="et-EE">
              <a:latin typeface="Verdana"/>
            </a:endParaRPr>
          </a:p>
          <a:p>
            <a:pPr marL="0" indent="0">
              <a:buNone/>
            </a:pPr>
            <a:r>
              <a:rPr lang="et-EE" b="1">
                <a:latin typeface="Verdana"/>
              </a:rPr>
              <a:t>Detailplaneeringu osa 2 </a:t>
            </a:r>
            <a:r>
              <a:rPr lang="et-EE">
                <a:latin typeface="Verdana"/>
              </a:rPr>
              <a:t>– </a:t>
            </a:r>
            <a:br>
              <a:rPr lang="et-EE">
                <a:latin typeface="Verdana"/>
              </a:rPr>
            </a:br>
            <a:r>
              <a:rPr lang="et-EE">
                <a:latin typeface="Verdana"/>
              </a:rPr>
              <a:t>Raja ja Mäepealse tänava ristmiku ümbrus</a:t>
            </a:r>
          </a:p>
          <a:p>
            <a:pPr marL="0" indent="0">
              <a:buNone/>
            </a:pPr>
            <a:endParaRPr lang="et-EE">
              <a:latin typeface="Verdana"/>
            </a:endParaRPr>
          </a:p>
          <a:p>
            <a:pPr marL="0" indent="0">
              <a:buNone/>
            </a:pPr>
            <a:r>
              <a:rPr lang="et-EE" b="1">
                <a:latin typeface="Verdana"/>
              </a:rPr>
              <a:t>Detailplaneeringu osa 3 </a:t>
            </a:r>
            <a:r>
              <a:rPr lang="et-EE">
                <a:latin typeface="Verdana"/>
              </a:rPr>
              <a:t>– spordilinnak</a:t>
            </a:r>
            <a:endParaRPr lang="et-E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A6D80-F0A1-28BC-9D86-61492728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20" y="1537359"/>
            <a:ext cx="6516110" cy="39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295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7FA03523-4BA9-98EB-FFC8-2E5338D631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775" y="1488770"/>
            <a:ext cx="5581246" cy="4178258"/>
          </a:xfrm>
        </p:spPr>
        <p:txBody>
          <a:bodyPr>
            <a:noAutofit/>
          </a:bodyPr>
          <a:lstStyle/>
          <a:p>
            <a:pPr marL="0" indent="0"/>
            <a:r>
              <a:rPr lang="et-EE" altLang="en-US" b="1" i="1"/>
              <a:t>Arengukava</a:t>
            </a:r>
            <a:r>
              <a:rPr lang="et-EE" altLang="en-US" i="1"/>
              <a:t>:</a:t>
            </a:r>
            <a:r>
              <a:rPr lang="fi-FI" altLang="en-US" i="1"/>
              <a:t> </a:t>
            </a:r>
            <a:r>
              <a:rPr lang="fi-FI" altLang="en-US" i="1" err="1"/>
              <a:t>Hindame</a:t>
            </a:r>
            <a:r>
              <a:rPr lang="fi-FI" altLang="en-US" i="1"/>
              <a:t> </a:t>
            </a:r>
            <a:r>
              <a:rPr lang="fi-FI" altLang="en-US" i="1" err="1"/>
              <a:t>riske</a:t>
            </a:r>
            <a:r>
              <a:rPr lang="fi-FI" altLang="en-US" i="1"/>
              <a:t>, </a:t>
            </a:r>
            <a:r>
              <a:rPr lang="fi-FI" altLang="en-US" i="1" err="1"/>
              <a:t>ennetame</a:t>
            </a:r>
            <a:r>
              <a:rPr lang="fi-FI" altLang="en-US" i="1"/>
              <a:t> </a:t>
            </a:r>
            <a:r>
              <a:rPr lang="fi-FI" altLang="en-US" i="1" err="1"/>
              <a:t>ohte</a:t>
            </a:r>
            <a:r>
              <a:rPr lang="fi-FI" altLang="en-US" i="1"/>
              <a:t> ja </a:t>
            </a:r>
            <a:r>
              <a:rPr lang="fi-FI" altLang="en-US" i="1" err="1"/>
              <a:t>reageerime</a:t>
            </a:r>
            <a:r>
              <a:rPr lang="fi-FI" altLang="en-US" i="1"/>
              <a:t> </a:t>
            </a:r>
            <a:r>
              <a:rPr lang="fi-FI" altLang="en-US" i="1" err="1"/>
              <a:t>kiirelt</a:t>
            </a:r>
            <a:r>
              <a:rPr lang="fi-FI" altLang="en-US" i="1"/>
              <a:t> </a:t>
            </a:r>
            <a:r>
              <a:rPr lang="fi-FI" altLang="en-US" i="1" err="1"/>
              <a:t>väliskeskkonna</a:t>
            </a:r>
            <a:r>
              <a:rPr lang="fi-FI" altLang="en-US" i="1"/>
              <a:t> </a:t>
            </a:r>
            <a:r>
              <a:rPr lang="fi-FI" altLang="en-US" i="1" err="1"/>
              <a:t>muutustele</a:t>
            </a:r>
            <a:endParaRPr lang="et-EE" i="1"/>
          </a:p>
          <a:p>
            <a:pPr marL="0" lvl="1" indent="0">
              <a:spcBef>
                <a:spcPts val="0"/>
              </a:spcBef>
              <a:buClr>
                <a:srgbClr val="E4067E"/>
              </a:buClr>
              <a:buNone/>
            </a:pPr>
            <a:r>
              <a:rPr lang="et-EE" sz="1600"/>
              <a:t>Ennetus</a:t>
            </a:r>
          </a:p>
          <a:p>
            <a:pPr lvl="5">
              <a:spcBef>
                <a:spcPts val="0"/>
              </a:spcBef>
              <a:buClr>
                <a:srgbClr val="E4067E"/>
              </a:buClr>
            </a:pPr>
            <a:r>
              <a:rPr lang="et-EE" sz="1600">
                <a:solidFill>
                  <a:srgbClr val="332B60"/>
                </a:solidFill>
              </a:rPr>
              <a:t>Riskide maandamise tegevusplaanide koostamine ja järgimine</a:t>
            </a:r>
          </a:p>
          <a:p>
            <a:pPr lvl="5">
              <a:spcBef>
                <a:spcPts val="0"/>
              </a:spcBef>
              <a:buClr>
                <a:srgbClr val="E4067E"/>
              </a:buClr>
            </a:pPr>
            <a:r>
              <a:rPr lang="et-EE" sz="1600">
                <a:solidFill>
                  <a:srgbClr val="332B60"/>
                </a:solidFill>
              </a:rPr>
              <a:t>Kriiside lahendamise stsenaariumid</a:t>
            </a:r>
          </a:p>
          <a:p>
            <a:pPr lvl="5">
              <a:spcBef>
                <a:spcPts val="0"/>
              </a:spcBef>
              <a:buClr>
                <a:srgbClr val="E4067E"/>
              </a:buClr>
            </a:pPr>
            <a:r>
              <a:rPr lang="et-EE" sz="1600">
                <a:solidFill>
                  <a:srgbClr val="332B60"/>
                </a:solidFill>
              </a:rPr>
              <a:t>Kriisikommunikatsiooni mõtestamine</a:t>
            </a:r>
          </a:p>
          <a:p>
            <a:pPr lvl="5">
              <a:spcBef>
                <a:spcPts val="0"/>
              </a:spcBef>
              <a:buClr>
                <a:srgbClr val="E4067E"/>
              </a:buClr>
            </a:pPr>
            <a:r>
              <a:rPr lang="et-EE" sz="1600"/>
              <a:t>……</a:t>
            </a:r>
            <a:endParaRPr lang="et-EE" sz="1600">
              <a:solidFill>
                <a:srgbClr val="332B60"/>
              </a:solidFill>
            </a:endParaRPr>
          </a:p>
          <a:p>
            <a:pPr>
              <a:spcBef>
                <a:spcPts val="800"/>
              </a:spcBef>
            </a:pPr>
            <a:r>
              <a:rPr lang="et-EE"/>
              <a:t>Liikmeskonna teadlikkuse tõstmine </a:t>
            </a:r>
          </a:p>
          <a:p>
            <a:pPr lvl="1">
              <a:spcBef>
                <a:spcPts val="0"/>
              </a:spcBef>
              <a:buClr>
                <a:srgbClr val="E4067E"/>
              </a:buClr>
            </a:pPr>
            <a:r>
              <a:rPr lang="et-EE" sz="1600"/>
              <a:t>Ohuolukordade mõistmine</a:t>
            </a:r>
          </a:p>
          <a:p>
            <a:pPr lvl="1">
              <a:spcBef>
                <a:spcPts val="0"/>
              </a:spcBef>
              <a:buClr>
                <a:srgbClr val="E4067E"/>
              </a:buClr>
            </a:pPr>
            <a:r>
              <a:rPr lang="et-EE" sz="1600"/>
              <a:t>Evakuatsioon</a:t>
            </a:r>
          </a:p>
          <a:p>
            <a:pPr lvl="1">
              <a:spcBef>
                <a:spcPts val="0"/>
              </a:spcBef>
              <a:buClr>
                <a:srgbClr val="E4067E"/>
              </a:buClr>
            </a:pPr>
            <a:r>
              <a:rPr lang="et-EE" sz="1600"/>
              <a:t>Varjumine</a:t>
            </a:r>
          </a:p>
          <a:p>
            <a:pPr lvl="1">
              <a:spcBef>
                <a:spcPts val="0"/>
              </a:spcBef>
              <a:buClr>
                <a:srgbClr val="E4067E"/>
              </a:buClr>
            </a:pPr>
            <a:r>
              <a:rPr lang="et-EE" sz="1600"/>
              <a:t>……</a:t>
            </a:r>
          </a:p>
          <a:p>
            <a:r>
              <a:rPr lang="et-EE"/>
              <a:t>Kriisiõppuste korraldamine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2BAA7784-D590-04EE-2C12-9840810EFD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558471"/>
            <a:ext cx="5534876" cy="755228"/>
          </a:xfrm>
        </p:spPr>
        <p:txBody>
          <a:bodyPr/>
          <a:lstStyle/>
          <a:p>
            <a:r>
              <a:rPr lang="et-EE" sz="2000"/>
              <a:t>Talitluspidevuse</a:t>
            </a:r>
            <a:br>
              <a:rPr lang="et-EE" sz="2000"/>
            </a:br>
            <a:r>
              <a:rPr lang="et-EE" sz="2000"/>
              <a:t>kindlustamine</a:t>
            </a:r>
          </a:p>
          <a:p>
            <a:endParaRPr lang="et-EE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DC3CDA25-E39F-2CF0-16ED-7A1BCDB7B4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14883" y="1442174"/>
            <a:ext cx="4815687" cy="4178258"/>
          </a:xfrm>
        </p:spPr>
        <p:txBody>
          <a:bodyPr>
            <a:normAutofit/>
          </a:bodyPr>
          <a:lstStyle/>
          <a:p>
            <a:pPr marL="0" indent="0"/>
            <a:r>
              <a:rPr lang="et-EE" b="1" i="1"/>
              <a:t>Arengukava</a:t>
            </a:r>
            <a:r>
              <a:rPr lang="et-EE" i="1"/>
              <a:t>: </a:t>
            </a:r>
            <a:r>
              <a:rPr lang="fi-FI" i="1" err="1"/>
              <a:t>Väärtustame</a:t>
            </a:r>
            <a:r>
              <a:rPr lang="fi-FI" i="1"/>
              <a:t> </a:t>
            </a:r>
            <a:r>
              <a:rPr lang="fi-FI" i="1" err="1"/>
              <a:t>head</a:t>
            </a:r>
            <a:r>
              <a:rPr lang="fi-FI" i="1"/>
              <a:t> ja </a:t>
            </a:r>
            <a:r>
              <a:rPr lang="fi-FI" i="1" err="1"/>
              <a:t>kaasavat</a:t>
            </a:r>
            <a:r>
              <a:rPr lang="fi-FI" i="1"/>
              <a:t> </a:t>
            </a:r>
            <a:r>
              <a:rPr lang="fi-FI" i="1" err="1"/>
              <a:t>juhtimisoskust</a:t>
            </a:r>
            <a:r>
              <a:rPr lang="fi-FI" i="1"/>
              <a:t> </a:t>
            </a:r>
            <a:r>
              <a:rPr lang="fi-FI" i="1" err="1"/>
              <a:t>ning</a:t>
            </a:r>
            <a:r>
              <a:rPr lang="fi-FI" i="1"/>
              <a:t> </a:t>
            </a:r>
            <a:r>
              <a:rPr lang="fi-FI" i="1" err="1"/>
              <a:t>tagame</a:t>
            </a:r>
            <a:r>
              <a:rPr lang="fi-FI" i="1"/>
              <a:t> </a:t>
            </a:r>
            <a:br>
              <a:rPr lang="et-EE" i="1"/>
            </a:br>
            <a:r>
              <a:rPr lang="fi-FI" i="1"/>
              <a:t>eri </a:t>
            </a:r>
            <a:r>
              <a:rPr lang="fi-FI" i="1" err="1"/>
              <a:t>juhtimistasandite</a:t>
            </a:r>
            <a:r>
              <a:rPr lang="fi-FI" i="1"/>
              <a:t> </a:t>
            </a:r>
            <a:r>
              <a:rPr lang="fi-FI" i="1" err="1"/>
              <a:t>sidususe</a:t>
            </a:r>
            <a:endParaRPr lang="et-EE" i="1"/>
          </a:p>
          <a:p>
            <a:pPr marL="285750" indent="-285750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/>
              <a:t>Määratleme juhtide kompetentsimudeliga hea juhtimistava </a:t>
            </a:r>
          </a:p>
          <a:p>
            <a:pPr marL="285750" indent="-285750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/>
              <a:t>Pakume juhtidele koolitusi, ühistegevuste võimalusi ja tutvustame teiste ettevõtete kogemusi. Loome juhtidele personaalsete arengutoe pakkumise</a:t>
            </a:r>
          </a:p>
          <a:p>
            <a:pPr marL="285750" indent="-285750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/>
              <a:t>Toetame kaasava organisatsiooni-kultuuri arengut</a:t>
            </a:r>
          </a:p>
          <a:p>
            <a:pPr marL="285750" indent="-285750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/>
              <a:t>Mõõdame muutust töötajate rahulolu-uuringuga</a:t>
            </a:r>
          </a:p>
          <a:p>
            <a:endParaRPr lang="et-EE"/>
          </a:p>
        </p:txBody>
      </p:sp>
      <p:sp>
        <p:nvSpPr>
          <p:cNvPr id="9" name="Teksti kohatäide 3">
            <a:extLst>
              <a:ext uri="{FF2B5EF4-FFF2-40B4-BE49-F238E27FC236}">
                <a16:creationId xmlns:a16="http://schemas.microsoft.com/office/drawing/2014/main" id="{527FE886-E8B7-CB2C-BD7F-4F78EE5C56B9}"/>
              </a:ext>
            </a:extLst>
          </p:cNvPr>
          <p:cNvSpPr txBox="1">
            <a:spLocks/>
          </p:cNvSpPr>
          <p:nvPr/>
        </p:nvSpPr>
        <p:spPr>
          <a:xfrm>
            <a:off x="6730967" y="558702"/>
            <a:ext cx="4621246" cy="755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1"/>
                </a:solidFill>
                <a:latin typeface="Verdana" charset="0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solidFill>
                  <a:schemeClr val="tx2"/>
                </a:solidFill>
              </a:rPr>
              <a:t>Juhtimiskultuuri</a:t>
            </a:r>
            <a:br>
              <a:rPr lang="et-EE" sz="2000">
                <a:solidFill>
                  <a:schemeClr val="tx2"/>
                </a:solidFill>
              </a:rPr>
            </a:br>
            <a:r>
              <a:rPr lang="et-EE" sz="2000">
                <a:solidFill>
                  <a:schemeClr val="tx2"/>
                </a:solidFill>
              </a:rPr>
              <a:t>arengu toetamine</a:t>
            </a:r>
          </a:p>
          <a:p>
            <a:endParaRPr lang="et-E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5B2D85-D429-C470-8F47-204D0F82E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17" y="4645160"/>
            <a:ext cx="3695226" cy="22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337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188C2-20B0-CFFA-2E84-D66FED485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EBB34D-0CEB-461D-A4DD-B64A0D63C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42" y="498890"/>
            <a:ext cx="10494517" cy="810888"/>
          </a:xfrm>
        </p:spPr>
        <p:txBody>
          <a:bodyPr/>
          <a:lstStyle/>
          <a:p>
            <a:r>
              <a:rPr lang="fi-FI" err="1"/>
              <a:t>Põhjamaise</a:t>
            </a:r>
            <a:r>
              <a:rPr lang="fi-FI"/>
              <a:t> </a:t>
            </a:r>
            <a:r>
              <a:rPr lang="fi-FI" err="1"/>
              <a:t>ülikooli</a:t>
            </a:r>
            <a:r>
              <a:rPr lang="fi-FI"/>
              <a:t> </a:t>
            </a:r>
            <a:r>
              <a:rPr lang="fi-FI" err="1"/>
              <a:t>kuvand</a:t>
            </a:r>
            <a:r>
              <a:rPr lang="fi-FI"/>
              <a:t> ja </a:t>
            </a:r>
            <a:r>
              <a:rPr lang="fi-FI" err="1"/>
              <a:t>nähtavus</a:t>
            </a:r>
            <a:endParaRPr lang="fi-FI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B8787133-D84B-BDC9-ED67-C5E559B93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89725"/>
              </p:ext>
            </p:extLst>
          </p:nvPr>
        </p:nvGraphicFramePr>
        <p:xfrm>
          <a:off x="8715802" y="3624579"/>
          <a:ext cx="2946718" cy="2248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4AD6A04-C67F-0730-3E27-F34EC2B94D33}"/>
              </a:ext>
            </a:extLst>
          </p:cNvPr>
          <p:cNvSpPr txBox="1"/>
          <p:nvPr/>
        </p:nvSpPr>
        <p:spPr>
          <a:xfrm>
            <a:off x="8540917" y="1309686"/>
            <a:ext cx="3312048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cap="all" err="1">
                <a:solidFill>
                  <a:schemeClr val="tx2"/>
                </a:solidFill>
                <a:latin typeface="Verdana"/>
                <a:ea typeface="Verdana"/>
              </a:rPr>
              <a:t>Põhjamaise</a:t>
            </a:r>
            <a:r>
              <a:rPr lang="en-US" sz="1600" b="1" cap="all">
                <a:solidFill>
                  <a:schemeClr val="tx2"/>
                </a:solidFill>
                <a:latin typeface="Verdana"/>
                <a:ea typeface="Verdana"/>
              </a:rPr>
              <a:t> </a:t>
            </a:r>
            <a:r>
              <a:rPr lang="en-US" sz="1600" b="1" cap="all" err="1">
                <a:solidFill>
                  <a:schemeClr val="tx2"/>
                </a:solidFill>
                <a:latin typeface="Verdana"/>
                <a:ea typeface="Verdana"/>
              </a:rPr>
              <a:t>kuvandi</a:t>
            </a:r>
            <a:r>
              <a:rPr lang="en-US" sz="1600" b="1" cap="all">
                <a:solidFill>
                  <a:schemeClr val="tx2"/>
                </a:solidFill>
                <a:latin typeface="Verdana"/>
                <a:ea typeface="Verdana"/>
              </a:rPr>
              <a:t> </a:t>
            </a:r>
            <a:r>
              <a:rPr lang="en-US" sz="1600" b="1" cap="all" err="1">
                <a:solidFill>
                  <a:schemeClr val="tx2"/>
                </a:solidFill>
                <a:latin typeface="Verdana"/>
                <a:ea typeface="Verdana"/>
              </a:rPr>
              <a:t>kese</a:t>
            </a:r>
            <a:r>
              <a:rPr lang="en-US" sz="1400" b="1" cap="all">
                <a:solidFill>
                  <a:schemeClr val="tx2"/>
                </a:solidFill>
                <a:latin typeface="Verdana"/>
                <a:ea typeface="Verdana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Ühiskondlik</a:t>
            </a:r>
            <a:r>
              <a:rPr lang="en-US" altLang="en-US" sz="16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liidriroll</a:t>
            </a:r>
            <a:endParaRPr lang="en-US" altLang="en-US" sz="1600" err="1">
              <a:solidFill>
                <a:srgbClr val="332B60"/>
              </a:solidFill>
              <a:latin typeface="+mn-lt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Tehnoloogia</a:t>
            </a:r>
            <a:endParaRPr lang="en-US" altLang="en-US" sz="1600">
              <a:solidFill>
                <a:srgbClr val="332B60"/>
              </a:solidFill>
              <a:latin typeface="+mn-lt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Tudengite</a:t>
            </a:r>
            <a:r>
              <a:rPr lang="en-US" altLang="en-US" sz="16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heaolu</a:t>
            </a:r>
            <a:endParaRPr lang="en-US" altLang="en-US" sz="1600">
              <a:solidFill>
                <a:srgbClr val="332B60"/>
              </a:solidFill>
              <a:latin typeface="+mn-lt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Rahvusvaheline</a:t>
            </a:r>
            <a:r>
              <a:rPr lang="en-US" altLang="en-US" sz="16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keskkond</a:t>
            </a:r>
            <a:endParaRPr lang="en-US" altLang="en-US" sz="1600">
              <a:solidFill>
                <a:srgbClr val="332B60"/>
              </a:solidFill>
              <a:latin typeface="+mn-lt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Silmapaistvad</a:t>
            </a:r>
            <a:r>
              <a:rPr lang="en-US" altLang="en-US" sz="160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600" err="1">
                <a:solidFill>
                  <a:srgbClr val="332B60"/>
                </a:solidFill>
                <a:latin typeface="+mn-lt"/>
              </a:rPr>
              <a:t>kõneisikud</a:t>
            </a:r>
            <a:endParaRPr lang="en-US" altLang="en-US" sz="1600">
              <a:solidFill>
                <a:srgbClr val="332B60"/>
              </a:solidFill>
              <a:latin typeface="+mn-lt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rgbClr val="332B60"/>
                </a:solidFill>
                <a:latin typeface="+mn-lt"/>
              </a:rPr>
              <a:t>Murranguline</a:t>
            </a:r>
            <a:r>
              <a:rPr lang="en-US" sz="1600">
                <a:solidFill>
                  <a:srgbClr val="332B60"/>
                </a:solidFill>
                <a:latin typeface="+mn-lt"/>
              </a:rPr>
              <a:t> </a:t>
            </a:r>
            <a:r>
              <a:rPr lang="en-US" sz="1600" err="1">
                <a:solidFill>
                  <a:srgbClr val="332B60"/>
                </a:solidFill>
                <a:latin typeface="+mn-lt"/>
              </a:rPr>
              <a:t>teadustöö</a:t>
            </a:r>
            <a:endParaRPr lang="en-US" sz="1600">
              <a:solidFill>
                <a:srgbClr val="332B60"/>
              </a:solidFill>
              <a:latin typeface="+mn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FF1CEF-8852-7878-F637-2871EF55F71A}"/>
              </a:ext>
            </a:extLst>
          </p:cNvPr>
          <p:cNvSpPr txBox="1">
            <a:spLocks/>
          </p:cNvSpPr>
          <p:nvPr/>
        </p:nvSpPr>
        <p:spPr>
          <a:xfrm>
            <a:off x="577992" y="3753506"/>
            <a:ext cx="7814894" cy="39600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1771650" marR="0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/>
              <a:t>Tagame, et ühtviisi kõrged on nii meie maine kui nähtavus (</a:t>
            </a:r>
            <a:r>
              <a:rPr lang="et-EE" sz="1600" err="1"/>
              <a:t>TRi</a:t>
            </a:r>
            <a:r>
              <a:rPr lang="et-EE" sz="1600"/>
              <a:t>*M, SOV) </a:t>
            </a:r>
          </a:p>
          <a:p>
            <a:r>
              <a:rPr lang="et-EE" sz="1600"/>
              <a:t>Toome rohkem huvilisi tehnika- ja tehnoloogiaerialade õpivõimaluste juurde, seda ka rahvusvaheliselt.</a:t>
            </a:r>
          </a:p>
          <a:p>
            <a:r>
              <a:rPr lang="et-EE" sz="1600"/>
              <a:t>Teadustöö tulemid, doktoritööd, projektid ja  publikatsioonid, saavad suurema kajastuse. </a:t>
            </a:r>
          </a:p>
          <a:p>
            <a:r>
              <a:rPr lang="et-EE" sz="1600"/>
              <a:t>Arendame ülikooli kõneisikute ringi arendades  nende väljaõppe ja toetuse korraldust.</a:t>
            </a:r>
          </a:p>
        </p:txBody>
      </p:sp>
      <p:pic>
        <p:nvPicPr>
          <p:cNvPr id="3" name="Picture 2" descr="A graph with green and orange text&#10;&#10;AI-generated content may be incorrect.">
            <a:extLst>
              <a:ext uri="{FF2B5EF4-FFF2-40B4-BE49-F238E27FC236}">
                <a16:creationId xmlns:a16="http://schemas.microsoft.com/office/drawing/2014/main" id="{432F2A5F-473E-B183-865C-96DC99760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13" y="1310749"/>
            <a:ext cx="8107181" cy="222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41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064470" y="1432056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9085666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52759-E14E-9058-E8BA-7F8BFB3A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A66238-AE09-2517-96D6-AC355B23464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64470" y="1432056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t-EE" altLang="en-US" sz="4000" b="1">
                <a:solidFill>
                  <a:schemeClr val="bg1"/>
                </a:solidFill>
              </a:rPr>
              <a:t>TALLINNA TEHNIKAÜLIKOOLI ARENGUKONVERENTS</a:t>
            </a:r>
            <a:endParaRPr lang="en-US" alt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137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E61B879-A083-4F11-879F-A5EE52341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5768" y="1628775"/>
            <a:ext cx="7153031" cy="1289916"/>
          </a:xfrm>
        </p:spPr>
        <p:txBody>
          <a:bodyPr>
            <a:normAutofit/>
          </a:bodyPr>
          <a:lstStyle/>
          <a:p>
            <a:pPr fontAlgn="base"/>
            <a:r>
              <a:rPr lang="et-EE" sz="2000"/>
              <a:t>Sihtkapitali ja üliõpilasarengu </a:t>
            </a:r>
            <a:br>
              <a:rPr lang="et-EE" sz="2000"/>
            </a:br>
            <a:r>
              <a:rPr lang="et-EE" sz="2000"/>
              <a:t>prorektor </a:t>
            </a:r>
          </a:p>
          <a:p>
            <a:pPr fontAlgn="base"/>
            <a:r>
              <a:rPr lang="et-EE" sz="2000" b="1"/>
              <a:t>HENDRIK VOLL</a:t>
            </a:r>
          </a:p>
        </p:txBody>
      </p:sp>
    </p:spTree>
    <p:extLst>
      <p:ext uri="{BB962C8B-B14F-4D97-AF65-F5344CB8AC3E}">
        <p14:creationId xmlns:p14="http://schemas.microsoft.com/office/powerpoint/2010/main" val="37280269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/>
          <p:cNvSpPr>
            <a:spLocks noGrp="1"/>
          </p:cNvSpPr>
          <p:nvPr>
            <p:ph type="body" sz="quarter" idx="4294967295"/>
          </p:nvPr>
        </p:nvSpPr>
        <p:spPr>
          <a:xfrm>
            <a:off x="1800520" y="1535718"/>
            <a:ext cx="9642475" cy="2612076"/>
          </a:xfrm>
        </p:spPr>
        <p:txBody>
          <a:bodyPr>
            <a:noAutofit/>
          </a:bodyPr>
          <a:lstStyle/>
          <a:p>
            <a:pPr marL="0" indent="0" algn="r">
              <a:lnSpc>
                <a:spcPts val="5000"/>
              </a:lnSpc>
              <a:spcBef>
                <a:spcPts val="0"/>
              </a:spcBef>
              <a:buNone/>
            </a:pPr>
            <a:r>
              <a:rPr lang="et-EE" sz="4800" b="1">
                <a:solidFill>
                  <a:schemeClr val="bg1"/>
                </a:solidFill>
              </a:rPr>
              <a:t>TALLINNA TEHNIKAÜLIKOOLI INSENEERIA</a:t>
            </a:r>
            <a:br>
              <a:rPr lang="et-EE" sz="4800" b="1">
                <a:solidFill>
                  <a:schemeClr val="bg1"/>
                </a:solidFill>
              </a:rPr>
            </a:br>
            <a:r>
              <a:rPr lang="et-EE" sz="4800" b="1">
                <a:solidFill>
                  <a:schemeClr val="bg1"/>
                </a:solidFill>
              </a:rPr>
              <a:t>SIHTKAPITAL</a:t>
            </a:r>
          </a:p>
        </p:txBody>
      </p:sp>
    </p:spTree>
    <p:extLst>
      <p:ext uri="{BB962C8B-B14F-4D97-AF65-F5344CB8AC3E}">
        <p14:creationId xmlns:p14="http://schemas.microsoft.com/office/powerpoint/2010/main" val="127290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845B9-FFA5-8DC6-823C-4328C78C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ACEB62E6-D5D8-3670-B1B8-AEC751806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>
                <a:latin typeface="Verdana"/>
                <a:ea typeface="Verdana"/>
              </a:rPr>
              <a:t>Arengukava</a:t>
            </a:r>
            <a:r>
              <a:rPr lang="en-US">
                <a:latin typeface="Verdana"/>
                <a:ea typeface="Verdana"/>
              </a:rPr>
              <a:t> 2021–2025 </a:t>
            </a:r>
            <a:r>
              <a:rPr lang="en-US" err="1">
                <a:latin typeface="Verdana"/>
                <a:ea typeface="Verdana"/>
              </a:rPr>
              <a:t>olulisemad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saavutused</a:t>
            </a:r>
            <a:r>
              <a:rPr lang="en-US">
                <a:latin typeface="Verdana"/>
                <a:ea typeface="Verdana"/>
              </a:rPr>
              <a:t> </a:t>
            </a:r>
            <a:endParaRPr lang="en-US"/>
          </a:p>
          <a:p>
            <a:endParaRPr lang="et-EE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1A051636-2210-B8E8-2DDE-5EBB1C217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229" y="1175656"/>
            <a:ext cx="10777082" cy="4626429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err="1">
                <a:latin typeface="Verdana"/>
                <a:ea typeface="+mn-lt"/>
                <a:cs typeface="+mn-lt"/>
              </a:rPr>
              <a:t>Tugevda</a:t>
            </a:r>
            <a:r>
              <a:rPr lang="et-EE" err="1">
                <a:latin typeface="Verdana"/>
                <a:ea typeface="+mn-lt"/>
                <a:cs typeface="+mn-lt"/>
              </a:rPr>
              <a:t>sime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koostööd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ühiskonna</a:t>
            </a:r>
            <a:r>
              <a:rPr lang="en-US">
                <a:latin typeface="Verdana"/>
                <a:ea typeface="+mn-lt"/>
                <a:cs typeface="+mn-lt"/>
              </a:rPr>
              <a:t> ja </a:t>
            </a:r>
            <a:r>
              <a:rPr lang="en-US" err="1">
                <a:latin typeface="Verdana"/>
                <a:ea typeface="+mn-lt"/>
                <a:cs typeface="+mn-lt"/>
              </a:rPr>
              <a:t>koolidega</a:t>
            </a:r>
            <a:r>
              <a:rPr lang="en-US">
                <a:latin typeface="Verdana"/>
                <a:ea typeface="+mn-lt"/>
                <a:cs typeface="+mn-lt"/>
              </a:rPr>
              <a:t>: </a:t>
            </a:r>
            <a:r>
              <a:rPr lang="en-US" err="1">
                <a:latin typeface="Verdana"/>
                <a:ea typeface="+mn-lt"/>
                <a:cs typeface="+mn-lt"/>
              </a:rPr>
              <a:t>kutsusime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ellu</a:t>
            </a:r>
            <a:r>
              <a:rPr lang="et-EE">
                <a:latin typeface="Verdana"/>
                <a:ea typeface="+mn-lt"/>
                <a:cs typeface="+mn-lt"/>
              </a:rPr>
              <a:t> </a:t>
            </a:r>
            <a:r>
              <a:rPr lang="en-US">
                <a:latin typeface="Verdana"/>
                <a:ea typeface="+mn-lt"/>
                <a:cs typeface="+mn-lt"/>
              </a:rPr>
              <a:t>e-</a:t>
            </a:r>
            <a:r>
              <a:rPr lang="en-US" err="1">
                <a:latin typeface="Verdana"/>
                <a:ea typeface="+mn-lt"/>
                <a:cs typeface="+mn-lt"/>
              </a:rPr>
              <a:t>rehkendus</a:t>
            </a:r>
            <a:r>
              <a:rPr lang="et-EE">
                <a:latin typeface="Verdana"/>
                <a:ea typeface="+mn-lt"/>
                <a:cs typeface="+mn-lt"/>
              </a:rPr>
              <a:t>e</a:t>
            </a:r>
            <a:r>
              <a:rPr lang="en-US">
                <a:latin typeface="Verdana"/>
                <a:ea typeface="+mn-lt"/>
                <a:cs typeface="+mn-lt"/>
              </a:rPr>
              <a:t>, </a:t>
            </a:r>
            <a:r>
              <a:rPr lang="en-US" err="1">
                <a:latin typeface="Verdana"/>
                <a:ea typeface="+mn-lt"/>
                <a:cs typeface="+mn-lt"/>
              </a:rPr>
              <a:t>tehnoloogiahariduse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algatused</a:t>
            </a:r>
            <a:r>
              <a:rPr lang="en-US">
                <a:latin typeface="Verdana"/>
                <a:ea typeface="+mn-lt"/>
                <a:cs typeface="+mn-lt"/>
              </a:rPr>
              <a:t> ja </a:t>
            </a:r>
            <a:r>
              <a:rPr lang="en-US" err="1">
                <a:latin typeface="Verdana"/>
                <a:ea typeface="+mn-lt"/>
                <a:cs typeface="+mn-lt"/>
              </a:rPr>
              <a:t>järelkasvu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toetavad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programmid</a:t>
            </a:r>
            <a:endParaRPr lang="en-US">
              <a:latin typeface="Verdana"/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err="1">
                <a:latin typeface="Verdana"/>
                <a:ea typeface="+mn-lt"/>
                <a:cs typeface="+mn-lt"/>
              </a:rPr>
              <a:t>Tugevdasime</a:t>
            </a:r>
            <a:r>
              <a:rPr lang="en-US">
                <a:latin typeface="Verdana"/>
                <a:ea typeface="+mn-lt"/>
                <a:cs typeface="+mn-lt"/>
              </a:rPr>
              <a:t> </a:t>
            </a:r>
            <a:r>
              <a:rPr lang="en-US" err="1">
                <a:latin typeface="Verdana"/>
                <a:ea typeface="+mn-lt"/>
                <a:cs typeface="+mn-lt"/>
              </a:rPr>
              <a:t>tudengite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rahvusvahelist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nähtavust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t-EE">
                <a:latin typeface="Verdana"/>
                <a:ea typeface="+mn-lt"/>
                <a:cs typeface="+mn-lt"/>
              </a:rPr>
              <a:t>–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Tudengivormeli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meeskond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tõusis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maailma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edetabelis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esikohale</a:t>
            </a:r>
            <a:endParaRPr lang="en-US">
              <a:latin typeface="Verdana"/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err="1">
                <a:latin typeface="Verdana"/>
                <a:ea typeface="+mn-lt"/>
                <a:cs typeface="+mn-lt"/>
              </a:rPr>
              <a:t>Kasvatasime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tudengiorganisatsioonide</a:t>
            </a:r>
            <a:r>
              <a:rPr lang="en-US">
                <a:latin typeface="Verdana"/>
                <a:ea typeface="+mn-lt"/>
                <a:cs typeface="+mn-lt"/>
              </a:rPr>
              <a:t>, </a:t>
            </a:r>
            <a:r>
              <a:rPr lang="en-US" err="1">
                <a:latin typeface="Verdana"/>
                <a:ea typeface="+mn-lt"/>
                <a:cs typeface="+mn-lt"/>
              </a:rPr>
              <a:t>tehnoloogiaalgatuste</a:t>
            </a:r>
            <a:r>
              <a:rPr lang="en-US">
                <a:latin typeface="Verdana"/>
                <a:ea typeface="+mn-lt"/>
                <a:cs typeface="+mn-lt"/>
              </a:rPr>
              <a:t> ja </a:t>
            </a:r>
            <a:r>
              <a:rPr lang="en-US" err="1">
                <a:latin typeface="Verdana"/>
                <a:ea typeface="+mn-lt"/>
                <a:cs typeface="+mn-lt"/>
              </a:rPr>
              <a:t>ettevõtlike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tudengi</a:t>
            </a:r>
            <a:r>
              <a:rPr lang="et-EE">
                <a:latin typeface="Verdana"/>
                <a:ea typeface="+mn-lt"/>
                <a:cs typeface="+mn-lt"/>
              </a:rPr>
              <a:t>te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rolli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ülikoolis</a:t>
            </a:r>
            <a:endParaRPr lang="et-EE">
              <a:latin typeface="Verdana"/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/>
              <a:t>Võtsime strateegilise suuna tehisintellekti süsteemseks rakendamiseks ning lõime TI teekaardi, nõukoja ja tugiprogrammid</a:t>
            </a:r>
            <a:endParaRPr lang="et-EE"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>
                <a:latin typeface="Verdana"/>
                <a:ea typeface="+mn-lt"/>
                <a:cs typeface="+mn-lt"/>
              </a:rPr>
              <a:t>2025. </a:t>
            </a:r>
            <a:r>
              <a:rPr lang="en-US" err="1">
                <a:latin typeface="Verdana"/>
                <a:ea typeface="+mn-lt"/>
                <a:cs typeface="+mn-lt"/>
              </a:rPr>
              <a:t>aasta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lõpuks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valmis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uus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ülikooli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arengukava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aastateks</a:t>
            </a:r>
            <a:r>
              <a:rPr lang="en-US">
                <a:latin typeface="Verdana"/>
                <a:ea typeface="+mn-lt"/>
                <a:cs typeface="+mn-lt"/>
              </a:rPr>
              <a:t> 2026–2035, </a:t>
            </a:r>
            <a:r>
              <a:rPr lang="en-US" err="1">
                <a:latin typeface="Verdana"/>
                <a:ea typeface="+mn-lt"/>
                <a:cs typeface="+mn-lt"/>
              </a:rPr>
              <a:t>eesmärgiga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jõuda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Põhjamaade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parimate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tehnikaülikoolide</a:t>
            </a:r>
            <a:r>
              <a:rPr lang="en-US">
                <a:latin typeface="Verdana"/>
                <a:ea typeface="+mn-lt"/>
                <a:cs typeface="+mn-lt"/>
              </a:rPr>
              <a:t> </a:t>
            </a:r>
            <a:r>
              <a:rPr lang="en-US" err="1">
                <a:latin typeface="Verdana"/>
                <a:ea typeface="+mn-lt"/>
                <a:cs typeface="+mn-lt"/>
              </a:rPr>
              <a:t>sekka</a:t>
            </a:r>
            <a:endParaRPr lang="et-EE">
              <a:latin typeface="Verdana"/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>
                <a:latin typeface="Verdana"/>
                <a:ea typeface="+mn-lt"/>
                <a:cs typeface="+mn-lt"/>
              </a:rPr>
              <a:t>Algatasime </a:t>
            </a:r>
            <a:r>
              <a:rPr lang="et-EE" err="1">
                <a:latin typeface="Verdana"/>
                <a:ea typeface="+mn-lt"/>
                <a:cs typeface="+mn-lt"/>
              </a:rPr>
              <a:t>Inseneeria</a:t>
            </a:r>
            <a:r>
              <a:rPr lang="et-EE">
                <a:latin typeface="Verdana"/>
                <a:ea typeface="+mn-lt"/>
                <a:cs typeface="+mn-lt"/>
              </a:rPr>
              <a:t> Sihtkapitali loomise, et toetada uute professuuride rahastamist ning kiirendada tehnoloogia ja </a:t>
            </a:r>
            <a:r>
              <a:rPr lang="et-EE" err="1">
                <a:latin typeface="Verdana"/>
                <a:ea typeface="+mn-lt"/>
                <a:cs typeface="+mn-lt"/>
              </a:rPr>
              <a:t>inseneeria</a:t>
            </a:r>
            <a:r>
              <a:rPr lang="et-EE">
                <a:latin typeface="Verdana"/>
                <a:ea typeface="+mn-lt"/>
                <a:cs typeface="+mn-lt"/>
              </a:rPr>
              <a:t> arengut Eestis.</a:t>
            </a:r>
          </a:p>
          <a:p>
            <a:pPr marL="285750" indent="-285750">
              <a:buClr>
                <a:srgbClr val="E4067E"/>
              </a:buClr>
              <a:buFont typeface="Wingdings" panose="05000000000000000000" pitchFamily="2" charset="2"/>
              <a:buChar char="§"/>
            </a:pPr>
            <a:endParaRPr lang="et-EE" sz="1600"/>
          </a:p>
        </p:txBody>
      </p:sp>
    </p:spTree>
    <p:extLst>
      <p:ext uri="{BB962C8B-B14F-4D97-AF65-F5344CB8AC3E}">
        <p14:creationId xmlns:p14="http://schemas.microsoft.com/office/powerpoint/2010/main" val="359737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48218F75-4141-265E-8D0B-8D96E59568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699" y="549276"/>
            <a:ext cx="9180513" cy="4967288"/>
          </a:xfrm>
        </p:spPr>
        <p:txBody>
          <a:bodyPr>
            <a:noAutofit/>
          </a:bodyPr>
          <a:lstStyle/>
          <a:p>
            <a:r>
              <a:rPr lang="et-EE" sz="2000"/>
              <a:t>Kõrgharidusedu võti. Reageerimisvõimekuse kiirus uutesse valdkondadesse laienemisel. Võimekus reageerida esimestena.</a:t>
            </a:r>
          </a:p>
          <a:p>
            <a:r>
              <a:rPr lang="et-EE" sz="2000"/>
              <a:t>SA Tallinna Tehnikaülikooli Arengufond.</a:t>
            </a:r>
          </a:p>
          <a:p>
            <a:pPr>
              <a:spcBef>
                <a:spcPts val="1200"/>
              </a:spcBef>
            </a:pPr>
            <a:r>
              <a:rPr lang="et-EE" sz="2000"/>
              <a:t>Tallinna Tehnikaülikool asutas 02.2026 Tallinna Tehnikaülikooli </a:t>
            </a:r>
            <a:br>
              <a:rPr lang="et-EE" sz="2000"/>
            </a:br>
            <a:r>
              <a:rPr lang="et-EE" sz="2000" err="1"/>
              <a:t>Inseneeria</a:t>
            </a:r>
            <a:r>
              <a:rPr lang="et-EE" sz="2000"/>
              <a:t> Sihtkapitali.</a:t>
            </a:r>
          </a:p>
          <a:p>
            <a:r>
              <a:rPr lang="et-EE" sz="2000" err="1"/>
              <a:t>Arnulf</a:t>
            </a:r>
            <a:r>
              <a:rPr lang="et-EE" sz="2000"/>
              <a:t> </a:t>
            </a:r>
            <a:r>
              <a:rPr lang="et-EE" sz="2000" err="1"/>
              <a:t>Melzer</a:t>
            </a:r>
            <a:r>
              <a:rPr lang="et-EE" sz="2000"/>
              <a:t>. „Sihtkapital tähendab eelkõige suhete loomist. </a:t>
            </a:r>
            <a:br>
              <a:rPr lang="et-EE" sz="2000"/>
            </a:br>
            <a:r>
              <a:rPr lang="et-EE" sz="2000"/>
              <a:t>Oma eesmärkide ja plaanide aktiivset tutvustamist ühiskonnale ja erasektorile. Selle tulemusena tekivad Sulle sõbrad. Kui sul on sõbrad, on sul kõik olemas – sealhulgas raha.“</a:t>
            </a:r>
          </a:p>
          <a:p>
            <a:r>
              <a:rPr lang="et-EE" sz="2000"/>
              <a:t>Hannu </a:t>
            </a:r>
            <a:r>
              <a:rPr lang="et-EE" sz="2000" err="1"/>
              <a:t>Seristö</a:t>
            </a:r>
            <a:r>
              <a:rPr lang="et-EE" sz="2000"/>
              <a:t> kokkuvõte. „Suurim võit ülikoolile on olnud üliõpilaste huvi ülikooli vastu ja õppekvaliteedi tõus, tänu kõrgele sidustusele erasektori ning globaalsete väljakutsetega.“</a:t>
            </a:r>
          </a:p>
          <a:p>
            <a:r>
              <a:rPr lang="et-EE" sz="2000"/>
              <a:t>Raha ei tule kusagil ja </a:t>
            </a:r>
            <a:r>
              <a:rPr lang="et-EE" sz="2000" err="1"/>
              <a:t>kellegil</a:t>
            </a:r>
            <a:r>
              <a:rPr lang="et-EE" sz="2000"/>
              <a:t> lihtsalt. Raha toob mõttemaailma muutus, et vilistlaseks kujunetakse esimesest ülikoolipäevast alates. Haridus ja üliõpilas </a:t>
            </a:r>
            <a:r>
              <a:rPr lang="et-EE" sz="2000" err="1"/>
              <a:t>aktiviteedid</a:t>
            </a:r>
            <a:r>
              <a:rPr lang="et-EE" sz="20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46955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istkülik 85">
            <a:extLst>
              <a:ext uri="{FF2B5EF4-FFF2-40B4-BE49-F238E27FC236}">
                <a16:creationId xmlns:a16="http://schemas.microsoft.com/office/drawing/2014/main" id="{04AEA767-F34B-5510-BBEE-110098D3484A}"/>
              </a:ext>
            </a:extLst>
          </p:cNvPr>
          <p:cNvSpPr/>
          <p:nvPr/>
        </p:nvSpPr>
        <p:spPr>
          <a:xfrm>
            <a:off x="160256" y="5608948"/>
            <a:ext cx="3799002" cy="1065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69CDC09D-D179-475A-3932-066D8396CF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656887" cy="810887"/>
          </a:xfrm>
        </p:spPr>
        <p:txBody>
          <a:bodyPr/>
          <a:lstStyle/>
          <a:p>
            <a:r>
              <a:rPr lang="et-EE"/>
              <a:t>INSENEERIA SIHTKAPITALI EESMÄRK: </a:t>
            </a:r>
          </a:p>
          <a:p>
            <a:endParaRPr lang="et-EE"/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1C8BD8A2-7B2D-B389-16E8-D50FFC94B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961534"/>
            <a:ext cx="11285227" cy="311084"/>
          </a:xfrm>
        </p:spPr>
        <p:txBody>
          <a:bodyPr>
            <a:noAutofit/>
          </a:bodyPr>
          <a:lstStyle/>
          <a:p>
            <a:pPr marL="0" lvl="0" indent="0"/>
            <a:r>
              <a:rPr lang="et-EE"/>
              <a:t>Rakenduslike tegevuste võimekuste kohene loomine vahetu majandusliku mõjuga valdkondades.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D6B8B6-C428-6EF0-D2C8-B69BBE5EE836}"/>
              </a:ext>
            </a:extLst>
          </p:cNvPr>
          <p:cNvSpPr txBox="1">
            <a:spLocks/>
          </p:cNvSpPr>
          <p:nvPr/>
        </p:nvSpPr>
        <p:spPr>
          <a:xfrm>
            <a:off x="322940" y="1240369"/>
            <a:ext cx="11323623" cy="4961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4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RAHASTUSE ALLIKAD</a:t>
            </a:r>
            <a:endParaRPr kumimoji="0" lang="et-EE" sz="24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4AEACF57-3A06-10A7-8943-780467360E28}"/>
              </a:ext>
            </a:extLst>
          </p:cNvPr>
          <p:cNvSpPr/>
          <p:nvPr/>
        </p:nvSpPr>
        <p:spPr>
          <a:xfrm>
            <a:off x="5043010" y="2892035"/>
            <a:ext cx="2425174" cy="1146957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INSENEERIA SIHTKAPITAL </a:t>
            </a: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Põhikapital</a:t>
            </a: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627966AF-94F6-9ECB-4EBD-A1E56903B7E0}"/>
              </a:ext>
            </a:extLst>
          </p:cNvPr>
          <p:cNvSpPr/>
          <p:nvPr/>
        </p:nvSpPr>
        <p:spPr>
          <a:xfrm>
            <a:off x="479425" y="2892035"/>
            <a:ext cx="2703249" cy="1156482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TALTECH TULEVIKUFOND* </a:t>
            </a: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Investeerimisfond,</a:t>
            </a:r>
            <a:b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mis toetab põhikapitali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92DE3-3953-5AFF-C1B0-A8C47B6550D8}"/>
              </a:ext>
            </a:extLst>
          </p:cNvPr>
          <p:cNvSpPr txBox="1"/>
          <p:nvPr/>
        </p:nvSpPr>
        <p:spPr>
          <a:xfrm>
            <a:off x="3204906" y="3009491"/>
            <a:ext cx="18158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20% edukustasust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04717-4079-8E6E-76F1-C42B09CC48EE}"/>
              </a:ext>
            </a:extLst>
          </p:cNvPr>
          <p:cNvSpPr txBox="1"/>
          <p:nvPr/>
        </p:nvSpPr>
        <p:spPr>
          <a:xfrm>
            <a:off x="7496465" y="3009491"/>
            <a:ext cx="1892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50–80% tootlusest</a:t>
            </a:r>
          </a:p>
        </p:txBody>
      </p:sp>
      <p:sp>
        <p:nvSpPr>
          <p:cNvPr id="21" name="Arrow: Right 37">
            <a:extLst>
              <a:ext uri="{FF2B5EF4-FFF2-40B4-BE49-F238E27FC236}">
                <a16:creationId xmlns:a16="http://schemas.microsoft.com/office/drawing/2014/main" id="{D3CE74AC-0AAA-BB19-381D-6185208F21DC}"/>
              </a:ext>
            </a:extLst>
          </p:cNvPr>
          <p:cNvSpPr/>
          <p:nvPr/>
        </p:nvSpPr>
        <p:spPr>
          <a:xfrm>
            <a:off x="3281859" y="3288794"/>
            <a:ext cx="1697064" cy="49611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Arrow: Right 40">
            <a:extLst>
              <a:ext uri="{FF2B5EF4-FFF2-40B4-BE49-F238E27FC236}">
                <a16:creationId xmlns:a16="http://schemas.microsoft.com/office/drawing/2014/main" id="{E5836419-7241-CF29-8893-73F64992F0BF}"/>
              </a:ext>
            </a:extLst>
          </p:cNvPr>
          <p:cNvSpPr/>
          <p:nvPr/>
        </p:nvSpPr>
        <p:spPr>
          <a:xfrm>
            <a:off x="7586992" y="3288794"/>
            <a:ext cx="1697064" cy="49611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3" name="Straight Arrow Connector 42">
            <a:extLst>
              <a:ext uri="{FF2B5EF4-FFF2-40B4-BE49-F238E27FC236}">
                <a16:creationId xmlns:a16="http://schemas.microsoft.com/office/drawing/2014/main" id="{C978288D-73C5-206D-2468-2885DDEAA344}"/>
              </a:ext>
            </a:extLst>
          </p:cNvPr>
          <p:cNvCxnSpPr>
            <a:cxnSpLocks/>
            <a:stCxn id="16" idx="2"/>
            <a:endCxn id="13" idx="0"/>
          </p:cNvCxnSpPr>
          <p:nvPr/>
        </p:nvCxnSpPr>
        <p:spPr>
          <a:xfrm>
            <a:off x="1804864" y="2245908"/>
            <a:ext cx="26186" cy="646127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45">
            <a:extLst>
              <a:ext uri="{FF2B5EF4-FFF2-40B4-BE49-F238E27FC236}">
                <a16:creationId xmlns:a16="http://schemas.microsoft.com/office/drawing/2014/main" id="{6FFA07A7-4AA3-D7A3-4D10-AE012C08BFB8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1804864" y="2245908"/>
            <a:ext cx="4450733" cy="646127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48">
            <a:extLst>
              <a:ext uri="{FF2B5EF4-FFF2-40B4-BE49-F238E27FC236}">
                <a16:creationId xmlns:a16="http://schemas.microsoft.com/office/drawing/2014/main" id="{1547071F-A524-A9E5-C5AB-A035F88D9346}"/>
              </a:ext>
            </a:extLst>
          </p:cNvPr>
          <p:cNvCxnSpPr>
            <a:cxnSpLocks/>
            <a:stCxn id="17" idx="2"/>
            <a:endCxn id="13" idx="0"/>
          </p:cNvCxnSpPr>
          <p:nvPr/>
        </p:nvCxnSpPr>
        <p:spPr>
          <a:xfrm flipH="1">
            <a:off x="1831050" y="2252462"/>
            <a:ext cx="1690054" cy="639573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51">
            <a:extLst>
              <a:ext uri="{FF2B5EF4-FFF2-40B4-BE49-F238E27FC236}">
                <a16:creationId xmlns:a16="http://schemas.microsoft.com/office/drawing/2014/main" id="{6E9B1A2D-FA40-7683-D76C-63C2D1C22D97}"/>
              </a:ext>
            </a:extLst>
          </p:cNvPr>
          <p:cNvCxnSpPr>
            <a:cxnSpLocks/>
            <a:stCxn id="17" idx="2"/>
            <a:endCxn id="12" idx="0"/>
          </p:cNvCxnSpPr>
          <p:nvPr/>
        </p:nvCxnSpPr>
        <p:spPr>
          <a:xfrm>
            <a:off x="3521104" y="2252462"/>
            <a:ext cx="2734493" cy="639573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52">
            <a:extLst>
              <a:ext uri="{FF2B5EF4-FFF2-40B4-BE49-F238E27FC236}">
                <a16:creationId xmlns:a16="http://schemas.microsoft.com/office/drawing/2014/main" id="{C42D1D9B-430F-3F02-1222-9EAC2DE1945A}"/>
              </a:ext>
            </a:extLst>
          </p:cNvPr>
          <p:cNvCxnSpPr>
            <a:cxnSpLocks/>
            <a:stCxn id="20" idx="2"/>
            <a:endCxn id="12" idx="0"/>
          </p:cNvCxnSpPr>
          <p:nvPr/>
        </p:nvCxnSpPr>
        <p:spPr>
          <a:xfrm flipH="1">
            <a:off x="6255597" y="2241519"/>
            <a:ext cx="4029679" cy="65051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53">
            <a:extLst>
              <a:ext uri="{FF2B5EF4-FFF2-40B4-BE49-F238E27FC236}">
                <a16:creationId xmlns:a16="http://schemas.microsoft.com/office/drawing/2014/main" id="{73342441-637C-30CE-0A22-74A80C9DB0E3}"/>
              </a:ext>
            </a:extLst>
          </p:cNvPr>
          <p:cNvCxnSpPr>
            <a:cxnSpLocks/>
            <a:stCxn id="19" idx="2"/>
            <a:endCxn id="12" idx="0"/>
          </p:cNvCxnSpPr>
          <p:nvPr/>
        </p:nvCxnSpPr>
        <p:spPr>
          <a:xfrm flipH="1">
            <a:off x="6255597" y="2251016"/>
            <a:ext cx="2092051" cy="641019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6">
            <a:extLst>
              <a:ext uri="{FF2B5EF4-FFF2-40B4-BE49-F238E27FC236}">
                <a16:creationId xmlns:a16="http://schemas.microsoft.com/office/drawing/2014/main" id="{F0216105-A008-2EBE-5D04-BE18E8A11D22}"/>
              </a:ext>
            </a:extLst>
          </p:cNvPr>
          <p:cNvCxnSpPr>
            <a:cxnSpLocks/>
            <a:stCxn id="18" idx="2"/>
            <a:endCxn id="12" idx="0"/>
          </p:cNvCxnSpPr>
          <p:nvPr/>
        </p:nvCxnSpPr>
        <p:spPr>
          <a:xfrm>
            <a:off x="5086320" y="2245909"/>
            <a:ext cx="1169277" cy="64612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98">
            <a:extLst>
              <a:ext uri="{FF2B5EF4-FFF2-40B4-BE49-F238E27FC236}">
                <a16:creationId xmlns:a16="http://schemas.microsoft.com/office/drawing/2014/main" id="{565D3F11-E5AB-0BB9-6C1F-35021C1F1598}"/>
              </a:ext>
            </a:extLst>
          </p:cNvPr>
          <p:cNvSpPr/>
          <p:nvPr/>
        </p:nvSpPr>
        <p:spPr>
          <a:xfrm>
            <a:off x="9381373" y="2892035"/>
            <a:ext cx="2146767" cy="114695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VÄLJAMAKSED VÕIMEKUSTE LOOMISEKS</a:t>
            </a:r>
          </a:p>
        </p:txBody>
      </p:sp>
      <p:cxnSp>
        <p:nvCxnSpPr>
          <p:cNvPr id="32" name="Straight Arrow Connector 104">
            <a:extLst>
              <a:ext uri="{FF2B5EF4-FFF2-40B4-BE49-F238E27FC236}">
                <a16:creationId xmlns:a16="http://schemas.microsoft.com/office/drawing/2014/main" id="{BF75376F-623B-19BA-084A-B39AD8463935}"/>
              </a:ext>
            </a:extLst>
          </p:cNvPr>
          <p:cNvCxnSpPr>
            <a:cxnSpLocks/>
            <a:stCxn id="31" idx="2"/>
            <a:endCxn id="12" idx="0"/>
          </p:cNvCxnSpPr>
          <p:nvPr/>
        </p:nvCxnSpPr>
        <p:spPr>
          <a:xfrm flipH="1">
            <a:off x="6255597" y="2235693"/>
            <a:ext cx="434066" cy="656342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D4E4B77-CDE5-6ED7-A617-D3E2B814B32A}"/>
              </a:ext>
            </a:extLst>
          </p:cNvPr>
          <p:cNvSpPr txBox="1"/>
          <p:nvPr/>
        </p:nvSpPr>
        <p:spPr>
          <a:xfrm rot="16200000">
            <a:off x="-105740" y="1800065"/>
            <a:ext cx="138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TOETAJAD</a:t>
            </a:r>
          </a:p>
        </p:txBody>
      </p:sp>
      <p:sp>
        <p:nvSpPr>
          <p:cNvPr id="20" name="Rectangle: Rounded Corners 35">
            <a:extLst>
              <a:ext uri="{FF2B5EF4-FFF2-40B4-BE49-F238E27FC236}">
                <a16:creationId xmlns:a16="http://schemas.microsoft.com/office/drawing/2014/main" id="{0CE00C18-4550-6C38-1DA0-E3BF407945B4}"/>
              </a:ext>
            </a:extLst>
          </p:cNvPr>
          <p:cNvSpPr/>
          <p:nvPr/>
        </p:nvSpPr>
        <p:spPr>
          <a:xfrm>
            <a:off x="9238268" y="1829605"/>
            <a:ext cx="2094015" cy="411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sx="1000" sy="1000" algn="tl" rotWithShape="0">
                    <a:prstClr val="black"/>
                  </a:outerShdw>
                </a:effectLst>
                <a:uLnTx/>
                <a:uFillTx/>
                <a:ea typeface="+mn-ea"/>
                <a:cs typeface="+mn-cs"/>
              </a:rPr>
              <a:t>Institutsioonid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816B11-87AC-D072-81C0-223424C3E7A7}"/>
              </a:ext>
            </a:extLst>
          </p:cNvPr>
          <p:cNvSpPr txBox="1"/>
          <p:nvPr/>
        </p:nvSpPr>
        <p:spPr>
          <a:xfrm>
            <a:off x="11023950" y="1794024"/>
            <a:ext cx="413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>
                <a:solidFill>
                  <a:schemeClr val="bg1"/>
                </a:solidFill>
                <a:latin typeface="+mn-lt"/>
              </a:rPr>
              <a:t>(4)</a:t>
            </a:r>
          </a:p>
        </p:txBody>
      </p:sp>
      <p:sp>
        <p:nvSpPr>
          <p:cNvPr id="19" name="Rectangle: Rounded Corners 34">
            <a:extLst>
              <a:ext uri="{FF2B5EF4-FFF2-40B4-BE49-F238E27FC236}">
                <a16:creationId xmlns:a16="http://schemas.microsoft.com/office/drawing/2014/main" id="{9FE39550-2445-AD18-DC18-251AF5FA2554}"/>
              </a:ext>
            </a:extLst>
          </p:cNvPr>
          <p:cNvSpPr/>
          <p:nvPr/>
        </p:nvSpPr>
        <p:spPr>
          <a:xfrm>
            <a:off x="7685095" y="1839102"/>
            <a:ext cx="1325105" cy="411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sx="1000" sy="1000" algn="tl" rotWithShape="0">
                    <a:prstClr val="black"/>
                  </a:outerShdw>
                </a:effectLst>
                <a:uLnTx/>
                <a:uFillTx/>
                <a:ea typeface="+mn-ea"/>
                <a:cs typeface="+mn-cs"/>
              </a:rPr>
              <a:t>Riik</a:t>
            </a:r>
            <a:r>
              <a:rPr kumimoji="0" lang="et-EE" sz="1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2A0F70-DB4A-2611-3B03-0B255D5403E5}"/>
              </a:ext>
            </a:extLst>
          </p:cNvPr>
          <p:cNvSpPr txBox="1"/>
          <p:nvPr/>
        </p:nvSpPr>
        <p:spPr>
          <a:xfrm flipH="1">
            <a:off x="8485695" y="1849158"/>
            <a:ext cx="4791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>
                <a:solidFill>
                  <a:schemeClr val="bg1"/>
                </a:solidFill>
                <a:latin typeface="+mn-lt"/>
              </a:rPr>
              <a:t>(3)</a:t>
            </a:r>
          </a:p>
        </p:txBody>
      </p:sp>
      <p:sp>
        <p:nvSpPr>
          <p:cNvPr id="31" name="Rectangle: Rounded Corners 103">
            <a:extLst>
              <a:ext uri="{FF2B5EF4-FFF2-40B4-BE49-F238E27FC236}">
                <a16:creationId xmlns:a16="http://schemas.microsoft.com/office/drawing/2014/main" id="{E7B0F3CB-45A1-9FDF-9D49-B89507CC02C7}"/>
              </a:ext>
            </a:extLst>
          </p:cNvPr>
          <p:cNvSpPr/>
          <p:nvPr/>
        </p:nvSpPr>
        <p:spPr>
          <a:xfrm>
            <a:off x="5984752" y="1823779"/>
            <a:ext cx="1409821" cy="411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sx="1000" sy="1000" algn="tl" rotWithShape="0">
                    <a:prstClr val="black"/>
                  </a:outerShdw>
                </a:effectLst>
                <a:uLnTx/>
                <a:uFillTx/>
                <a:ea typeface="+mn-ea"/>
                <a:cs typeface="+mn-cs"/>
              </a:rPr>
              <a:t>Pank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C94C53-F687-9B73-D98E-BEAC20E95C3C}"/>
              </a:ext>
            </a:extLst>
          </p:cNvPr>
          <p:cNvSpPr txBox="1"/>
          <p:nvPr/>
        </p:nvSpPr>
        <p:spPr>
          <a:xfrm>
            <a:off x="6871502" y="1819380"/>
            <a:ext cx="443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>
                <a:solidFill>
                  <a:schemeClr val="bg1"/>
                </a:solidFill>
                <a:latin typeface="+mn-lt"/>
              </a:rPr>
              <a:t>(2)</a:t>
            </a:r>
          </a:p>
        </p:txBody>
      </p:sp>
      <p:sp>
        <p:nvSpPr>
          <p:cNvPr id="18" name="Rectangle: Rounded Corners 33">
            <a:extLst>
              <a:ext uri="{FF2B5EF4-FFF2-40B4-BE49-F238E27FC236}">
                <a16:creationId xmlns:a16="http://schemas.microsoft.com/office/drawing/2014/main" id="{09E6C8FE-2AE7-76B9-4659-6691C8F30CF2}"/>
              </a:ext>
            </a:extLst>
          </p:cNvPr>
          <p:cNvSpPr/>
          <p:nvPr/>
        </p:nvSpPr>
        <p:spPr>
          <a:xfrm>
            <a:off x="4423767" y="1833995"/>
            <a:ext cx="1325105" cy="411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noProof="0">
                <a:ln w="0"/>
                <a:solidFill>
                  <a:schemeClr val="bg1"/>
                </a:solidFill>
                <a:effectLst>
                  <a:outerShdw sx="1000" sy="1000" algn="tl" rotWithShape="0">
                    <a:prstClr val="black"/>
                  </a:outerShdw>
                </a:effectLst>
                <a:uLnTx/>
                <a:uFillTx/>
                <a:ea typeface="+mn-ea"/>
                <a:cs typeface="+mn-cs"/>
              </a:rPr>
              <a:t>Ülikool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D52461-820C-FC7E-B39C-A5FCFB3D4332}"/>
              </a:ext>
            </a:extLst>
          </p:cNvPr>
          <p:cNvSpPr txBox="1"/>
          <p:nvPr/>
        </p:nvSpPr>
        <p:spPr>
          <a:xfrm>
            <a:off x="5385784" y="1816492"/>
            <a:ext cx="430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>
                <a:solidFill>
                  <a:schemeClr val="bg1"/>
                </a:solidFill>
                <a:latin typeface="+mn-lt"/>
              </a:rPr>
              <a:t>(1)</a:t>
            </a:r>
          </a:p>
        </p:txBody>
      </p:sp>
      <p:sp>
        <p:nvSpPr>
          <p:cNvPr id="16" name="Rectangle: Rounded Corners 31">
            <a:extLst>
              <a:ext uri="{FF2B5EF4-FFF2-40B4-BE49-F238E27FC236}">
                <a16:creationId xmlns:a16="http://schemas.microsoft.com/office/drawing/2014/main" id="{E03D7E0A-3494-AC43-0FC8-B4F899B9F9A7}"/>
              </a:ext>
            </a:extLst>
          </p:cNvPr>
          <p:cNvSpPr/>
          <p:nvPr/>
        </p:nvSpPr>
        <p:spPr>
          <a:xfrm>
            <a:off x="1142311" y="1833994"/>
            <a:ext cx="1325105" cy="411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sx="1000" sy="1000" algn="tl" rotWithShape="0">
                    <a:prstClr val="black"/>
                  </a:outerShdw>
                </a:effectLst>
                <a:uLnTx/>
                <a:uFillTx/>
                <a:ea typeface="+mn-ea"/>
                <a:cs typeface="+mn-cs"/>
              </a:rPr>
              <a:t>Eraisikud</a:t>
            </a:r>
          </a:p>
        </p:txBody>
      </p:sp>
      <p:sp>
        <p:nvSpPr>
          <p:cNvPr id="17" name="Rectangle: Rounded Corners 32">
            <a:extLst>
              <a:ext uri="{FF2B5EF4-FFF2-40B4-BE49-F238E27FC236}">
                <a16:creationId xmlns:a16="http://schemas.microsoft.com/office/drawing/2014/main" id="{BC1336BE-5146-0B09-FACD-79AE34CE873A}"/>
              </a:ext>
            </a:extLst>
          </p:cNvPr>
          <p:cNvSpPr/>
          <p:nvPr/>
        </p:nvSpPr>
        <p:spPr>
          <a:xfrm>
            <a:off x="2809573" y="1840548"/>
            <a:ext cx="1423062" cy="411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sx="1000" sy="1000" algn="tl" rotWithShape="0">
                    <a:prstClr val="black"/>
                  </a:outerShdw>
                </a:effectLst>
                <a:uLnTx/>
                <a:uFillTx/>
                <a:ea typeface="+mn-ea"/>
                <a:cs typeface="+mn-cs"/>
              </a:rPr>
              <a:t>Ettevõtted</a:t>
            </a:r>
          </a:p>
        </p:txBody>
      </p:sp>
      <p:cxnSp>
        <p:nvCxnSpPr>
          <p:cNvPr id="80" name="Straight Arrow Connector 65">
            <a:extLst>
              <a:ext uri="{FF2B5EF4-FFF2-40B4-BE49-F238E27FC236}">
                <a16:creationId xmlns:a16="http://schemas.microsoft.com/office/drawing/2014/main" id="{CA7A0FB4-6190-19AE-DD98-9272BF8F244A}"/>
              </a:ext>
            </a:extLst>
          </p:cNvPr>
          <p:cNvCxnSpPr>
            <a:cxnSpLocks/>
          </p:cNvCxnSpPr>
          <p:nvPr/>
        </p:nvCxnSpPr>
        <p:spPr>
          <a:xfrm>
            <a:off x="480280" y="4328019"/>
            <a:ext cx="848596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67">
            <a:extLst>
              <a:ext uri="{FF2B5EF4-FFF2-40B4-BE49-F238E27FC236}">
                <a16:creationId xmlns:a16="http://schemas.microsoft.com/office/drawing/2014/main" id="{940F4D36-BA8A-04C2-6777-A876B7592F83}"/>
              </a:ext>
            </a:extLst>
          </p:cNvPr>
          <p:cNvCxnSpPr>
            <a:cxnSpLocks/>
          </p:cNvCxnSpPr>
          <p:nvPr/>
        </p:nvCxnSpPr>
        <p:spPr>
          <a:xfrm>
            <a:off x="480280" y="4583164"/>
            <a:ext cx="848596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FACA7B7-AB01-692F-5C34-01D36A17CDA5}"/>
              </a:ext>
            </a:extLst>
          </p:cNvPr>
          <p:cNvSpPr txBox="1"/>
          <p:nvPr/>
        </p:nvSpPr>
        <p:spPr>
          <a:xfrm>
            <a:off x="1432874" y="4158742"/>
            <a:ext cx="6220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Toetus otse Inseneeria Sihtkapitali (esimene eelistus)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5D0957A-69AF-3E69-F760-C150E3CB2801}"/>
              </a:ext>
            </a:extLst>
          </p:cNvPr>
          <p:cNvSpPr txBox="1"/>
          <p:nvPr/>
        </p:nvSpPr>
        <p:spPr>
          <a:xfrm>
            <a:off x="1442301" y="4404756"/>
            <a:ext cx="10454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Investeerivad investeerimisfondi, mis kannab 20% edukustasust </a:t>
            </a:r>
            <a:r>
              <a:rPr kumimoji="0" lang="et-EE" sz="16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Inseneeria</a:t>
            </a: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Sihtkapitali Põhikapitali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B282682-E5ED-775C-8264-796E7BDBA935}"/>
              </a:ext>
            </a:extLst>
          </p:cNvPr>
          <p:cNvSpPr txBox="1"/>
          <p:nvPr/>
        </p:nvSpPr>
        <p:spPr>
          <a:xfrm>
            <a:off x="376653" y="4766390"/>
            <a:ext cx="1086598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 Varahalduri poolt hallatav investeerimisfond, mi</a:t>
            </a:r>
            <a:r>
              <a:rPr lang="et-EE" sz="1600">
                <a:solidFill>
                  <a:schemeClr val="tx2"/>
                </a:solidFill>
                <a:latin typeface="+mn-lt"/>
              </a:rPr>
              <a:t>s toetab haldustasude arvelt </a:t>
            </a: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sihtkapitali </a:t>
            </a: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Fondi on võimalik investeerida läbi PIK ka teise samba pensioni raha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C5B9E8-5E1E-7966-4881-E886D9B54CCC}"/>
              </a:ext>
            </a:extLst>
          </p:cNvPr>
          <p:cNvSpPr txBox="1"/>
          <p:nvPr/>
        </p:nvSpPr>
        <p:spPr>
          <a:xfrm>
            <a:off x="381919" y="5325122"/>
            <a:ext cx="11810081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Ülikool – oma rahastus, </a:t>
            </a:r>
            <a:r>
              <a:rPr kumimoji="0" lang="et-EE" sz="1600" b="0" i="1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matching</a:t>
            </a: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t-EE" sz="1600" b="0" i="1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spinnofide</a:t>
            </a: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tulu</a:t>
            </a:r>
          </a:p>
          <a:p>
            <a:pPr marL="342900" marR="0" lvl="0" indent="-3429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Pank 	– toetab haldustasude kaudu ja või/panustab põhikapitali</a:t>
            </a:r>
          </a:p>
          <a:p>
            <a:pPr marL="342900" marR="0" lvl="0" indent="-3429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Riik	– eesmärk on </a:t>
            </a:r>
            <a:r>
              <a:rPr kumimoji="0" lang="et-EE" sz="16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Aalto</a:t>
            </a: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eeskujul riigi poolne panus põhikapitali (n. eraraha võimendamine kordajaga); 	   teine eesmärk on maksumuudatused ülikoolide sihtasutustele annetamise soodustamiseks</a:t>
            </a:r>
          </a:p>
          <a:p>
            <a:pPr marL="342900" marR="0" lvl="0" indent="-3429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Institutsioonid – erinevad muud toetused muudest fondidest ja organisatsioonidelt, abiprogrammidest jms.</a:t>
            </a:r>
          </a:p>
        </p:txBody>
      </p:sp>
    </p:spTree>
    <p:extLst>
      <p:ext uri="{BB962C8B-B14F-4D97-AF65-F5344CB8AC3E}">
        <p14:creationId xmlns:p14="http://schemas.microsoft.com/office/powerpoint/2010/main" val="31146021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0BC39013-412A-63B9-2413-8353F4F19B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549274"/>
            <a:ext cx="1509631" cy="1892267"/>
          </a:xfrm>
        </p:spPr>
        <p:txBody>
          <a:bodyPr/>
          <a:lstStyle/>
          <a:p>
            <a:pPr marL="0" indent="0"/>
            <a:r>
              <a:rPr lang="et-EE"/>
              <a:t>Esmane lahendus, autor Kristina Keerdo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CCDDD07-6F27-E102-BF90-DD7290873F4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0174" b="17900"/>
          <a:stretch>
            <a:fillRect/>
          </a:stretch>
        </p:blipFill>
        <p:spPr>
          <a:xfrm>
            <a:off x="2171700" y="549275"/>
            <a:ext cx="10020300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975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064470" y="1432056"/>
            <a:ext cx="9287743" cy="71913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AITÄH!</a:t>
            </a:r>
          </a:p>
        </p:txBody>
      </p:sp>
    </p:spTree>
    <p:extLst>
      <p:ext uri="{BB962C8B-B14F-4D97-AF65-F5344CB8AC3E}">
        <p14:creationId xmlns:p14="http://schemas.microsoft.com/office/powerpoint/2010/main" val="7760709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EF12F9E9-FB67-2E08-AD76-5E69D283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21CFA-4DAB-4101-9C63-7B9D061C86FD}"/>
              </a:ext>
            </a:extLst>
          </p:cNvPr>
          <p:cNvSpPr txBox="1"/>
          <p:nvPr/>
        </p:nvSpPr>
        <p:spPr>
          <a:xfrm>
            <a:off x="2086857" y="1513854"/>
            <a:ext cx="926535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et-EE" sz="4800" b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LÕUNA</a:t>
            </a:r>
            <a:endParaRPr lang="et-EE" sz="4800" b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19857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E6C2C-16BC-67BC-FF43-C2EBF0E46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F1C7D4AC-E448-5A75-709A-6F0675FA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E514A-362E-F2DF-75BC-FD1E0DC244AC}"/>
              </a:ext>
            </a:extLst>
          </p:cNvPr>
          <p:cNvSpPr txBox="1"/>
          <p:nvPr/>
        </p:nvSpPr>
        <p:spPr>
          <a:xfrm>
            <a:off x="2086857" y="1513854"/>
            <a:ext cx="9265355" cy="132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et-EE" sz="4000" b="1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TALLINNA TEHNIKAÜLIKOOLI ARENGUKONVERENTS</a:t>
            </a:r>
            <a:endParaRPr lang="et-EE" sz="4000" b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33143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99073-0CAB-A41D-D610-EFDDE2DC7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FCF68873-F1E4-CC27-6D3D-3CB5295B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411307"/>
          </a:xfrm>
        </p:spPr>
        <p:txBody>
          <a:bodyPr/>
          <a:lstStyle/>
          <a:p>
            <a:r>
              <a:rPr lang="et-EE"/>
              <a:t>Päevakava: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04DA2A76-DE59-646D-E3C0-C814438CDE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1700" y="1628775"/>
            <a:ext cx="9687791" cy="3160041"/>
          </a:xfrm>
        </p:spPr>
        <p:txBody>
          <a:bodyPr vert="horz" lIns="0" tIns="0" rIns="0" bIns="0" rtlCol="0" anchor="t">
            <a:noAutofit/>
          </a:bodyPr>
          <a:lstStyle/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</a:rPr>
              <a:t>12.45</a:t>
            </a:r>
            <a:r>
              <a:rPr lang="et-EE"/>
              <a:t>	Haridus- ja teadusminister</a:t>
            </a:r>
            <a:r>
              <a:rPr lang="et-EE" b="1"/>
              <a:t> Kristina Kallas</a:t>
            </a:r>
            <a:endParaRPr lang="et-EE"/>
          </a:p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</a:rPr>
              <a:t>13.15</a:t>
            </a:r>
            <a:r>
              <a:rPr lang="et-EE"/>
              <a:t> 	Minister Kristina Kallas ja ülikoolide rektorid allkirjastavad halduslepingud </a:t>
            </a:r>
          </a:p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  <a:latin typeface="Verdana"/>
                <a:ea typeface="Verdana"/>
              </a:rPr>
              <a:t>13.45</a:t>
            </a:r>
            <a:r>
              <a:rPr lang="et-EE">
                <a:latin typeface="Verdana"/>
                <a:ea typeface="Verdana"/>
              </a:rPr>
              <a:t> 	I PANEEL. </a:t>
            </a:r>
            <a:br>
              <a:rPr lang="et-EE"/>
            </a:br>
            <a:r>
              <a:rPr lang="et-EE" b="1">
                <a:latin typeface="Verdana"/>
                <a:ea typeface="Verdana"/>
              </a:rPr>
              <a:t>Mis muudab Eesti tööstuse pikaajaliselt konkurentsivõimeliseks?</a:t>
            </a:r>
            <a:endParaRPr lang="et-EE">
              <a:latin typeface="Verdana"/>
              <a:ea typeface="Verdana"/>
            </a:endParaRPr>
          </a:p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  <a:latin typeface="Verdana"/>
                <a:ea typeface="Verdana"/>
              </a:rPr>
              <a:t>14.50</a:t>
            </a:r>
            <a:r>
              <a:rPr lang="et-EE">
                <a:latin typeface="Verdana"/>
                <a:ea typeface="Verdana"/>
              </a:rPr>
              <a:t> 	II PANEEL. </a:t>
            </a:r>
            <a:br>
              <a:rPr lang="et-EE"/>
            </a:br>
            <a:r>
              <a:rPr lang="et-EE" b="1">
                <a:latin typeface="Verdana"/>
                <a:ea typeface="Verdana"/>
              </a:rPr>
              <a:t>Digitaliseerimine ning tehisaru areng – Eesti võimalused ja </a:t>
            </a:r>
            <a:br>
              <a:rPr lang="et-EE" b="1"/>
            </a:br>
            <a:r>
              <a:rPr lang="et-EE" b="1">
                <a:latin typeface="Verdana"/>
                <a:ea typeface="Verdana"/>
              </a:rPr>
              <a:t>TalTechi roll selles? </a:t>
            </a:r>
            <a:endParaRPr lang="et-EE">
              <a:latin typeface="Verdana"/>
              <a:ea typeface="Verdana"/>
            </a:endParaRPr>
          </a:p>
          <a:p>
            <a:pPr marL="895350" indent="-895350">
              <a:buNone/>
            </a:pPr>
            <a:r>
              <a:rPr lang="et-EE" b="1">
                <a:solidFill>
                  <a:schemeClr val="accent1"/>
                </a:solidFill>
                <a:latin typeface="Verdana"/>
                <a:ea typeface="Verdana"/>
              </a:rPr>
              <a:t>16.00</a:t>
            </a:r>
            <a:r>
              <a:rPr lang="et-EE" b="1">
                <a:latin typeface="Verdana"/>
                <a:ea typeface="Verdana"/>
              </a:rPr>
              <a:t>	 </a:t>
            </a:r>
            <a:r>
              <a:rPr lang="et-EE">
                <a:latin typeface="Verdana"/>
                <a:ea typeface="Verdana"/>
              </a:rPr>
              <a:t>Rektori vastuvõtt Tudengimajas </a:t>
            </a:r>
          </a:p>
        </p:txBody>
      </p:sp>
    </p:spTree>
    <p:extLst>
      <p:ext uri="{BB962C8B-B14F-4D97-AF65-F5344CB8AC3E}">
        <p14:creationId xmlns:p14="http://schemas.microsoft.com/office/powerpoint/2010/main" val="37896743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E43BC-D899-FDF2-AB56-F32158814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A54EDE3F-E56E-EB5D-F38C-B92B6F9A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684" y="5768975"/>
            <a:ext cx="2968506" cy="579072"/>
          </a:xfrm>
          <a:prstGeom prst="rect">
            <a:avLst/>
          </a:prstGeom>
        </p:spPr>
      </p:pic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FBBE127-A33C-0CB2-72F9-35A8E32A69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2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ituge">
            <a:extLst>
              <a:ext uri="{FF2B5EF4-FFF2-40B4-BE49-F238E27FC236}">
                <a16:creationId xmlns:a16="http://schemas.microsoft.com/office/drawing/2014/main" id="{1D857082-C7F7-69A2-7729-180E2FF3613D}"/>
              </a:ext>
            </a:extLst>
          </p:cNvPr>
          <p:cNvSpPr txBox="1"/>
          <p:nvPr/>
        </p:nvSpPr>
        <p:spPr>
          <a:xfrm>
            <a:off x="4499927" y="1459205"/>
            <a:ext cx="3244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err="1">
                <a:solidFill>
                  <a:schemeClr val="bg1"/>
                </a:solidFill>
                <a:latin typeface="+mn-lt"/>
              </a:rPr>
              <a:t>Küsimused</a:t>
            </a:r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lido">
            <a:extLst>
              <a:ext uri="{FF2B5EF4-FFF2-40B4-BE49-F238E27FC236}">
                <a16:creationId xmlns:a16="http://schemas.microsoft.com/office/drawing/2014/main" id="{EF2819CA-904B-614F-F975-785269008524}"/>
              </a:ext>
            </a:extLst>
          </p:cNvPr>
          <p:cNvSpPr txBox="1"/>
          <p:nvPr/>
        </p:nvSpPr>
        <p:spPr>
          <a:xfrm>
            <a:off x="3953578" y="2097920"/>
            <a:ext cx="37912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500">
                <a:solidFill>
                  <a:schemeClr val="bg1"/>
                </a:solidFill>
                <a:latin typeface="+mn-lt"/>
              </a:rPr>
              <a:t>slido.com</a:t>
            </a:r>
          </a:p>
        </p:txBody>
      </p:sp>
      <p:sp>
        <p:nvSpPr>
          <p:cNvPr id="8" name="kood">
            <a:extLst>
              <a:ext uri="{FF2B5EF4-FFF2-40B4-BE49-F238E27FC236}">
                <a16:creationId xmlns:a16="http://schemas.microsoft.com/office/drawing/2014/main" id="{1703389C-E4F0-A284-3059-FE0C86220094}"/>
              </a:ext>
            </a:extLst>
          </p:cNvPr>
          <p:cNvSpPr txBox="1"/>
          <p:nvPr/>
        </p:nvSpPr>
        <p:spPr>
          <a:xfrm>
            <a:off x="1968865" y="2962189"/>
            <a:ext cx="5776012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600"/>
              </a:lnSpc>
            </a:pPr>
            <a:r>
              <a:rPr lang="et-EE" sz="4400">
                <a:solidFill>
                  <a:schemeClr val="bg1"/>
                </a:solidFill>
                <a:latin typeface="+mn-lt"/>
              </a:rPr>
              <a:t>#Arengukonverents 2026</a:t>
            </a:r>
            <a:endParaRPr lang="en-US" sz="440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joon">
            <a:extLst>
              <a:ext uri="{FF2B5EF4-FFF2-40B4-BE49-F238E27FC236}">
                <a16:creationId xmlns:a16="http://schemas.microsoft.com/office/drawing/2014/main" id="{5C5D1307-03F7-584B-AA2D-0172EDA3C6D4}"/>
              </a:ext>
            </a:extLst>
          </p:cNvPr>
          <p:cNvCxnSpPr>
            <a:cxnSpLocks/>
          </p:cNvCxnSpPr>
          <p:nvPr/>
        </p:nvCxnSpPr>
        <p:spPr>
          <a:xfrm>
            <a:off x="8299612" y="1631197"/>
            <a:ext cx="0" cy="244550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lt 12">
            <a:extLst>
              <a:ext uri="{FF2B5EF4-FFF2-40B4-BE49-F238E27FC236}">
                <a16:creationId xmlns:a16="http://schemas.microsoft.com/office/drawing/2014/main" id="{79BCD787-16DB-F668-92A3-C07A46BD4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288" y="1628775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7935E-AFB9-5075-1B56-10F20D3E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E6C51D01-A66A-C488-0DEB-6B20D2F273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35768" y="1628775"/>
            <a:ext cx="7153031" cy="1289916"/>
          </a:xfrm>
        </p:spPr>
        <p:txBody>
          <a:bodyPr vert="horz" lIns="0" tIns="0" rIns="0" bIns="0" rtlCol="0" anchor="t">
            <a:normAutofit/>
          </a:bodyPr>
          <a:lstStyle/>
          <a:p>
            <a:pPr fontAlgn="base"/>
            <a:r>
              <a:rPr lang="et-EE" sz="2000">
                <a:latin typeface="Verdana"/>
                <a:ea typeface="Verdana"/>
              </a:rPr>
              <a:t>Haridus- ja teadusminister </a:t>
            </a:r>
            <a:endParaRPr lang="et-EE" sz="2000">
              <a:ea typeface="Verdana"/>
            </a:endParaRPr>
          </a:p>
          <a:p>
            <a:pPr fontAlgn="base"/>
            <a:r>
              <a:rPr lang="et-EE" sz="2000" b="1">
                <a:latin typeface="Verdana"/>
                <a:ea typeface="Verdana"/>
              </a:rPr>
              <a:t>KRISTINA KALLAS</a:t>
            </a:r>
            <a:endParaRPr lang="et-EE" sz="2000" b="1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270919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475D6-14FF-7506-33B4-A4F845BC5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 kohatäide 4">
            <a:extLst>
              <a:ext uri="{FF2B5EF4-FFF2-40B4-BE49-F238E27FC236}">
                <a16:creationId xmlns:a16="http://schemas.microsoft.com/office/drawing/2014/main" id="{FE21A6A7-FB55-5025-EC26-36DBD50F556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00520" y="1535718"/>
            <a:ext cx="9642475" cy="261207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t-EE" sz="4000" b="1">
                <a:solidFill>
                  <a:schemeClr val="bg1"/>
                </a:solidFill>
              </a:rPr>
              <a:t>TALINNA TEHNIKAÜLIKOOLI ARENGUKONVERENTS </a:t>
            </a:r>
          </a:p>
          <a:p>
            <a:pPr marL="0" lvl="0" indent="0" algn="r">
              <a:buNone/>
            </a:pPr>
            <a:endParaRPr lang="et-EE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2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astaseminar_06-05-2024_KOOND" id="{A7A9C86C-064A-4BB3-BB48-77A0FBE5321B}" vid="{71ADD10F-78C3-4479-8A7D-2A34F5C82227}"/>
    </a:ext>
  </a:extLst>
</a:theme>
</file>

<file path=ppt/theme/theme2.xml><?xml version="1.0" encoding="utf-8"?>
<a:theme xmlns:a="http://schemas.openxmlformats.org/drawingml/2006/main" name="1_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astaseminar_06-05-2024_KOOND" id="{A7A9C86C-064A-4BB3-BB48-77A0FBE5321B}" vid="{71ADD10F-78C3-4479-8A7D-2A34F5C822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42B60"/>
    </a:dk2>
    <a:lt2>
      <a:srgbClr val="DADAE4"/>
    </a:lt2>
    <a:accent1>
      <a:srgbClr val="AA1352"/>
    </a:accent1>
    <a:accent2>
      <a:srgbClr val="E4067E"/>
    </a:accent2>
    <a:accent3>
      <a:srgbClr val="4DBED2"/>
    </a:accent3>
    <a:accent4>
      <a:srgbClr val="9396B0"/>
    </a:accent4>
    <a:accent5>
      <a:srgbClr val="4472C4"/>
    </a:accent5>
    <a:accent6>
      <a:srgbClr val="62BB46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E993D63A91984DB32BD6CDF5D2144B" ma:contentTypeVersion="15" ma:contentTypeDescription="Create a new document." ma:contentTypeScope="" ma:versionID="f42adbb5776487b757995a71d224793c">
  <xsd:schema xmlns:xsd="http://www.w3.org/2001/XMLSchema" xmlns:xs="http://www.w3.org/2001/XMLSchema" xmlns:p="http://schemas.microsoft.com/office/2006/metadata/properties" xmlns:ns2="d3271bc0-ec4a-4164-ba7d-feda931eaa51" xmlns:ns3="22e4b0f3-3ac9-42bc-abcf-d507d169c83d" targetNamespace="http://schemas.microsoft.com/office/2006/metadata/properties" ma:root="true" ma:fieldsID="d64c736ddce5184f402f09884707c187" ns2:_="" ns3:_="">
    <xsd:import namespace="d3271bc0-ec4a-4164-ba7d-feda931eaa51"/>
    <xsd:import namespace="22e4b0f3-3ac9-42bc-abcf-d507d169c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71bc0-ec4a-4164-ba7d-feda931ea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e5263c0-7114-47d3-8603-0e3ef132c9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4b0f3-3ac9-42bc-abcf-d507d169c83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e077b58-a259-41b6-b958-156323301f6e}" ma:internalName="TaxCatchAll" ma:showField="CatchAllData" ma:web="22e4b0f3-3ac9-42bc-abcf-d507d169c8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e4b0f3-3ac9-42bc-abcf-d507d169c83d" xsi:nil="true"/>
    <lcf76f155ced4ddcb4097134ff3c332f xmlns="d3271bc0-ec4a-4164-ba7d-feda931eaa5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191A2C-7C87-476F-9156-6C5F53B35735}">
  <ds:schemaRefs>
    <ds:schemaRef ds:uri="22e4b0f3-3ac9-42bc-abcf-d507d169c83d"/>
    <ds:schemaRef ds:uri="d3271bc0-ec4a-4164-ba7d-feda931eaa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E0E593F-7E16-439F-A75A-99B18531DF0C}">
  <ds:schemaRefs>
    <ds:schemaRef ds:uri="22e4b0f3-3ac9-42bc-abcf-d507d169c83d"/>
    <ds:schemaRef ds:uri="d3271bc0-ec4a-4164-ba7d-feda931eaa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227E166-D262-4F48-9211-FCCAD710F2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Aastaseminar_06-05-2024_PÕHI</Template>
  <TotalTime>16</TotalTime>
  <Words>3905</Words>
  <Application>Microsoft Office PowerPoint</Application>
  <PresentationFormat>Widescreen</PresentationFormat>
  <Paragraphs>695</Paragraphs>
  <Slides>110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Aptos</vt:lpstr>
      <vt:lpstr>Aptos Narrow</vt:lpstr>
      <vt:lpstr>Arial</vt:lpstr>
      <vt:lpstr>Calibri</vt:lpstr>
      <vt:lpstr>Calibri Light</vt:lpstr>
      <vt:lpstr>Proxima Nova 1</vt:lpstr>
      <vt:lpstr>Verdana</vt:lpstr>
      <vt:lpstr>Wingdings</vt:lpstr>
      <vt:lpstr>Office'i kujundus</vt:lpstr>
      <vt:lpstr>1_Office'i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Anu Teder</dc:creator>
  <cp:lastModifiedBy>Helen Tamm</cp:lastModifiedBy>
  <cp:revision>2</cp:revision>
  <dcterms:created xsi:type="dcterms:W3CDTF">2024-05-06T10:35:46Z</dcterms:created>
  <dcterms:modified xsi:type="dcterms:W3CDTF">2026-05-21T12:15:52Z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9643374</vt:lpwstr>
  </property>
  <property fmtid="{D5CDD505-2E9C-101B-9397-08002B2CF9AE}" pid="3" name="NXPowerLiteSettings">
    <vt:lpwstr>C780073804F000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0x010100CFE993D63A91984DB32BD6CDF5D2144B</vt:lpwstr>
  </property>
  <property fmtid="{D5CDD505-2E9C-101B-9397-08002B2CF9AE}" pid="6" name="MediaServiceImageTags">
    <vt:lpwstr/>
  </property>
</Properties>
</file>