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1"/>
  </p:notesMasterIdLst>
  <p:sldIdLst>
    <p:sldId id="256" r:id="rId2"/>
    <p:sldId id="257" r:id="rId3"/>
    <p:sldId id="258" r:id="rId4"/>
    <p:sldId id="263" r:id="rId5"/>
    <p:sldId id="769" r:id="rId6"/>
    <p:sldId id="770" r:id="rId7"/>
    <p:sldId id="1444" r:id="rId8"/>
    <p:sldId id="1468" r:id="rId9"/>
    <p:sldId id="1446" r:id="rId10"/>
    <p:sldId id="1445" r:id="rId11"/>
    <p:sldId id="1469" r:id="rId12"/>
    <p:sldId id="1454" r:id="rId13"/>
    <p:sldId id="1470" r:id="rId14"/>
    <p:sldId id="1499" r:id="rId15"/>
    <p:sldId id="1500" r:id="rId16"/>
    <p:sldId id="1501" r:id="rId17"/>
    <p:sldId id="1472" r:id="rId18"/>
    <p:sldId id="1474" r:id="rId19"/>
    <p:sldId id="1032" r:id="rId20"/>
    <p:sldId id="1443" r:id="rId21"/>
    <p:sldId id="1451" r:id="rId22"/>
    <p:sldId id="1442" r:id="rId23"/>
    <p:sldId id="259" r:id="rId24"/>
    <p:sldId id="1505" r:id="rId25"/>
    <p:sldId id="1506" r:id="rId26"/>
    <p:sldId id="1507" r:id="rId27"/>
    <p:sldId id="1508" r:id="rId28"/>
    <p:sldId id="1509" r:id="rId29"/>
    <p:sldId id="1510" r:id="rId30"/>
    <p:sldId id="262" r:id="rId31"/>
    <p:sldId id="1511" r:id="rId32"/>
    <p:sldId id="264" r:id="rId33"/>
    <p:sldId id="265" r:id="rId34"/>
    <p:sldId id="266" r:id="rId35"/>
    <p:sldId id="267" r:id="rId36"/>
    <p:sldId id="268" r:id="rId37"/>
    <p:sldId id="269" r:id="rId38"/>
    <p:sldId id="270" r:id="rId39"/>
    <p:sldId id="271" r:id="rId40"/>
    <p:sldId id="272" r:id="rId41"/>
    <p:sldId id="273" r:id="rId42"/>
    <p:sldId id="274" r:id="rId43"/>
    <p:sldId id="275" r:id="rId44"/>
    <p:sldId id="1512" r:id="rId45"/>
    <p:sldId id="260" r:id="rId46"/>
    <p:sldId id="318" r:id="rId47"/>
    <p:sldId id="369" r:id="rId48"/>
    <p:sldId id="370" r:id="rId49"/>
    <p:sldId id="374" r:id="rId50"/>
    <p:sldId id="359" r:id="rId51"/>
    <p:sldId id="373" r:id="rId52"/>
    <p:sldId id="361" r:id="rId53"/>
    <p:sldId id="362" r:id="rId54"/>
    <p:sldId id="363" r:id="rId55"/>
    <p:sldId id="371" r:id="rId56"/>
    <p:sldId id="316" r:id="rId57"/>
    <p:sldId id="351" r:id="rId58"/>
    <p:sldId id="358" r:id="rId59"/>
    <p:sldId id="365" r:id="rId60"/>
    <p:sldId id="352" r:id="rId61"/>
    <p:sldId id="317" r:id="rId62"/>
    <p:sldId id="364" r:id="rId63"/>
    <p:sldId id="353" r:id="rId64"/>
    <p:sldId id="356" r:id="rId65"/>
    <p:sldId id="368" r:id="rId66"/>
    <p:sldId id="276" r:id="rId67"/>
    <p:sldId id="261" r:id="rId68"/>
    <p:sldId id="1502" r:id="rId69"/>
    <p:sldId id="412" r:id="rId70"/>
    <p:sldId id="544" r:id="rId71"/>
    <p:sldId id="512" r:id="rId72"/>
    <p:sldId id="296" r:id="rId73"/>
    <p:sldId id="546" r:id="rId74"/>
    <p:sldId id="545" r:id="rId75"/>
    <p:sldId id="547" r:id="rId76"/>
    <p:sldId id="548" r:id="rId77"/>
    <p:sldId id="549" r:id="rId78"/>
    <p:sldId id="1503" r:id="rId79"/>
    <p:sldId id="1504" r:id="rId80"/>
  </p:sldIdLst>
  <p:sldSz cx="12192000" cy="6858000"/>
  <p:notesSz cx="6858000" cy="9144000"/>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84B3F0-7D96-5C41-9397-70FC3FBED358}" v="16" dt="2025-12-02T09:48:02.2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64"/>
  </p:normalViewPr>
  <p:slideViewPr>
    <p:cSldViewPr snapToGrid="0">
      <p:cViewPr varScale="1">
        <p:scale>
          <a:sx n="67" d="100"/>
          <a:sy n="67" d="100"/>
        </p:scale>
        <p:origin x="174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FF4052-8D52-7642-AB3A-ED48BCEEE3A5}" type="datetimeFigureOut">
              <a:rPr lang="en-EE" smtClean="0"/>
              <a:t>05/12/2026</a:t>
            </a:fld>
            <a:endParaRPr lang="en-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A52635-C43E-364D-9943-539A332C216D}" type="slidenum">
              <a:rPr lang="en-EE" smtClean="0"/>
              <a:t>‹#›</a:t>
            </a:fld>
            <a:endParaRPr lang="en-EE"/>
          </a:p>
        </p:txBody>
      </p:sp>
    </p:spTree>
    <p:extLst>
      <p:ext uri="{BB962C8B-B14F-4D97-AF65-F5344CB8AC3E}">
        <p14:creationId xmlns:p14="http://schemas.microsoft.com/office/powerpoint/2010/main" val="253242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(alguses majanduslik efekt, seejärel osakondade kaupa)</a:t>
            </a:r>
          </a:p>
          <a:p>
            <a:endParaRPr lang="et-EE" dirty="0"/>
          </a:p>
          <a:p>
            <a:r>
              <a:rPr lang="en-US" dirty="0"/>
              <a:t>Marketing </a:t>
            </a:r>
          </a:p>
          <a:p>
            <a:r>
              <a:rPr lang="en-US" dirty="0"/>
              <a:t>automated content generation;</a:t>
            </a:r>
          </a:p>
          <a:p>
            <a:r>
              <a:rPr lang="en-US" dirty="0"/>
              <a:t>targeted advertising campaigns;</a:t>
            </a:r>
          </a:p>
          <a:p>
            <a:r>
              <a:rPr lang="en-US" dirty="0"/>
              <a:t>personalized marketing;</a:t>
            </a:r>
          </a:p>
          <a:p>
            <a:endParaRPr lang="en-US" dirty="0"/>
          </a:p>
          <a:p>
            <a:r>
              <a:rPr lang="en-US" dirty="0"/>
              <a:t>Sales </a:t>
            </a:r>
          </a:p>
          <a:p>
            <a:r>
              <a:rPr lang="en-US" dirty="0"/>
              <a:t>lead scoring and prioritization;</a:t>
            </a:r>
          </a:p>
          <a:p>
            <a:r>
              <a:rPr lang="en-US" dirty="0"/>
              <a:t>sales forecasting;</a:t>
            </a:r>
          </a:p>
          <a:p>
            <a:r>
              <a:rPr lang="en-US" dirty="0"/>
              <a:t>dynamic pricing models;</a:t>
            </a:r>
          </a:p>
          <a:p>
            <a:r>
              <a:rPr lang="en-US" dirty="0"/>
              <a:t>sales process automation;</a:t>
            </a:r>
          </a:p>
          <a:p>
            <a:r>
              <a:rPr lang="en-US" dirty="0"/>
              <a:t>stock level optimization;</a:t>
            </a:r>
          </a:p>
          <a:p>
            <a:r>
              <a:rPr lang="en-US" dirty="0"/>
              <a:t>shopping assistant chatbots;</a:t>
            </a:r>
          </a:p>
          <a:p>
            <a:endParaRPr lang="en-US" dirty="0"/>
          </a:p>
          <a:p>
            <a:r>
              <a:rPr lang="en-US" dirty="0"/>
              <a:t>Customer relationships</a:t>
            </a:r>
          </a:p>
          <a:p>
            <a:r>
              <a:rPr lang="en-US" dirty="0"/>
              <a:t>predicting customer behaviors; </a:t>
            </a:r>
          </a:p>
          <a:p>
            <a:r>
              <a:rPr lang="en-US" dirty="0"/>
              <a:t>customer churn prediction; </a:t>
            </a:r>
          </a:p>
          <a:p>
            <a:r>
              <a:rPr lang="en-US" dirty="0"/>
              <a:t>automated, personalized communication;</a:t>
            </a:r>
          </a:p>
          <a:p>
            <a:r>
              <a:rPr lang="en-US" dirty="0"/>
              <a:t>customer feedback analysis;</a:t>
            </a:r>
          </a:p>
          <a:p>
            <a:r>
              <a:rPr lang="en-US" dirty="0"/>
              <a:t>customer lifetime value prediction;</a:t>
            </a:r>
          </a:p>
          <a:p>
            <a:endParaRPr lang="en-US" dirty="0"/>
          </a:p>
          <a:p>
            <a:r>
              <a:rPr lang="en-US" dirty="0"/>
              <a:t>Customer service</a:t>
            </a:r>
          </a:p>
          <a:p>
            <a:r>
              <a:rPr lang="en-US" dirty="0"/>
              <a:t>automated support with virtual assistants;</a:t>
            </a:r>
          </a:p>
          <a:p>
            <a:r>
              <a:rPr lang="en-US" dirty="0"/>
              <a:t>predictive customer service;</a:t>
            </a:r>
          </a:p>
          <a:p>
            <a:endParaRPr lang="en-US" dirty="0"/>
          </a:p>
          <a:p>
            <a:r>
              <a:rPr lang="en-US" dirty="0"/>
              <a:t>Human resources </a:t>
            </a:r>
          </a:p>
          <a:p>
            <a:r>
              <a:rPr lang="en-US" dirty="0"/>
              <a:t>workforce planning;</a:t>
            </a:r>
          </a:p>
          <a:p>
            <a:r>
              <a:rPr lang="en-US" dirty="0"/>
              <a:t>employee turnover prediction;</a:t>
            </a:r>
          </a:p>
          <a:p>
            <a:r>
              <a:rPr lang="en-US" dirty="0"/>
              <a:t>employee engagement and sentiment analysis;</a:t>
            </a:r>
          </a:p>
          <a:p>
            <a:r>
              <a:rPr lang="en-US" dirty="0"/>
              <a:t>talent acquisition and management;</a:t>
            </a:r>
          </a:p>
          <a:p>
            <a:r>
              <a:rPr lang="en-US" dirty="0"/>
              <a:t>applicant tracking and resume screening;</a:t>
            </a:r>
          </a:p>
          <a:p>
            <a:endParaRPr lang="en-US" dirty="0"/>
          </a:p>
          <a:p>
            <a:r>
              <a:rPr lang="en-US" dirty="0"/>
              <a:t>Employee training</a:t>
            </a:r>
          </a:p>
          <a:p>
            <a:r>
              <a:rPr lang="en-US" dirty="0"/>
              <a:t>skill gaps identification;</a:t>
            </a:r>
          </a:p>
          <a:p>
            <a:r>
              <a:rPr lang="en-US" dirty="0"/>
              <a:t>personalized training;</a:t>
            </a:r>
          </a:p>
          <a:p>
            <a:endParaRPr lang="en-US" dirty="0"/>
          </a:p>
          <a:p>
            <a:r>
              <a:rPr lang="en-US" dirty="0"/>
              <a:t>Finance </a:t>
            </a:r>
          </a:p>
          <a:p>
            <a:r>
              <a:rPr lang="en-US" dirty="0"/>
              <a:t>financial forecasting;</a:t>
            </a:r>
          </a:p>
          <a:p>
            <a:r>
              <a:rPr lang="en-US" dirty="0"/>
              <a:t>fraud detection systems;</a:t>
            </a:r>
          </a:p>
          <a:p>
            <a:r>
              <a:rPr lang="en-US" dirty="0"/>
              <a:t>credit scoring models;</a:t>
            </a:r>
          </a:p>
          <a:p>
            <a:endParaRPr lang="en-US" dirty="0"/>
          </a:p>
          <a:p>
            <a:r>
              <a:rPr lang="en-US" dirty="0"/>
              <a:t>Supply chain &amp; Logistics </a:t>
            </a:r>
          </a:p>
          <a:p>
            <a:r>
              <a:rPr lang="en-US" dirty="0"/>
              <a:t>demand forecasting;</a:t>
            </a:r>
          </a:p>
          <a:p>
            <a:r>
              <a:rPr lang="en-US" dirty="0"/>
              <a:t>inventory prediction and optimization;</a:t>
            </a:r>
          </a:p>
          <a:p>
            <a:r>
              <a:rPr lang="en-US" dirty="0"/>
              <a:t>logistics routing optimization;</a:t>
            </a:r>
          </a:p>
          <a:p>
            <a:r>
              <a:rPr lang="en-US" dirty="0"/>
              <a:t>autonomous vehicles;</a:t>
            </a:r>
          </a:p>
          <a:p>
            <a:endParaRPr lang="en-US" dirty="0"/>
          </a:p>
          <a:p>
            <a:r>
              <a:rPr lang="en-US" dirty="0"/>
              <a:t>Operations</a:t>
            </a:r>
          </a:p>
          <a:p>
            <a:r>
              <a:rPr lang="en-US" dirty="0"/>
              <a:t>robotic process automation (RPA);</a:t>
            </a:r>
          </a:p>
          <a:p>
            <a:r>
              <a:rPr lang="en-US" dirty="0"/>
              <a:t>quality control automation;</a:t>
            </a:r>
          </a:p>
          <a:p>
            <a:r>
              <a:rPr lang="en-US" dirty="0"/>
              <a:t>predictive analytics and maintenance;</a:t>
            </a:r>
          </a:p>
          <a:p>
            <a:r>
              <a:rPr lang="en-US" dirty="0"/>
              <a:t>real time analytics and reporting;</a:t>
            </a:r>
          </a:p>
          <a:p>
            <a:endParaRPr lang="en-US" dirty="0"/>
          </a:p>
          <a:p>
            <a:r>
              <a:rPr lang="en-US" dirty="0"/>
              <a:t>Product and service development </a:t>
            </a:r>
          </a:p>
          <a:p>
            <a:r>
              <a:rPr lang="en-US" dirty="0"/>
              <a:t>design assistance (generative design);</a:t>
            </a:r>
          </a:p>
          <a:p>
            <a:r>
              <a:rPr lang="en-US" dirty="0"/>
              <a:t>simulation and testing of new products;</a:t>
            </a:r>
          </a:p>
          <a:p>
            <a:endParaRPr lang="en-US" dirty="0"/>
          </a:p>
          <a:p>
            <a:r>
              <a:rPr lang="en-US" dirty="0"/>
              <a:t>Business intelligence &amp; analytics</a:t>
            </a:r>
          </a:p>
          <a:p>
            <a:r>
              <a:rPr lang="en-US" dirty="0"/>
              <a:t>market trend analysis;</a:t>
            </a:r>
          </a:p>
          <a:p>
            <a:r>
              <a:rPr lang="en-US" dirty="0"/>
              <a:t>competitor monitoring;</a:t>
            </a:r>
          </a:p>
          <a:p>
            <a:r>
              <a:rPr lang="en-US" dirty="0"/>
              <a:t>scenario planning and simulation models;</a:t>
            </a:r>
          </a:p>
          <a:p>
            <a:r>
              <a:rPr lang="en-US" dirty="0"/>
              <a:t>strategy formulation tools;</a:t>
            </a:r>
          </a:p>
          <a:p>
            <a:endParaRPr lang="en-US" dirty="0"/>
          </a:p>
          <a:p>
            <a:r>
              <a:rPr lang="en-US" dirty="0"/>
              <a:t>Health and safety</a:t>
            </a:r>
          </a:p>
          <a:p>
            <a:r>
              <a:rPr lang="en-US" dirty="0"/>
              <a:t>workplace safety monitoring;</a:t>
            </a:r>
          </a:p>
          <a:p>
            <a:r>
              <a:rPr lang="en-US" dirty="0"/>
              <a:t>health risk assessment;</a:t>
            </a:r>
          </a:p>
          <a:p>
            <a:endParaRPr lang="en-US" dirty="0"/>
          </a:p>
          <a:p>
            <a:r>
              <a:rPr lang="en-US" dirty="0"/>
              <a:t>Legal management</a:t>
            </a:r>
          </a:p>
          <a:p>
            <a:r>
              <a:rPr lang="en-US" dirty="0"/>
              <a:t>contract analysis and management; </a:t>
            </a:r>
          </a:p>
          <a:p>
            <a:r>
              <a:rPr lang="en-US" dirty="0"/>
              <a:t>regulatory compliance monitoring;</a:t>
            </a:r>
          </a:p>
          <a:p>
            <a:endParaRPr lang="en-US" dirty="0"/>
          </a:p>
          <a:p>
            <a:r>
              <a:rPr lang="en-US" dirty="0"/>
              <a:t>Property management</a:t>
            </a:r>
          </a:p>
          <a:p>
            <a:r>
              <a:rPr lang="en-US" dirty="0"/>
              <a:t>property monitoring for security etc.; </a:t>
            </a:r>
          </a:p>
          <a:p>
            <a:r>
              <a:rPr lang="en-US" dirty="0"/>
              <a:t>predictive maintenance scheduling;</a:t>
            </a:r>
          </a:p>
          <a:p>
            <a:r>
              <a:rPr lang="en-US" dirty="0"/>
              <a:t>energy consumption forecasting;</a:t>
            </a:r>
          </a:p>
          <a:p>
            <a:endParaRPr lang="en-US" dirty="0"/>
          </a:p>
          <a:p>
            <a:r>
              <a:rPr lang="en-US" dirty="0"/>
              <a:t>Cybersecurity</a:t>
            </a:r>
          </a:p>
          <a:p>
            <a:r>
              <a:rPr lang="en-US" dirty="0"/>
              <a:t>intelligent threat detection and automated response;</a:t>
            </a:r>
          </a:p>
          <a:p>
            <a:endParaRPr lang="en-US" dirty="0"/>
          </a:p>
          <a:p>
            <a:r>
              <a:rPr lang="en-US" dirty="0"/>
              <a:t>Communication </a:t>
            </a:r>
          </a:p>
          <a:p>
            <a:r>
              <a:rPr lang="en-US" dirty="0"/>
              <a:t>real-time language translation;</a:t>
            </a:r>
          </a:p>
          <a:p>
            <a:endParaRPr lang="en-US" dirty="0"/>
          </a:p>
        </p:txBody>
      </p:sp>
      <p:sp>
        <p:nvSpPr>
          <p:cNvPr id="4" name="Slide Number Placeholder 3"/>
          <p:cNvSpPr>
            <a:spLocks noGrp="1"/>
          </p:cNvSpPr>
          <p:nvPr>
            <p:ph type="sldNum" sz="quarter" idx="5"/>
          </p:nvPr>
        </p:nvSpPr>
        <p:spPr/>
        <p:txBody>
          <a:bodyPr/>
          <a:lstStyle/>
          <a:p>
            <a:fld id="{9C65FB4D-DEB2-4269-B6F7-A9321081B4B1}" type="slidenum">
              <a:rPr lang="en-US" smtClean="0"/>
              <a:t>5</a:t>
            </a:fld>
            <a:endParaRPr lang="en-US"/>
          </a:p>
        </p:txBody>
      </p:sp>
    </p:spTree>
    <p:extLst>
      <p:ext uri="{BB962C8B-B14F-4D97-AF65-F5344CB8AC3E}">
        <p14:creationId xmlns:p14="http://schemas.microsoft.com/office/powerpoint/2010/main" val="1514349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(Esimesed 3 punkti loetud juba eelmisel slaidil)</a:t>
            </a:r>
          </a:p>
          <a:p>
            <a:r>
              <a:rPr lang="et-EE" dirty="0"/>
              <a:t>Kus inimesed on üldiselt tugevamad kui </a:t>
            </a:r>
            <a:r>
              <a:rPr lang="et-EE" dirty="0" err="1"/>
              <a:t>LLMid</a:t>
            </a:r>
            <a:endParaRPr lang="et-EE" dirty="0"/>
          </a:p>
          <a:p>
            <a:endParaRPr lang="en-US" dirty="0"/>
          </a:p>
          <a:p>
            <a:r>
              <a:rPr lang="en-US" dirty="0" err="1"/>
              <a:t>Emotsionaalne</a:t>
            </a:r>
            <a:r>
              <a:rPr lang="en-US" dirty="0"/>
              <a:t> </a:t>
            </a:r>
            <a:r>
              <a:rPr lang="en-US" dirty="0" err="1"/>
              <a:t>intelligentsus</a:t>
            </a:r>
            <a:r>
              <a:rPr lang="en-US" dirty="0"/>
              <a:t> (Emotional Intelligence):</a:t>
            </a:r>
          </a:p>
          <a:p>
            <a:r>
              <a:rPr lang="en-US" dirty="0" err="1"/>
              <a:t>Inimesed</a:t>
            </a:r>
            <a:r>
              <a:rPr lang="en-US" dirty="0"/>
              <a:t> </a:t>
            </a:r>
            <a:r>
              <a:rPr lang="en-US" dirty="0" err="1"/>
              <a:t>paistavad</a:t>
            </a:r>
            <a:r>
              <a:rPr lang="en-US" dirty="0"/>
              <a:t> </a:t>
            </a:r>
            <a:r>
              <a:rPr lang="en-US" dirty="0" err="1"/>
              <a:t>silma</a:t>
            </a:r>
            <a:r>
              <a:rPr lang="en-US" dirty="0"/>
              <a:t> </a:t>
            </a:r>
            <a:r>
              <a:rPr lang="en-US" dirty="0" err="1"/>
              <a:t>emotsioonide</a:t>
            </a:r>
            <a:r>
              <a:rPr lang="en-US" dirty="0"/>
              <a:t> </a:t>
            </a:r>
            <a:r>
              <a:rPr lang="en-US" dirty="0" err="1"/>
              <a:t>mõistmisel</a:t>
            </a:r>
            <a:r>
              <a:rPr lang="en-US" dirty="0"/>
              <a:t> ja </a:t>
            </a:r>
            <a:r>
              <a:rPr lang="en-US" dirty="0" err="1"/>
              <a:t>neile</a:t>
            </a:r>
            <a:r>
              <a:rPr lang="en-US" dirty="0"/>
              <a:t> </a:t>
            </a:r>
            <a:r>
              <a:rPr lang="en-US" dirty="0" err="1"/>
              <a:t>reageerimisel</a:t>
            </a:r>
            <a:r>
              <a:rPr lang="en-US" dirty="0"/>
              <a:t>. </a:t>
            </a:r>
            <a:r>
              <a:rPr lang="en-US" dirty="0" err="1"/>
              <a:t>Nad</a:t>
            </a:r>
            <a:r>
              <a:rPr lang="en-US" dirty="0"/>
              <a:t> </a:t>
            </a:r>
            <a:r>
              <a:rPr lang="en-US" dirty="0" err="1"/>
              <a:t>suudavad</a:t>
            </a:r>
            <a:r>
              <a:rPr lang="en-US" dirty="0"/>
              <a:t> </a:t>
            </a:r>
            <a:r>
              <a:rPr lang="en-US" dirty="0" err="1"/>
              <a:t>tabada</a:t>
            </a:r>
            <a:r>
              <a:rPr lang="en-US" dirty="0"/>
              <a:t> </a:t>
            </a:r>
            <a:r>
              <a:rPr lang="en-US" dirty="0" err="1"/>
              <a:t>emotsionaalseid</a:t>
            </a:r>
            <a:r>
              <a:rPr lang="en-US" dirty="0"/>
              <a:t> </a:t>
            </a:r>
            <a:r>
              <a:rPr lang="en-US" dirty="0" err="1"/>
              <a:t>vihjeid</a:t>
            </a:r>
            <a:r>
              <a:rPr lang="en-US" dirty="0"/>
              <a:t> </a:t>
            </a:r>
            <a:r>
              <a:rPr lang="en-US" dirty="0" err="1"/>
              <a:t>nagu</a:t>
            </a:r>
            <a:r>
              <a:rPr lang="en-US" dirty="0"/>
              <a:t> </a:t>
            </a:r>
            <a:r>
              <a:rPr lang="en-US" dirty="0" err="1"/>
              <a:t>hääletoon</a:t>
            </a:r>
            <a:r>
              <a:rPr lang="en-US" dirty="0"/>
              <a:t> </a:t>
            </a:r>
            <a:r>
              <a:rPr lang="en-US" dirty="0" err="1"/>
              <a:t>või</a:t>
            </a:r>
            <a:r>
              <a:rPr lang="en-US" dirty="0"/>
              <a:t> </a:t>
            </a:r>
            <a:r>
              <a:rPr lang="en-US" dirty="0" err="1"/>
              <a:t>kehakeel</a:t>
            </a:r>
            <a:r>
              <a:rPr lang="en-US" dirty="0"/>
              <a:t>, </a:t>
            </a:r>
            <a:r>
              <a:rPr lang="en-US" dirty="0" err="1"/>
              <a:t>mida</a:t>
            </a:r>
            <a:r>
              <a:rPr lang="en-US" dirty="0"/>
              <a:t> LLM-id </a:t>
            </a:r>
            <a:r>
              <a:rPr lang="en-US" dirty="0" err="1"/>
              <a:t>ei</a:t>
            </a:r>
            <a:r>
              <a:rPr lang="en-US" dirty="0"/>
              <a:t> </a:t>
            </a:r>
            <a:r>
              <a:rPr lang="en-US" dirty="0" err="1"/>
              <a:t>suuda</a:t>
            </a:r>
            <a:r>
              <a:rPr lang="en-US" dirty="0"/>
              <a:t>.</a:t>
            </a:r>
          </a:p>
          <a:p>
            <a:endParaRPr lang="en-US" dirty="0"/>
          </a:p>
          <a:p>
            <a:r>
              <a:rPr lang="en-US" dirty="0" err="1"/>
              <a:t>Eetiline</a:t>
            </a:r>
            <a:r>
              <a:rPr lang="en-US" dirty="0"/>
              <a:t> </a:t>
            </a:r>
            <a:r>
              <a:rPr lang="en-US" dirty="0" err="1"/>
              <a:t>otsustus</a:t>
            </a:r>
            <a:r>
              <a:rPr lang="en-US" dirty="0"/>
              <a:t> (Ethical Judgment):</a:t>
            </a:r>
          </a:p>
          <a:p>
            <a:r>
              <a:rPr lang="en-US" dirty="0" err="1"/>
              <a:t>Inimesed</a:t>
            </a:r>
            <a:r>
              <a:rPr lang="en-US" dirty="0"/>
              <a:t> </a:t>
            </a:r>
            <a:r>
              <a:rPr lang="en-US" dirty="0" err="1"/>
              <a:t>teevad</a:t>
            </a:r>
            <a:r>
              <a:rPr lang="en-US" dirty="0"/>
              <a:t> </a:t>
            </a:r>
            <a:r>
              <a:rPr lang="en-US" dirty="0" err="1"/>
              <a:t>keerulisi</a:t>
            </a:r>
            <a:r>
              <a:rPr lang="en-US" dirty="0"/>
              <a:t> </a:t>
            </a:r>
            <a:r>
              <a:rPr lang="en-US" dirty="0" err="1"/>
              <a:t>eetilisi</a:t>
            </a:r>
            <a:r>
              <a:rPr lang="en-US" dirty="0"/>
              <a:t> </a:t>
            </a:r>
            <a:r>
              <a:rPr lang="en-US" dirty="0" err="1"/>
              <a:t>otsuseid</a:t>
            </a:r>
            <a:r>
              <a:rPr lang="en-US" dirty="0"/>
              <a:t>, </a:t>
            </a:r>
            <a:r>
              <a:rPr lang="en-US" dirty="0" err="1"/>
              <a:t>tuginedes</a:t>
            </a:r>
            <a:r>
              <a:rPr lang="en-US" dirty="0"/>
              <a:t> </a:t>
            </a:r>
            <a:r>
              <a:rPr lang="en-US" dirty="0" err="1"/>
              <a:t>isiklikele</a:t>
            </a:r>
            <a:r>
              <a:rPr lang="en-US" dirty="0"/>
              <a:t> </a:t>
            </a:r>
            <a:r>
              <a:rPr lang="en-US" dirty="0" err="1"/>
              <a:t>väärtustele</a:t>
            </a:r>
            <a:r>
              <a:rPr lang="en-US" dirty="0"/>
              <a:t>, </a:t>
            </a:r>
            <a:r>
              <a:rPr lang="en-US" dirty="0" err="1"/>
              <a:t>kultuurikontekstile</a:t>
            </a:r>
            <a:r>
              <a:rPr lang="en-US" dirty="0"/>
              <a:t> ja </a:t>
            </a:r>
            <a:r>
              <a:rPr lang="en-US" dirty="0" err="1"/>
              <a:t>moraalsetele</a:t>
            </a:r>
            <a:r>
              <a:rPr lang="en-US" dirty="0"/>
              <a:t> </a:t>
            </a:r>
            <a:r>
              <a:rPr lang="en-US" dirty="0" err="1"/>
              <a:t>raamistikutele</a:t>
            </a:r>
            <a:r>
              <a:rPr lang="en-US" dirty="0"/>
              <a:t>. LLM-id </a:t>
            </a:r>
            <a:r>
              <a:rPr lang="en-US" dirty="0" err="1"/>
              <a:t>ei</a:t>
            </a:r>
            <a:r>
              <a:rPr lang="en-US" dirty="0"/>
              <a:t> </a:t>
            </a:r>
            <a:r>
              <a:rPr lang="en-US" dirty="0" err="1"/>
              <a:t>suuda</a:t>
            </a:r>
            <a:r>
              <a:rPr lang="en-US" dirty="0"/>
              <a:t> </a:t>
            </a:r>
            <a:r>
              <a:rPr lang="en-US" dirty="0" err="1"/>
              <a:t>tõeliselt</a:t>
            </a:r>
            <a:r>
              <a:rPr lang="en-US" dirty="0"/>
              <a:t> </a:t>
            </a:r>
            <a:r>
              <a:rPr lang="en-US" dirty="0" err="1"/>
              <a:t>mõista</a:t>
            </a:r>
            <a:r>
              <a:rPr lang="en-US" dirty="0"/>
              <a:t> </a:t>
            </a:r>
            <a:r>
              <a:rPr lang="en-US" dirty="0" err="1"/>
              <a:t>või</a:t>
            </a:r>
            <a:r>
              <a:rPr lang="en-US" dirty="0"/>
              <a:t> </a:t>
            </a:r>
            <a:r>
              <a:rPr lang="en-US" dirty="0" err="1"/>
              <a:t>lahendada</a:t>
            </a:r>
            <a:r>
              <a:rPr lang="en-US" dirty="0"/>
              <a:t> </a:t>
            </a:r>
            <a:r>
              <a:rPr lang="en-US" dirty="0" err="1"/>
              <a:t>moraalseid</a:t>
            </a:r>
            <a:r>
              <a:rPr lang="en-US" dirty="0"/>
              <a:t> </a:t>
            </a:r>
            <a:r>
              <a:rPr lang="en-US" dirty="0" err="1"/>
              <a:t>dilemmasid</a:t>
            </a:r>
            <a:r>
              <a:rPr lang="en-US" dirty="0"/>
              <a:t>.</a:t>
            </a:r>
          </a:p>
          <a:p>
            <a:endParaRPr lang="en-US" dirty="0"/>
          </a:p>
          <a:p>
            <a:r>
              <a:rPr lang="en-US" dirty="0" err="1"/>
              <a:t>Loomingulisus</a:t>
            </a:r>
            <a:r>
              <a:rPr lang="en-US" dirty="0"/>
              <a:t> (Creativity):</a:t>
            </a:r>
          </a:p>
          <a:p>
            <a:r>
              <a:rPr lang="en-US" dirty="0" err="1"/>
              <a:t>Kuigi</a:t>
            </a:r>
            <a:r>
              <a:rPr lang="en-US" dirty="0"/>
              <a:t> LLM-id </a:t>
            </a:r>
            <a:r>
              <a:rPr lang="en-US" dirty="0" err="1"/>
              <a:t>genereerivad</a:t>
            </a:r>
            <a:r>
              <a:rPr lang="en-US" dirty="0"/>
              <a:t> </a:t>
            </a:r>
            <a:r>
              <a:rPr lang="en-US" dirty="0" err="1"/>
              <a:t>loomingulist</a:t>
            </a:r>
            <a:r>
              <a:rPr lang="en-US" dirty="0"/>
              <a:t> </a:t>
            </a:r>
            <a:r>
              <a:rPr lang="en-US" dirty="0" err="1"/>
              <a:t>teksti</a:t>
            </a:r>
            <a:r>
              <a:rPr lang="en-US" dirty="0"/>
              <a:t> </a:t>
            </a:r>
            <a:r>
              <a:rPr lang="en-US" dirty="0" err="1"/>
              <a:t>mustrite</a:t>
            </a:r>
            <a:r>
              <a:rPr lang="en-US" dirty="0"/>
              <a:t> </a:t>
            </a:r>
            <a:r>
              <a:rPr lang="en-US" dirty="0" err="1"/>
              <a:t>põhjal</a:t>
            </a:r>
            <a:r>
              <a:rPr lang="en-US" dirty="0"/>
              <a:t>, on </a:t>
            </a:r>
            <a:r>
              <a:rPr lang="en-US" dirty="0" err="1"/>
              <a:t>inimestel</a:t>
            </a:r>
            <a:r>
              <a:rPr lang="en-US" dirty="0"/>
              <a:t> </a:t>
            </a:r>
            <a:r>
              <a:rPr lang="en-US" dirty="0" err="1"/>
              <a:t>võime</a:t>
            </a:r>
            <a:r>
              <a:rPr lang="en-US" dirty="0"/>
              <a:t> </a:t>
            </a:r>
            <a:r>
              <a:rPr lang="en-US" dirty="0" err="1"/>
              <a:t>mõelda</a:t>
            </a:r>
            <a:r>
              <a:rPr lang="en-US" dirty="0"/>
              <a:t> </a:t>
            </a:r>
            <a:r>
              <a:rPr lang="en-US" dirty="0" err="1"/>
              <a:t>väljaspool</a:t>
            </a:r>
            <a:r>
              <a:rPr lang="en-US" dirty="0"/>
              <a:t> </a:t>
            </a:r>
            <a:r>
              <a:rPr lang="en-US" dirty="0" err="1"/>
              <a:t>raame</a:t>
            </a:r>
            <a:r>
              <a:rPr lang="en-US" dirty="0"/>
              <a:t>, </a:t>
            </a:r>
            <a:r>
              <a:rPr lang="en-US" dirty="0" err="1"/>
              <a:t>innovaatiliselt</a:t>
            </a:r>
            <a:r>
              <a:rPr lang="en-US" dirty="0"/>
              <a:t> ja </a:t>
            </a:r>
            <a:r>
              <a:rPr lang="en-US" dirty="0" err="1"/>
              <a:t>luua</a:t>
            </a:r>
            <a:r>
              <a:rPr lang="en-US" dirty="0"/>
              <a:t> </a:t>
            </a:r>
            <a:r>
              <a:rPr lang="en-US" dirty="0" err="1"/>
              <a:t>tõeliselt</a:t>
            </a:r>
            <a:r>
              <a:rPr lang="en-US" dirty="0"/>
              <a:t> </a:t>
            </a:r>
            <a:r>
              <a:rPr lang="en-US" dirty="0" err="1"/>
              <a:t>originaalseid</a:t>
            </a:r>
            <a:r>
              <a:rPr lang="en-US" dirty="0"/>
              <a:t> </a:t>
            </a:r>
            <a:r>
              <a:rPr lang="en-US" dirty="0" err="1"/>
              <a:t>teoseid</a:t>
            </a:r>
            <a:r>
              <a:rPr lang="en-US" dirty="0"/>
              <a:t>. </a:t>
            </a:r>
            <a:r>
              <a:rPr lang="en-US" dirty="0" err="1"/>
              <a:t>Inimesed</a:t>
            </a:r>
            <a:r>
              <a:rPr lang="en-US" dirty="0"/>
              <a:t> </a:t>
            </a:r>
            <a:r>
              <a:rPr lang="en-US" dirty="0" err="1"/>
              <a:t>toovad</a:t>
            </a:r>
            <a:r>
              <a:rPr lang="en-US" dirty="0"/>
              <a:t> </a:t>
            </a:r>
            <a:r>
              <a:rPr lang="en-US" dirty="0" err="1"/>
              <a:t>oma</a:t>
            </a:r>
            <a:r>
              <a:rPr lang="en-US" dirty="0"/>
              <a:t> </a:t>
            </a:r>
            <a:r>
              <a:rPr lang="en-US" dirty="0" err="1"/>
              <a:t>loometegevusse</a:t>
            </a:r>
            <a:r>
              <a:rPr lang="en-US" dirty="0"/>
              <a:t> </a:t>
            </a:r>
            <a:r>
              <a:rPr lang="en-US" dirty="0" err="1"/>
              <a:t>isiklikke</a:t>
            </a:r>
            <a:r>
              <a:rPr lang="en-US" dirty="0"/>
              <a:t> </a:t>
            </a:r>
            <a:r>
              <a:rPr lang="en-US" dirty="0" err="1"/>
              <a:t>kogemusi</a:t>
            </a:r>
            <a:r>
              <a:rPr lang="en-US" dirty="0"/>
              <a:t> ja </a:t>
            </a:r>
            <a:r>
              <a:rPr lang="en-US" dirty="0" err="1"/>
              <a:t>arusaamu</a:t>
            </a:r>
            <a:r>
              <a:rPr lang="en-US" dirty="0"/>
              <a:t>.</a:t>
            </a:r>
          </a:p>
          <a:p>
            <a:endParaRPr lang="en-US" dirty="0"/>
          </a:p>
          <a:p>
            <a:r>
              <a:rPr lang="en-US" dirty="0" err="1"/>
              <a:t>Kriitiline</a:t>
            </a:r>
            <a:r>
              <a:rPr lang="en-US" dirty="0"/>
              <a:t> </a:t>
            </a:r>
            <a:r>
              <a:rPr lang="en-US" dirty="0" err="1"/>
              <a:t>mõtlemine</a:t>
            </a:r>
            <a:r>
              <a:rPr lang="en-US" dirty="0"/>
              <a:t> (Critical Thinking):</a:t>
            </a:r>
          </a:p>
          <a:p>
            <a:r>
              <a:rPr lang="en-US" dirty="0" err="1"/>
              <a:t>Inimesed</a:t>
            </a:r>
            <a:r>
              <a:rPr lang="en-US" dirty="0"/>
              <a:t> </a:t>
            </a:r>
            <a:r>
              <a:rPr lang="en-US" dirty="0" err="1"/>
              <a:t>suudavad</a:t>
            </a:r>
            <a:r>
              <a:rPr lang="en-US" dirty="0"/>
              <a:t> </a:t>
            </a:r>
            <a:r>
              <a:rPr lang="en-US" dirty="0" err="1"/>
              <a:t>tegeleda</a:t>
            </a:r>
            <a:r>
              <a:rPr lang="en-US" dirty="0"/>
              <a:t> </a:t>
            </a:r>
            <a:r>
              <a:rPr lang="en-US" dirty="0" err="1"/>
              <a:t>keerulise</a:t>
            </a:r>
            <a:r>
              <a:rPr lang="en-US" dirty="0"/>
              <a:t>, </a:t>
            </a:r>
            <a:r>
              <a:rPr lang="en-US" dirty="0" err="1"/>
              <a:t>abstraktse</a:t>
            </a:r>
            <a:r>
              <a:rPr lang="en-US" dirty="0"/>
              <a:t> </a:t>
            </a:r>
            <a:r>
              <a:rPr lang="en-US" dirty="0" err="1"/>
              <a:t>põhjendamisega</a:t>
            </a:r>
            <a:r>
              <a:rPr lang="en-US" dirty="0"/>
              <a:t> ja </a:t>
            </a:r>
            <a:r>
              <a:rPr lang="en-US" dirty="0" err="1"/>
              <a:t>kohaneda</a:t>
            </a:r>
            <a:r>
              <a:rPr lang="en-US" dirty="0"/>
              <a:t> </a:t>
            </a:r>
            <a:r>
              <a:rPr lang="en-US" dirty="0" err="1"/>
              <a:t>kiiresti</a:t>
            </a:r>
            <a:r>
              <a:rPr lang="en-US" dirty="0"/>
              <a:t> </a:t>
            </a:r>
            <a:r>
              <a:rPr lang="en-US" dirty="0" err="1"/>
              <a:t>uute</a:t>
            </a:r>
            <a:r>
              <a:rPr lang="en-US" dirty="0"/>
              <a:t>, </a:t>
            </a:r>
            <a:r>
              <a:rPr lang="en-US" dirty="0" err="1"/>
              <a:t>tundmatute</a:t>
            </a:r>
            <a:r>
              <a:rPr lang="en-US" dirty="0"/>
              <a:t> </a:t>
            </a:r>
            <a:r>
              <a:rPr lang="en-US" dirty="0" err="1"/>
              <a:t>olukordadega</a:t>
            </a:r>
            <a:r>
              <a:rPr lang="en-US" dirty="0"/>
              <a:t>. See </a:t>
            </a:r>
            <a:r>
              <a:rPr lang="en-US" dirty="0" err="1"/>
              <a:t>võimaldab</a:t>
            </a:r>
            <a:r>
              <a:rPr lang="en-US" dirty="0"/>
              <a:t> </a:t>
            </a:r>
            <a:r>
              <a:rPr lang="en-US" dirty="0" err="1"/>
              <a:t>neil</a:t>
            </a:r>
            <a:r>
              <a:rPr lang="en-US" dirty="0"/>
              <a:t> </a:t>
            </a:r>
            <a:r>
              <a:rPr lang="en-US" dirty="0" err="1"/>
              <a:t>lahendada</a:t>
            </a:r>
            <a:r>
              <a:rPr lang="en-US" dirty="0"/>
              <a:t> </a:t>
            </a:r>
            <a:r>
              <a:rPr lang="en-US" dirty="0" err="1"/>
              <a:t>keerulisi</a:t>
            </a:r>
            <a:r>
              <a:rPr lang="en-US" dirty="0"/>
              <a:t> </a:t>
            </a:r>
            <a:r>
              <a:rPr lang="en-US" dirty="0" err="1"/>
              <a:t>probleeme</a:t>
            </a:r>
            <a:r>
              <a:rPr lang="en-US" dirty="0"/>
              <a:t>. LLM-id on </a:t>
            </a:r>
            <a:r>
              <a:rPr lang="en-US" dirty="0" err="1"/>
              <a:t>piiratud</a:t>
            </a:r>
            <a:r>
              <a:rPr lang="en-US" dirty="0"/>
              <a:t> </a:t>
            </a:r>
            <a:r>
              <a:rPr lang="en-US" dirty="0" err="1"/>
              <a:t>oma</a:t>
            </a:r>
            <a:r>
              <a:rPr lang="en-US" dirty="0"/>
              <a:t> </a:t>
            </a:r>
            <a:r>
              <a:rPr lang="en-US" dirty="0" err="1"/>
              <a:t>koolituse</a:t>
            </a:r>
            <a:r>
              <a:rPr lang="en-US" dirty="0"/>
              <a:t> </a:t>
            </a:r>
            <a:r>
              <a:rPr lang="en-US" dirty="0" err="1"/>
              <a:t>andmetega</a:t>
            </a:r>
            <a:r>
              <a:rPr lang="en-US" dirty="0"/>
              <a:t> ja </a:t>
            </a:r>
            <a:r>
              <a:rPr lang="en-US" dirty="0" err="1"/>
              <a:t>ei</a:t>
            </a:r>
            <a:r>
              <a:rPr lang="en-US" dirty="0"/>
              <a:t> </a:t>
            </a:r>
            <a:r>
              <a:rPr lang="en-US" dirty="0" err="1"/>
              <a:t>saa</a:t>
            </a:r>
            <a:r>
              <a:rPr lang="en-US" dirty="0"/>
              <a:t> </a:t>
            </a:r>
            <a:r>
              <a:rPr lang="en-US" dirty="0" err="1"/>
              <a:t>rakendada</a:t>
            </a:r>
            <a:r>
              <a:rPr lang="en-US" dirty="0"/>
              <a:t> </a:t>
            </a:r>
            <a:r>
              <a:rPr lang="en-US" dirty="0" err="1"/>
              <a:t>mõtlemist</a:t>
            </a:r>
            <a:r>
              <a:rPr lang="en-US" dirty="0"/>
              <a:t> </a:t>
            </a:r>
            <a:r>
              <a:rPr lang="en-US" dirty="0" err="1"/>
              <a:t>väljapoole</a:t>
            </a:r>
            <a:r>
              <a:rPr lang="en-US" dirty="0"/>
              <a:t> </a:t>
            </a:r>
            <a:r>
              <a:rPr lang="en-US" dirty="0" err="1"/>
              <a:t>seda</a:t>
            </a:r>
            <a:r>
              <a:rPr lang="en-US" dirty="0"/>
              <a:t>, </a:t>
            </a:r>
            <a:r>
              <a:rPr lang="en-US" dirty="0" err="1"/>
              <a:t>mida</a:t>
            </a:r>
            <a:r>
              <a:rPr lang="en-US" dirty="0"/>
              <a:t> </a:t>
            </a:r>
            <a:r>
              <a:rPr lang="en-US" dirty="0" err="1"/>
              <a:t>nad</a:t>
            </a:r>
            <a:r>
              <a:rPr lang="en-US" dirty="0"/>
              <a:t> on </a:t>
            </a:r>
            <a:r>
              <a:rPr lang="en-US" dirty="0" err="1"/>
              <a:t>õppinud</a:t>
            </a:r>
            <a:r>
              <a:rPr lang="en-US" dirty="0"/>
              <a:t>.</a:t>
            </a:r>
          </a:p>
          <a:p>
            <a:endParaRPr lang="en-US" dirty="0"/>
          </a:p>
          <a:p>
            <a:r>
              <a:rPr lang="en-US" dirty="0" err="1"/>
              <a:t>Konteksti</a:t>
            </a:r>
            <a:r>
              <a:rPr lang="en-US" dirty="0"/>
              <a:t> ja </a:t>
            </a:r>
            <a:r>
              <a:rPr lang="en-US" dirty="0" err="1"/>
              <a:t>nüansside</a:t>
            </a:r>
            <a:r>
              <a:rPr lang="en-US" dirty="0"/>
              <a:t> </a:t>
            </a:r>
            <a:r>
              <a:rPr lang="en-US" dirty="0" err="1"/>
              <a:t>mõistmine</a:t>
            </a:r>
            <a:r>
              <a:rPr lang="en-US" dirty="0"/>
              <a:t> (Understanding Context and Nuances):</a:t>
            </a:r>
          </a:p>
          <a:p>
            <a:r>
              <a:rPr lang="en-US" dirty="0" err="1"/>
              <a:t>Inimesed</a:t>
            </a:r>
            <a:r>
              <a:rPr lang="en-US" dirty="0"/>
              <a:t> </a:t>
            </a:r>
            <a:r>
              <a:rPr lang="en-US" dirty="0" err="1"/>
              <a:t>suudavad</a:t>
            </a:r>
            <a:r>
              <a:rPr lang="en-US" dirty="0"/>
              <a:t> </a:t>
            </a:r>
            <a:r>
              <a:rPr lang="en-US" dirty="0" err="1"/>
              <a:t>haarata</a:t>
            </a:r>
            <a:r>
              <a:rPr lang="en-US" dirty="0"/>
              <a:t> </a:t>
            </a:r>
            <a:r>
              <a:rPr lang="en-US" dirty="0" err="1"/>
              <a:t>peeneid</a:t>
            </a:r>
            <a:r>
              <a:rPr lang="en-US" dirty="0"/>
              <a:t> </a:t>
            </a:r>
            <a:r>
              <a:rPr lang="en-US" dirty="0" err="1"/>
              <a:t>kontekstuaalseid</a:t>
            </a:r>
            <a:r>
              <a:rPr lang="en-US" dirty="0"/>
              <a:t> </a:t>
            </a:r>
            <a:r>
              <a:rPr lang="en-US" dirty="0" err="1"/>
              <a:t>vihjeid</a:t>
            </a:r>
            <a:r>
              <a:rPr lang="en-US" dirty="0"/>
              <a:t>, </a:t>
            </a:r>
            <a:r>
              <a:rPr lang="en-US" dirty="0" err="1"/>
              <a:t>näiteks</a:t>
            </a:r>
            <a:r>
              <a:rPr lang="en-US" dirty="0"/>
              <a:t> </a:t>
            </a:r>
            <a:r>
              <a:rPr lang="en-US" dirty="0" err="1"/>
              <a:t>huumorit</a:t>
            </a:r>
            <a:r>
              <a:rPr lang="en-US" dirty="0"/>
              <a:t>, </a:t>
            </a:r>
            <a:r>
              <a:rPr lang="en-US" dirty="0" err="1"/>
              <a:t>sarkasmi</a:t>
            </a:r>
            <a:r>
              <a:rPr lang="en-US" dirty="0"/>
              <a:t> </a:t>
            </a:r>
            <a:r>
              <a:rPr lang="en-US" dirty="0" err="1"/>
              <a:t>või</a:t>
            </a:r>
            <a:r>
              <a:rPr lang="en-US" dirty="0"/>
              <a:t> </a:t>
            </a:r>
            <a:r>
              <a:rPr lang="en-US" dirty="0" err="1"/>
              <a:t>kultuurilisi</a:t>
            </a:r>
            <a:r>
              <a:rPr lang="en-US" dirty="0"/>
              <a:t> </a:t>
            </a:r>
            <a:r>
              <a:rPr lang="en-US" dirty="0" err="1"/>
              <a:t>viiteid</a:t>
            </a:r>
            <a:r>
              <a:rPr lang="en-US" dirty="0"/>
              <a:t>. LLM-id </a:t>
            </a:r>
            <a:r>
              <a:rPr lang="en-US" dirty="0" err="1"/>
              <a:t>jäävad</a:t>
            </a:r>
            <a:r>
              <a:rPr lang="en-US" dirty="0"/>
              <a:t> </a:t>
            </a:r>
            <a:r>
              <a:rPr lang="en-US" dirty="0" err="1"/>
              <a:t>neist</a:t>
            </a:r>
            <a:r>
              <a:rPr lang="en-US" dirty="0"/>
              <a:t> </a:t>
            </a:r>
            <a:r>
              <a:rPr lang="en-US" dirty="0" err="1"/>
              <a:t>nüanssidest</a:t>
            </a:r>
            <a:r>
              <a:rPr lang="en-US" dirty="0"/>
              <a:t> </a:t>
            </a:r>
            <a:r>
              <a:rPr lang="en-US" dirty="0" err="1"/>
              <a:t>sageli</a:t>
            </a:r>
            <a:r>
              <a:rPr lang="en-US" dirty="0"/>
              <a:t> </a:t>
            </a:r>
            <a:r>
              <a:rPr lang="en-US" dirty="0" err="1"/>
              <a:t>ilma</a:t>
            </a:r>
            <a:r>
              <a:rPr lang="en-US" dirty="0"/>
              <a:t>, </a:t>
            </a:r>
            <a:r>
              <a:rPr lang="en-US" dirty="0" err="1"/>
              <a:t>eriti</a:t>
            </a:r>
            <a:r>
              <a:rPr lang="en-US" dirty="0"/>
              <a:t> </a:t>
            </a:r>
            <a:r>
              <a:rPr lang="en-US" dirty="0" err="1"/>
              <a:t>kui</a:t>
            </a:r>
            <a:r>
              <a:rPr lang="en-US" dirty="0"/>
              <a:t> need on </a:t>
            </a:r>
            <a:r>
              <a:rPr lang="en-US" dirty="0" err="1"/>
              <a:t>nende</a:t>
            </a:r>
            <a:r>
              <a:rPr lang="en-US" dirty="0"/>
              <a:t> </a:t>
            </a:r>
            <a:r>
              <a:rPr lang="en-US" dirty="0" err="1"/>
              <a:t>koolituse</a:t>
            </a:r>
            <a:r>
              <a:rPr lang="en-US" dirty="0"/>
              <a:t> </a:t>
            </a:r>
            <a:r>
              <a:rPr lang="en-US" dirty="0" err="1"/>
              <a:t>andmetes</a:t>
            </a:r>
            <a:r>
              <a:rPr lang="en-US" dirty="0"/>
              <a:t> </a:t>
            </a:r>
            <a:r>
              <a:rPr lang="en-US" dirty="0" err="1"/>
              <a:t>levinud</a:t>
            </a:r>
            <a:r>
              <a:rPr lang="en-US" dirty="0"/>
              <a:t> </a:t>
            </a:r>
            <a:r>
              <a:rPr lang="en-US" dirty="0" err="1"/>
              <a:t>mustritest</a:t>
            </a:r>
            <a:r>
              <a:rPr lang="en-US" dirty="0"/>
              <a:t> </a:t>
            </a:r>
            <a:r>
              <a:rPr lang="en-US" dirty="0" err="1"/>
              <a:t>väljaspool</a:t>
            </a:r>
            <a:r>
              <a:rPr lang="en-US" dirty="0"/>
              <a:t>.</a:t>
            </a:r>
          </a:p>
          <a:p>
            <a:endParaRPr lang="en-US" dirty="0"/>
          </a:p>
          <a:p>
            <a:r>
              <a:rPr lang="en-US" dirty="0" err="1"/>
              <a:t>Sotsialiseerumine</a:t>
            </a:r>
            <a:r>
              <a:rPr lang="en-US" dirty="0"/>
              <a:t> (Social Interactions):</a:t>
            </a:r>
          </a:p>
          <a:p>
            <a:r>
              <a:rPr lang="en-US" dirty="0" err="1"/>
              <a:t>Inimestel</a:t>
            </a:r>
            <a:r>
              <a:rPr lang="en-US" dirty="0"/>
              <a:t> on </a:t>
            </a:r>
            <a:r>
              <a:rPr lang="en-US" dirty="0" err="1"/>
              <a:t>loomulik</a:t>
            </a:r>
            <a:r>
              <a:rPr lang="en-US" dirty="0"/>
              <a:t> </a:t>
            </a:r>
            <a:r>
              <a:rPr lang="en-US" dirty="0" err="1"/>
              <a:t>võime</a:t>
            </a:r>
            <a:r>
              <a:rPr lang="en-US" dirty="0"/>
              <a:t> </a:t>
            </a:r>
            <a:r>
              <a:rPr lang="en-US" dirty="0" err="1"/>
              <a:t>teistega</a:t>
            </a:r>
            <a:r>
              <a:rPr lang="en-US" dirty="0"/>
              <a:t> </a:t>
            </a:r>
            <a:r>
              <a:rPr lang="en-US" dirty="0" err="1"/>
              <a:t>ühendust</a:t>
            </a:r>
            <a:r>
              <a:rPr lang="en-US" dirty="0"/>
              <a:t> </a:t>
            </a:r>
            <a:r>
              <a:rPr lang="en-US" dirty="0" err="1"/>
              <a:t>luua</a:t>
            </a:r>
            <a:r>
              <a:rPr lang="en-US" dirty="0"/>
              <a:t>, </a:t>
            </a:r>
            <a:r>
              <a:rPr lang="en-US" dirty="0" err="1"/>
              <a:t>näidates</a:t>
            </a:r>
            <a:r>
              <a:rPr lang="en-US" dirty="0"/>
              <a:t> </a:t>
            </a:r>
            <a:r>
              <a:rPr lang="en-US" dirty="0" err="1"/>
              <a:t>empaatiat</a:t>
            </a:r>
            <a:r>
              <a:rPr lang="en-US" dirty="0"/>
              <a:t>, </a:t>
            </a:r>
            <a:r>
              <a:rPr lang="en-US" dirty="0" err="1"/>
              <a:t>luues</a:t>
            </a:r>
            <a:r>
              <a:rPr lang="en-US" dirty="0"/>
              <a:t> </a:t>
            </a:r>
            <a:r>
              <a:rPr lang="en-US" dirty="0" err="1"/>
              <a:t>suhteid</a:t>
            </a:r>
            <a:r>
              <a:rPr lang="en-US" dirty="0"/>
              <a:t> ja </a:t>
            </a:r>
            <a:r>
              <a:rPr lang="en-US" dirty="0" err="1"/>
              <a:t>reageerides</a:t>
            </a:r>
            <a:r>
              <a:rPr lang="en-US" dirty="0"/>
              <a:t> </a:t>
            </a:r>
            <a:r>
              <a:rPr lang="en-US" dirty="0" err="1"/>
              <a:t>sotsiaalsetele</a:t>
            </a:r>
            <a:r>
              <a:rPr lang="en-US" dirty="0"/>
              <a:t> </a:t>
            </a:r>
            <a:r>
              <a:rPr lang="en-US" dirty="0" err="1"/>
              <a:t>dünaamikatele</a:t>
            </a:r>
            <a:r>
              <a:rPr lang="en-US" dirty="0"/>
              <a:t>. LLM-id </a:t>
            </a:r>
            <a:r>
              <a:rPr lang="en-US" dirty="0" err="1"/>
              <a:t>suudavad</a:t>
            </a:r>
            <a:r>
              <a:rPr lang="en-US" dirty="0"/>
              <a:t> </a:t>
            </a:r>
            <a:r>
              <a:rPr lang="en-US" dirty="0" err="1"/>
              <a:t>vestlust</a:t>
            </a:r>
            <a:r>
              <a:rPr lang="en-US" dirty="0"/>
              <a:t> </a:t>
            </a:r>
            <a:r>
              <a:rPr lang="en-US" dirty="0" err="1"/>
              <a:t>jäljendada</a:t>
            </a:r>
            <a:r>
              <a:rPr lang="en-US" dirty="0"/>
              <a:t>, </a:t>
            </a:r>
            <a:r>
              <a:rPr lang="en-US" dirty="0" err="1"/>
              <a:t>kuid</a:t>
            </a:r>
            <a:r>
              <a:rPr lang="en-US" dirty="0"/>
              <a:t> </a:t>
            </a:r>
            <a:r>
              <a:rPr lang="en-US" dirty="0" err="1"/>
              <a:t>neil</a:t>
            </a:r>
            <a:r>
              <a:rPr lang="en-US" dirty="0"/>
              <a:t> </a:t>
            </a:r>
            <a:r>
              <a:rPr lang="en-US" dirty="0" err="1"/>
              <a:t>puudub</a:t>
            </a:r>
            <a:r>
              <a:rPr lang="en-US" dirty="0"/>
              <a:t> </a:t>
            </a:r>
            <a:r>
              <a:rPr lang="en-US" dirty="0" err="1"/>
              <a:t>tõeline</a:t>
            </a:r>
            <a:r>
              <a:rPr lang="en-US" dirty="0"/>
              <a:t> </a:t>
            </a:r>
            <a:r>
              <a:rPr lang="en-US" dirty="0" err="1"/>
              <a:t>emotsionaalne</a:t>
            </a:r>
            <a:r>
              <a:rPr lang="en-US" dirty="0"/>
              <a:t> </a:t>
            </a:r>
            <a:r>
              <a:rPr lang="en-US" dirty="0" err="1"/>
              <a:t>ühendus</a:t>
            </a:r>
            <a:r>
              <a:rPr lang="en-US" dirty="0"/>
              <a:t> </a:t>
            </a:r>
            <a:r>
              <a:rPr lang="en-US" dirty="0" err="1"/>
              <a:t>või</a:t>
            </a:r>
            <a:r>
              <a:rPr lang="en-US" dirty="0"/>
              <a:t> </a:t>
            </a:r>
            <a:r>
              <a:rPr lang="en-US" dirty="0" err="1"/>
              <a:t>mõistmine</a:t>
            </a:r>
            <a:r>
              <a:rPr lang="en-US" dirty="0"/>
              <a:t>.</a:t>
            </a:r>
          </a:p>
          <a:p>
            <a:endParaRPr lang="en-US" dirty="0"/>
          </a:p>
          <a:p>
            <a:r>
              <a:rPr lang="en-US" dirty="0" err="1"/>
              <a:t>Füüsiline</a:t>
            </a:r>
            <a:r>
              <a:rPr lang="en-US" dirty="0"/>
              <a:t> </a:t>
            </a:r>
            <a:r>
              <a:rPr lang="en-US" dirty="0" err="1"/>
              <a:t>suhtlemine</a:t>
            </a:r>
            <a:r>
              <a:rPr lang="en-US" dirty="0"/>
              <a:t> </a:t>
            </a:r>
            <a:r>
              <a:rPr lang="en-US" dirty="0" err="1"/>
              <a:t>sensoorsete</a:t>
            </a:r>
            <a:r>
              <a:rPr lang="en-US" dirty="0"/>
              <a:t> </a:t>
            </a:r>
            <a:r>
              <a:rPr lang="en-US" dirty="0" err="1"/>
              <a:t>sisenditega</a:t>
            </a:r>
            <a:r>
              <a:rPr lang="en-US" dirty="0"/>
              <a:t> (Physical Interaction with Sensory Input):</a:t>
            </a:r>
          </a:p>
          <a:p>
            <a:r>
              <a:rPr lang="en-US" dirty="0" err="1"/>
              <a:t>Inimesed</a:t>
            </a:r>
            <a:r>
              <a:rPr lang="en-US" dirty="0"/>
              <a:t> </a:t>
            </a:r>
            <a:r>
              <a:rPr lang="en-US" dirty="0" err="1"/>
              <a:t>saavad</a:t>
            </a:r>
            <a:r>
              <a:rPr lang="en-US" dirty="0"/>
              <a:t> </a:t>
            </a:r>
            <a:r>
              <a:rPr lang="en-US" dirty="0" err="1"/>
              <a:t>füüsiliselt</a:t>
            </a:r>
            <a:r>
              <a:rPr lang="en-US" dirty="0"/>
              <a:t> </a:t>
            </a:r>
            <a:r>
              <a:rPr lang="en-US" dirty="0" err="1"/>
              <a:t>suhelda</a:t>
            </a:r>
            <a:r>
              <a:rPr lang="en-US" dirty="0"/>
              <a:t> </a:t>
            </a:r>
            <a:r>
              <a:rPr lang="en-US" dirty="0" err="1"/>
              <a:t>maailmaga</a:t>
            </a:r>
            <a:r>
              <a:rPr lang="en-US" dirty="0"/>
              <a:t>, </a:t>
            </a:r>
            <a:r>
              <a:rPr lang="en-US" dirty="0" err="1"/>
              <a:t>tunnetades</a:t>
            </a:r>
            <a:r>
              <a:rPr lang="en-US" dirty="0"/>
              <a:t> </a:t>
            </a:r>
            <a:r>
              <a:rPr lang="en-US" dirty="0" err="1"/>
              <a:t>seda</a:t>
            </a:r>
            <a:r>
              <a:rPr lang="en-US" dirty="0"/>
              <a:t> </a:t>
            </a:r>
            <a:r>
              <a:rPr lang="en-US" dirty="0" err="1"/>
              <a:t>näiteks</a:t>
            </a:r>
            <a:r>
              <a:rPr lang="en-US" dirty="0"/>
              <a:t> </a:t>
            </a:r>
            <a:r>
              <a:rPr lang="en-US" dirty="0" err="1"/>
              <a:t>puudutuse</a:t>
            </a:r>
            <a:r>
              <a:rPr lang="en-US" dirty="0"/>
              <a:t>, </a:t>
            </a:r>
            <a:r>
              <a:rPr lang="en-US" dirty="0" err="1"/>
              <a:t>nägemise</a:t>
            </a:r>
            <a:r>
              <a:rPr lang="en-US" dirty="0"/>
              <a:t> ja </a:t>
            </a:r>
            <a:r>
              <a:rPr lang="en-US" dirty="0" err="1"/>
              <a:t>lõhna</a:t>
            </a:r>
            <a:r>
              <a:rPr lang="en-US" dirty="0"/>
              <a:t> </a:t>
            </a:r>
            <a:r>
              <a:rPr lang="en-US" dirty="0" err="1"/>
              <a:t>kaudu</a:t>
            </a:r>
            <a:r>
              <a:rPr lang="en-US" dirty="0"/>
              <a:t>. LLM-</a:t>
            </a:r>
            <a:r>
              <a:rPr lang="en-US" dirty="0" err="1"/>
              <a:t>idel</a:t>
            </a:r>
            <a:r>
              <a:rPr lang="en-US" dirty="0"/>
              <a:t> </a:t>
            </a:r>
            <a:r>
              <a:rPr lang="en-US" dirty="0" err="1"/>
              <a:t>puudub</a:t>
            </a:r>
            <a:r>
              <a:rPr lang="en-US" dirty="0"/>
              <a:t> </a:t>
            </a:r>
            <a:r>
              <a:rPr lang="en-US" dirty="0" err="1"/>
              <a:t>sensoorsed</a:t>
            </a:r>
            <a:r>
              <a:rPr lang="en-US" dirty="0"/>
              <a:t> </a:t>
            </a:r>
            <a:r>
              <a:rPr lang="en-US" dirty="0" err="1"/>
              <a:t>tajud</a:t>
            </a:r>
            <a:r>
              <a:rPr lang="en-US" dirty="0"/>
              <a:t>, mis </a:t>
            </a:r>
            <a:r>
              <a:rPr lang="en-US" dirty="0" err="1"/>
              <a:t>piirab</a:t>
            </a:r>
            <a:r>
              <a:rPr lang="en-US" dirty="0"/>
              <a:t> </a:t>
            </a:r>
            <a:r>
              <a:rPr lang="en-US" dirty="0" err="1"/>
              <a:t>nende</a:t>
            </a:r>
            <a:r>
              <a:rPr lang="en-US" dirty="0"/>
              <a:t> </a:t>
            </a:r>
            <a:r>
              <a:rPr lang="en-US" dirty="0" err="1"/>
              <a:t>võimet</a:t>
            </a:r>
            <a:r>
              <a:rPr lang="en-US" dirty="0"/>
              <a:t> </a:t>
            </a:r>
            <a:r>
              <a:rPr lang="en-US" dirty="0" err="1"/>
              <a:t>füüsilist</a:t>
            </a:r>
            <a:r>
              <a:rPr lang="en-US" dirty="0"/>
              <a:t> </a:t>
            </a:r>
            <a:r>
              <a:rPr lang="en-US" dirty="0" err="1"/>
              <a:t>maailma</a:t>
            </a:r>
            <a:r>
              <a:rPr lang="en-US" dirty="0"/>
              <a:t> </a:t>
            </a:r>
            <a:r>
              <a:rPr lang="en-US" dirty="0" err="1"/>
              <a:t>mõista</a:t>
            </a:r>
            <a:r>
              <a:rPr lang="en-US" dirty="0"/>
              <a:t> ja </a:t>
            </a:r>
            <a:r>
              <a:rPr lang="en-US" dirty="0" err="1"/>
              <a:t>sellega</a:t>
            </a:r>
            <a:r>
              <a:rPr lang="en-US" dirty="0"/>
              <a:t> </a:t>
            </a:r>
            <a:r>
              <a:rPr lang="en-US" dirty="0" err="1"/>
              <a:t>suhelda</a:t>
            </a:r>
            <a:r>
              <a:rPr lang="en-US" dirty="0"/>
              <a:t>.</a:t>
            </a:r>
          </a:p>
          <a:p>
            <a:endParaRPr lang="en-US" dirty="0"/>
          </a:p>
          <a:p>
            <a:r>
              <a:rPr lang="en-US" dirty="0" err="1"/>
              <a:t>Pikaajaline</a:t>
            </a:r>
            <a:r>
              <a:rPr lang="en-US" dirty="0"/>
              <a:t> </a:t>
            </a:r>
            <a:r>
              <a:rPr lang="en-US" dirty="0" err="1"/>
              <a:t>mälu</a:t>
            </a:r>
            <a:r>
              <a:rPr lang="en-US" dirty="0"/>
              <a:t> ja </a:t>
            </a:r>
            <a:r>
              <a:rPr lang="en-US" dirty="0" err="1"/>
              <a:t>õppimine</a:t>
            </a:r>
            <a:r>
              <a:rPr lang="en-US" dirty="0"/>
              <a:t> (Long-Term Memory and Learning):</a:t>
            </a:r>
          </a:p>
          <a:p>
            <a:r>
              <a:rPr lang="en-US" dirty="0" err="1"/>
              <a:t>Inimesed</a:t>
            </a:r>
            <a:r>
              <a:rPr lang="en-US" dirty="0"/>
              <a:t> </a:t>
            </a:r>
            <a:r>
              <a:rPr lang="en-US" dirty="0" err="1"/>
              <a:t>suudavad</a:t>
            </a:r>
            <a:r>
              <a:rPr lang="en-US" dirty="0"/>
              <a:t> </a:t>
            </a:r>
            <a:r>
              <a:rPr lang="en-US" dirty="0" err="1"/>
              <a:t>pidevalt</a:t>
            </a:r>
            <a:r>
              <a:rPr lang="en-US" dirty="0"/>
              <a:t> </a:t>
            </a:r>
            <a:r>
              <a:rPr lang="en-US" dirty="0" err="1"/>
              <a:t>õppida</a:t>
            </a:r>
            <a:r>
              <a:rPr lang="en-US" dirty="0"/>
              <a:t> </a:t>
            </a:r>
            <a:r>
              <a:rPr lang="en-US" dirty="0" err="1"/>
              <a:t>kogemustest</a:t>
            </a:r>
            <a:r>
              <a:rPr lang="en-US" dirty="0"/>
              <a:t> ja </a:t>
            </a:r>
            <a:r>
              <a:rPr lang="en-US" dirty="0" err="1"/>
              <a:t>säilitada</a:t>
            </a:r>
            <a:r>
              <a:rPr lang="en-US" dirty="0"/>
              <a:t> </a:t>
            </a:r>
            <a:r>
              <a:rPr lang="en-US" dirty="0" err="1"/>
              <a:t>teadmisi</a:t>
            </a:r>
            <a:r>
              <a:rPr lang="en-US" dirty="0"/>
              <a:t> </a:t>
            </a:r>
            <a:r>
              <a:rPr lang="en-US" dirty="0" err="1"/>
              <a:t>aja</a:t>
            </a:r>
            <a:r>
              <a:rPr lang="en-US" dirty="0"/>
              <a:t> </a:t>
            </a:r>
            <a:r>
              <a:rPr lang="en-US" dirty="0" err="1"/>
              <a:t>jooksul</a:t>
            </a:r>
            <a:r>
              <a:rPr lang="en-US" dirty="0"/>
              <a:t>, </a:t>
            </a:r>
            <a:r>
              <a:rPr lang="en-US" dirty="0" err="1"/>
              <a:t>kohandades</a:t>
            </a:r>
            <a:r>
              <a:rPr lang="en-US" dirty="0"/>
              <a:t> </a:t>
            </a:r>
            <a:r>
              <a:rPr lang="en-US" dirty="0" err="1"/>
              <a:t>vastavalt</a:t>
            </a:r>
            <a:r>
              <a:rPr lang="en-US" dirty="0"/>
              <a:t> </a:t>
            </a:r>
            <a:r>
              <a:rPr lang="en-US" dirty="0" err="1"/>
              <a:t>oma</a:t>
            </a:r>
            <a:r>
              <a:rPr lang="en-US" dirty="0"/>
              <a:t> </a:t>
            </a:r>
            <a:r>
              <a:rPr lang="en-US" dirty="0" err="1"/>
              <a:t>käitumist</a:t>
            </a:r>
            <a:r>
              <a:rPr lang="en-US" dirty="0"/>
              <a:t> ja </a:t>
            </a:r>
            <a:r>
              <a:rPr lang="en-US" dirty="0" err="1"/>
              <a:t>otsuseid</a:t>
            </a:r>
            <a:r>
              <a:rPr lang="en-US" dirty="0"/>
              <a:t>. LLM-id on </a:t>
            </a:r>
            <a:r>
              <a:rPr lang="en-US" dirty="0" err="1"/>
              <a:t>ühe</a:t>
            </a:r>
            <a:r>
              <a:rPr lang="en-US" dirty="0"/>
              <a:t> </a:t>
            </a:r>
            <a:r>
              <a:rPr lang="en-US" dirty="0" err="1"/>
              <a:t>korra</a:t>
            </a:r>
            <a:r>
              <a:rPr lang="en-US" dirty="0"/>
              <a:t> </a:t>
            </a:r>
            <a:r>
              <a:rPr lang="en-US" dirty="0" err="1"/>
              <a:t>treenitud</a:t>
            </a:r>
            <a:r>
              <a:rPr lang="en-US" dirty="0"/>
              <a:t> ja </a:t>
            </a:r>
            <a:r>
              <a:rPr lang="en-US" dirty="0" err="1"/>
              <a:t>neil</a:t>
            </a:r>
            <a:r>
              <a:rPr lang="en-US" dirty="0"/>
              <a:t> </a:t>
            </a:r>
            <a:r>
              <a:rPr lang="en-US" dirty="0" err="1"/>
              <a:t>puudub</a:t>
            </a:r>
            <a:r>
              <a:rPr lang="en-US" dirty="0"/>
              <a:t> </a:t>
            </a:r>
            <a:r>
              <a:rPr lang="en-US" dirty="0" err="1"/>
              <a:t>võime</a:t>
            </a:r>
            <a:r>
              <a:rPr lang="en-US" dirty="0"/>
              <a:t> </a:t>
            </a:r>
            <a:r>
              <a:rPr lang="en-US" dirty="0" err="1"/>
              <a:t>mäletada</a:t>
            </a:r>
            <a:r>
              <a:rPr lang="en-US" dirty="0"/>
              <a:t> </a:t>
            </a:r>
            <a:r>
              <a:rPr lang="en-US" dirty="0" err="1"/>
              <a:t>või</a:t>
            </a:r>
            <a:r>
              <a:rPr lang="en-US" dirty="0"/>
              <a:t> </a:t>
            </a:r>
            <a:r>
              <a:rPr lang="en-US" dirty="0" err="1"/>
              <a:t>kohaneda</a:t>
            </a:r>
            <a:r>
              <a:rPr lang="en-US" dirty="0"/>
              <a:t> </a:t>
            </a:r>
            <a:r>
              <a:rPr lang="en-US" dirty="0" err="1"/>
              <a:t>pärast</a:t>
            </a:r>
            <a:r>
              <a:rPr lang="en-US" dirty="0"/>
              <a:t> </a:t>
            </a:r>
            <a:r>
              <a:rPr lang="en-US" dirty="0" err="1"/>
              <a:t>treeningu</a:t>
            </a:r>
            <a:r>
              <a:rPr lang="en-US" dirty="0"/>
              <a:t> </a:t>
            </a:r>
            <a:r>
              <a:rPr lang="en-US" dirty="0" err="1"/>
              <a:t>lõppu</a:t>
            </a:r>
            <a:r>
              <a:rPr lang="en-US" dirty="0"/>
              <a:t>.</a:t>
            </a:r>
          </a:p>
          <a:p>
            <a:endParaRPr lang="en-US" dirty="0"/>
          </a:p>
          <a:p>
            <a:r>
              <a:rPr lang="en-US" dirty="0" err="1"/>
              <a:t>Intuitsioon</a:t>
            </a:r>
            <a:r>
              <a:rPr lang="en-US" dirty="0"/>
              <a:t> (Intuition):</a:t>
            </a:r>
          </a:p>
          <a:p>
            <a:r>
              <a:rPr lang="en-US" dirty="0" err="1"/>
              <a:t>Inimesed</a:t>
            </a:r>
            <a:r>
              <a:rPr lang="en-US" dirty="0"/>
              <a:t> </a:t>
            </a:r>
            <a:r>
              <a:rPr lang="en-US" dirty="0" err="1"/>
              <a:t>teevad</a:t>
            </a:r>
            <a:r>
              <a:rPr lang="en-US" dirty="0"/>
              <a:t> </a:t>
            </a:r>
            <a:r>
              <a:rPr lang="en-US" dirty="0" err="1"/>
              <a:t>sageli</a:t>
            </a:r>
            <a:r>
              <a:rPr lang="en-US" dirty="0"/>
              <a:t> </a:t>
            </a:r>
            <a:r>
              <a:rPr lang="en-US" dirty="0" err="1"/>
              <a:t>otsuseid</a:t>
            </a:r>
            <a:r>
              <a:rPr lang="en-US" dirty="0"/>
              <a:t> </a:t>
            </a:r>
            <a:r>
              <a:rPr lang="en-US" dirty="0" err="1"/>
              <a:t>instinkti</a:t>
            </a:r>
            <a:r>
              <a:rPr lang="en-US" dirty="0"/>
              <a:t> </a:t>
            </a:r>
            <a:r>
              <a:rPr lang="en-US" dirty="0" err="1"/>
              <a:t>või</a:t>
            </a:r>
            <a:r>
              <a:rPr lang="en-US" dirty="0"/>
              <a:t> "</a:t>
            </a:r>
            <a:r>
              <a:rPr lang="en-US" dirty="0" err="1"/>
              <a:t>kõhutunde</a:t>
            </a:r>
            <a:r>
              <a:rPr lang="en-US" dirty="0"/>
              <a:t>" </a:t>
            </a:r>
            <a:r>
              <a:rPr lang="en-US" dirty="0" err="1"/>
              <a:t>põhjal</a:t>
            </a:r>
            <a:r>
              <a:rPr lang="en-US" dirty="0"/>
              <a:t>, </a:t>
            </a:r>
            <a:r>
              <a:rPr lang="en-US" dirty="0" err="1"/>
              <a:t>eriti</a:t>
            </a:r>
            <a:r>
              <a:rPr lang="en-US" dirty="0"/>
              <a:t> </a:t>
            </a:r>
            <a:r>
              <a:rPr lang="en-US" dirty="0" err="1"/>
              <a:t>ebakindlates</a:t>
            </a:r>
            <a:r>
              <a:rPr lang="en-US" dirty="0"/>
              <a:t> </a:t>
            </a:r>
            <a:r>
              <a:rPr lang="en-US" dirty="0" err="1"/>
              <a:t>või</a:t>
            </a:r>
            <a:r>
              <a:rPr lang="en-US" dirty="0"/>
              <a:t> </a:t>
            </a:r>
            <a:r>
              <a:rPr lang="en-US" dirty="0" err="1"/>
              <a:t>mitmetähenduslikes</a:t>
            </a:r>
            <a:r>
              <a:rPr lang="en-US" dirty="0"/>
              <a:t> </a:t>
            </a:r>
            <a:r>
              <a:rPr lang="en-US" dirty="0" err="1"/>
              <a:t>olukordades</a:t>
            </a:r>
            <a:r>
              <a:rPr lang="en-US" dirty="0"/>
              <a:t>, </a:t>
            </a:r>
            <a:r>
              <a:rPr lang="en-US" dirty="0" err="1"/>
              <a:t>mida</a:t>
            </a:r>
            <a:r>
              <a:rPr lang="en-US" dirty="0"/>
              <a:t> LLM-id </a:t>
            </a:r>
            <a:r>
              <a:rPr lang="en-US" dirty="0" err="1"/>
              <a:t>ei</a:t>
            </a:r>
            <a:r>
              <a:rPr lang="en-US" dirty="0"/>
              <a:t> </a:t>
            </a:r>
            <a:r>
              <a:rPr lang="en-US" dirty="0" err="1"/>
              <a:t>suuda</a:t>
            </a:r>
            <a:r>
              <a:rPr lang="en-US" dirty="0"/>
              <a:t> </a:t>
            </a:r>
            <a:r>
              <a:rPr lang="en-US" dirty="0" err="1"/>
              <a:t>jäljendada</a:t>
            </a:r>
            <a:r>
              <a:rPr lang="en-US" dirty="0"/>
              <a:t>.</a:t>
            </a:r>
          </a:p>
          <a:p>
            <a:endParaRPr lang="en-US" dirty="0"/>
          </a:p>
          <a:p>
            <a:r>
              <a:rPr lang="en-US" dirty="0" err="1"/>
              <a:t>Keeruline</a:t>
            </a:r>
            <a:r>
              <a:rPr lang="en-US" dirty="0"/>
              <a:t> </a:t>
            </a:r>
            <a:r>
              <a:rPr lang="en-US" dirty="0" err="1"/>
              <a:t>otsustamine</a:t>
            </a:r>
            <a:r>
              <a:rPr lang="en-US" dirty="0"/>
              <a:t> </a:t>
            </a:r>
            <a:r>
              <a:rPr lang="en-US" dirty="0" err="1"/>
              <a:t>ebakindluse</a:t>
            </a:r>
            <a:r>
              <a:rPr lang="en-US" dirty="0"/>
              <a:t> </a:t>
            </a:r>
            <a:r>
              <a:rPr lang="en-US" dirty="0" err="1"/>
              <a:t>tingimustes</a:t>
            </a:r>
            <a:r>
              <a:rPr lang="en-US" dirty="0"/>
              <a:t> (Complex Decision Making in Uncertainty):</a:t>
            </a:r>
          </a:p>
          <a:p>
            <a:r>
              <a:rPr lang="en-US" dirty="0" err="1"/>
              <a:t>Inimesed</a:t>
            </a:r>
            <a:r>
              <a:rPr lang="en-US" dirty="0"/>
              <a:t> </a:t>
            </a:r>
            <a:r>
              <a:rPr lang="en-US" dirty="0" err="1"/>
              <a:t>paistavad</a:t>
            </a:r>
            <a:r>
              <a:rPr lang="en-US" dirty="0"/>
              <a:t> </a:t>
            </a:r>
            <a:r>
              <a:rPr lang="en-US" dirty="0" err="1"/>
              <a:t>silma</a:t>
            </a:r>
            <a:r>
              <a:rPr lang="en-US" dirty="0"/>
              <a:t> </a:t>
            </a:r>
            <a:r>
              <a:rPr lang="en-US" dirty="0" err="1"/>
              <a:t>otsuste</a:t>
            </a:r>
            <a:r>
              <a:rPr lang="en-US" dirty="0"/>
              <a:t> </a:t>
            </a:r>
            <a:r>
              <a:rPr lang="en-US" dirty="0" err="1"/>
              <a:t>tegemisel</a:t>
            </a:r>
            <a:r>
              <a:rPr lang="en-US" dirty="0"/>
              <a:t>, </a:t>
            </a:r>
            <a:r>
              <a:rPr lang="en-US" dirty="0" err="1"/>
              <a:t>kui</a:t>
            </a:r>
            <a:r>
              <a:rPr lang="en-US" dirty="0"/>
              <a:t> </a:t>
            </a:r>
            <a:r>
              <a:rPr lang="en-US" dirty="0" err="1"/>
              <a:t>tuleb</a:t>
            </a:r>
            <a:r>
              <a:rPr lang="en-US" dirty="0"/>
              <a:t> </a:t>
            </a:r>
            <a:r>
              <a:rPr lang="en-US" dirty="0" err="1"/>
              <a:t>tegeleda</a:t>
            </a:r>
            <a:r>
              <a:rPr lang="en-US" dirty="0"/>
              <a:t> </a:t>
            </a:r>
            <a:r>
              <a:rPr lang="en-US" dirty="0" err="1"/>
              <a:t>mittetäieliku</a:t>
            </a:r>
            <a:r>
              <a:rPr lang="en-US" dirty="0"/>
              <a:t> </a:t>
            </a:r>
            <a:r>
              <a:rPr lang="en-US" dirty="0" err="1"/>
              <a:t>või</a:t>
            </a:r>
            <a:r>
              <a:rPr lang="en-US" dirty="0"/>
              <a:t> </a:t>
            </a:r>
            <a:r>
              <a:rPr lang="en-US" dirty="0" err="1"/>
              <a:t>vastuolulise</a:t>
            </a:r>
            <a:r>
              <a:rPr lang="en-US" dirty="0"/>
              <a:t> </a:t>
            </a:r>
            <a:r>
              <a:rPr lang="en-US" dirty="0" err="1"/>
              <a:t>teabega</a:t>
            </a:r>
            <a:r>
              <a:rPr lang="en-US" dirty="0"/>
              <a:t>. LLM-id </a:t>
            </a:r>
            <a:r>
              <a:rPr lang="en-US" dirty="0" err="1"/>
              <a:t>toetuvad</a:t>
            </a:r>
            <a:r>
              <a:rPr lang="en-US" dirty="0"/>
              <a:t> </a:t>
            </a:r>
            <a:r>
              <a:rPr lang="en-US" dirty="0" err="1"/>
              <a:t>mustritele</a:t>
            </a:r>
            <a:r>
              <a:rPr lang="en-US" dirty="0"/>
              <a:t> </a:t>
            </a:r>
            <a:r>
              <a:rPr lang="en-US" dirty="0" err="1"/>
              <a:t>andmetes</a:t>
            </a:r>
            <a:r>
              <a:rPr lang="en-US" dirty="0"/>
              <a:t>, </a:t>
            </a:r>
            <a:r>
              <a:rPr lang="en-US" dirty="0" err="1"/>
              <a:t>kuid</a:t>
            </a:r>
            <a:r>
              <a:rPr lang="en-US" dirty="0"/>
              <a:t> </a:t>
            </a:r>
            <a:r>
              <a:rPr lang="en-US" dirty="0" err="1"/>
              <a:t>raskusteks</a:t>
            </a:r>
            <a:r>
              <a:rPr lang="en-US" dirty="0"/>
              <a:t> on </a:t>
            </a:r>
            <a:r>
              <a:rPr lang="en-US" dirty="0" err="1"/>
              <a:t>väga</a:t>
            </a:r>
            <a:r>
              <a:rPr lang="en-US" dirty="0"/>
              <a:t> </a:t>
            </a:r>
            <a:r>
              <a:rPr lang="en-US" dirty="0" err="1"/>
              <a:t>ebakindlad</a:t>
            </a:r>
            <a:r>
              <a:rPr lang="en-US" dirty="0"/>
              <a:t> </a:t>
            </a:r>
            <a:r>
              <a:rPr lang="en-US" dirty="0" err="1"/>
              <a:t>või</a:t>
            </a:r>
            <a:r>
              <a:rPr lang="en-US" dirty="0"/>
              <a:t> </a:t>
            </a:r>
            <a:r>
              <a:rPr lang="en-US" dirty="0" err="1"/>
              <a:t>uued</a:t>
            </a:r>
            <a:r>
              <a:rPr lang="en-US" dirty="0"/>
              <a:t> </a:t>
            </a:r>
            <a:r>
              <a:rPr lang="en-US" dirty="0" err="1"/>
              <a:t>olukorrad</a:t>
            </a:r>
            <a:r>
              <a:rPr lang="en-US" dirty="0"/>
              <a:t>.</a:t>
            </a:r>
          </a:p>
          <a:p>
            <a:endParaRPr lang="en-US" dirty="0"/>
          </a:p>
          <a:p>
            <a:r>
              <a:rPr lang="en-US" dirty="0" err="1"/>
              <a:t>Moraalne</a:t>
            </a:r>
            <a:r>
              <a:rPr lang="en-US" dirty="0"/>
              <a:t> ja </a:t>
            </a:r>
            <a:r>
              <a:rPr lang="en-US" dirty="0" err="1"/>
              <a:t>kultuuriline</a:t>
            </a:r>
            <a:r>
              <a:rPr lang="en-US" dirty="0"/>
              <a:t> </a:t>
            </a:r>
            <a:r>
              <a:rPr lang="en-US" dirty="0" err="1"/>
              <a:t>tundlikkus</a:t>
            </a:r>
            <a:r>
              <a:rPr lang="en-US" dirty="0"/>
              <a:t> (Moral and Cultural Sensitivity):</a:t>
            </a:r>
          </a:p>
          <a:p>
            <a:r>
              <a:rPr lang="en-US" dirty="0" err="1"/>
              <a:t>Inimesed</a:t>
            </a:r>
            <a:r>
              <a:rPr lang="en-US" dirty="0"/>
              <a:t> </a:t>
            </a:r>
            <a:r>
              <a:rPr lang="en-US" dirty="0" err="1"/>
              <a:t>juhinduvad</a:t>
            </a:r>
            <a:r>
              <a:rPr lang="en-US" dirty="0"/>
              <a:t> </a:t>
            </a:r>
            <a:r>
              <a:rPr lang="en-US" dirty="0" err="1"/>
              <a:t>moraalsetest</a:t>
            </a:r>
            <a:r>
              <a:rPr lang="en-US" dirty="0"/>
              <a:t> </a:t>
            </a:r>
            <a:r>
              <a:rPr lang="en-US" dirty="0" err="1"/>
              <a:t>dilemmadest</a:t>
            </a:r>
            <a:r>
              <a:rPr lang="en-US" dirty="0"/>
              <a:t>, mis on </a:t>
            </a:r>
            <a:r>
              <a:rPr lang="en-US" dirty="0" err="1"/>
              <a:t>teadlikud</a:t>
            </a:r>
            <a:r>
              <a:rPr lang="en-US" dirty="0"/>
              <a:t> </a:t>
            </a:r>
            <a:r>
              <a:rPr lang="en-US" dirty="0" err="1"/>
              <a:t>kultuurilistest</a:t>
            </a:r>
            <a:r>
              <a:rPr lang="en-US" dirty="0"/>
              <a:t> </a:t>
            </a:r>
            <a:r>
              <a:rPr lang="en-US" dirty="0" err="1"/>
              <a:t>väärtustest</a:t>
            </a:r>
            <a:r>
              <a:rPr lang="en-US" dirty="0"/>
              <a:t> ja </a:t>
            </a:r>
            <a:r>
              <a:rPr lang="en-US" dirty="0" err="1"/>
              <a:t>eetikast</a:t>
            </a:r>
            <a:r>
              <a:rPr lang="en-US" dirty="0"/>
              <a:t>. LLM-id </a:t>
            </a:r>
            <a:r>
              <a:rPr lang="en-US" dirty="0" err="1"/>
              <a:t>võivad</a:t>
            </a:r>
            <a:r>
              <a:rPr lang="en-US" dirty="0"/>
              <a:t> </a:t>
            </a:r>
            <a:r>
              <a:rPr lang="en-US" dirty="0" err="1"/>
              <a:t>luua</a:t>
            </a:r>
            <a:r>
              <a:rPr lang="en-US" dirty="0"/>
              <a:t> </a:t>
            </a:r>
            <a:r>
              <a:rPr lang="en-US" dirty="0" err="1"/>
              <a:t>vastuseid</a:t>
            </a:r>
            <a:r>
              <a:rPr lang="en-US" dirty="0"/>
              <a:t>, mis </a:t>
            </a:r>
            <a:r>
              <a:rPr lang="en-US" dirty="0" err="1"/>
              <a:t>tahtmatult</a:t>
            </a:r>
            <a:r>
              <a:rPr lang="en-US" dirty="0"/>
              <a:t> </a:t>
            </a:r>
            <a:r>
              <a:rPr lang="en-US" dirty="0" err="1"/>
              <a:t>ignoreerivad</a:t>
            </a:r>
            <a:r>
              <a:rPr lang="en-US" dirty="0"/>
              <a:t> </a:t>
            </a:r>
            <a:r>
              <a:rPr lang="en-US" dirty="0" err="1"/>
              <a:t>kultuurilisi</a:t>
            </a:r>
            <a:r>
              <a:rPr lang="en-US" dirty="0"/>
              <a:t> </a:t>
            </a:r>
            <a:r>
              <a:rPr lang="en-US" dirty="0" err="1"/>
              <a:t>või</a:t>
            </a:r>
            <a:r>
              <a:rPr lang="en-US" dirty="0"/>
              <a:t> </a:t>
            </a:r>
            <a:r>
              <a:rPr lang="en-US" dirty="0" err="1"/>
              <a:t>eetilisi</a:t>
            </a:r>
            <a:r>
              <a:rPr lang="en-US" dirty="0"/>
              <a:t> </a:t>
            </a:r>
            <a:r>
              <a:rPr lang="en-US" dirty="0" err="1"/>
              <a:t>tundlikkusi</a:t>
            </a:r>
            <a:r>
              <a:rPr lang="en-US" dirty="0"/>
              <a:t>.</a:t>
            </a:r>
          </a:p>
          <a:p>
            <a:endParaRPr lang="en-US" dirty="0"/>
          </a:p>
          <a:p>
            <a:r>
              <a:rPr lang="en-US" dirty="0" err="1"/>
              <a:t>Suhtlemisoskus</a:t>
            </a:r>
            <a:r>
              <a:rPr lang="en-US" dirty="0"/>
              <a:t> (Interpersonal Communication Skills):</a:t>
            </a:r>
          </a:p>
          <a:p>
            <a:r>
              <a:rPr lang="en-US" dirty="0" err="1"/>
              <a:t>Inimesed</a:t>
            </a:r>
            <a:r>
              <a:rPr lang="en-US" dirty="0"/>
              <a:t> </a:t>
            </a:r>
            <a:r>
              <a:rPr lang="en-US" dirty="0" err="1"/>
              <a:t>kasutavad</a:t>
            </a:r>
            <a:r>
              <a:rPr lang="en-US" dirty="0"/>
              <a:t> </a:t>
            </a:r>
            <a:r>
              <a:rPr lang="en-US" dirty="0" err="1"/>
              <a:t>kehakeelt</a:t>
            </a:r>
            <a:r>
              <a:rPr lang="en-US" dirty="0"/>
              <a:t>, </a:t>
            </a:r>
            <a:r>
              <a:rPr lang="en-US" dirty="0" err="1"/>
              <a:t>hääletooni</a:t>
            </a:r>
            <a:r>
              <a:rPr lang="en-US" dirty="0"/>
              <a:t> ja </a:t>
            </a:r>
            <a:r>
              <a:rPr lang="en-US" dirty="0" err="1"/>
              <a:t>näoilmeid</a:t>
            </a:r>
            <a:r>
              <a:rPr lang="en-US" dirty="0"/>
              <a:t> </a:t>
            </a:r>
            <a:r>
              <a:rPr lang="en-US" dirty="0" err="1"/>
              <a:t>tõhusaks</a:t>
            </a:r>
            <a:r>
              <a:rPr lang="en-US" dirty="0"/>
              <a:t> </a:t>
            </a:r>
            <a:r>
              <a:rPr lang="en-US" dirty="0" err="1"/>
              <a:t>suhtlemiseks</a:t>
            </a:r>
            <a:r>
              <a:rPr lang="en-US" dirty="0"/>
              <a:t>, </a:t>
            </a:r>
            <a:r>
              <a:rPr lang="en-US" dirty="0" err="1"/>
              <a:t>samas</a:t>
            </a:r>
            <a:r>
              <a:rPr lang="en-US" dirty="0"/>
              <a:t> </a:t>
            </a:r>
            <a:r>
              <a:rPr lang="en-US" dirty="0" err="1"/>
              <a:t>kui</a:t>
            </a:r>
            <a:r>
              <a:rPr lang="en-US" dirty="0"/>
              <a:t> LLM-id </a:t>
            </a:r>
            <a:r>
              <a:rPr lang="en-US" dirty="0" err="1"/>
              <a:t>toetuvad</a:t>
            </a:r>
            <a:r>
              <a:rPr lang="en-US" dirty="0"/>
              <a:t> </a:t>
            </a:r>
            <a:r>
              <a:rPr lang="en-US" dirty="0" err="1"/>
              <a:t>ainult</a:t>
            </a:r>
            <a:r>
              <a:rPr lang="en-US" dirty="0"/>
              <a:t> </a:t>
            </a:r>
            <a:r>
              <a:rPr lang="en-US" dirty="0" err="1"/>
              <a:t>kirjalikele</a:t>
            </a:r>
            <a:r>
              <a:rPr lang="en-US" dirty="0"/>
              <a:t> </a:t>
            </a:r>
            <a:r>
              <a:rPr lang="en-US" dirty="0" err="1"/>
              <a:t>sõnadele</a:t>
            </a:r>
            <a:r>
              <a:rPr lang="en-US" dirty="0"/>
              <a:t>, </a:t>
            </a:r>
            <a:r>
              <a:rPr lang="en-US" dirty="0" err="1"/>
              <a:t>jättes</a:t>
            </a:r>
            <a:r>
              <a:rPr lang="en-US" dirty="0"/>
              <a:t> </a:t>
            </a:r>
            <a:r>
              <a:rPr lang="en-US" dirty="0" err="1"/>
              <a:t>sageli</a:t>
            </a:r>
            <a:r>
              <a:rPr lang="en-US" dirty="0"/>
              <a:t> </a:t>
            </a:r>
            <a:r>
              <a:rPr lang="en-US" dirty="0" err="1"/>
              <a:t>olulise</a:t>
            </a:r>
            <a:r>
              <a:rPr lang="en-US" dirty="0"/>
              <a:t> </a:t>
            </a:r>
            <a:r>
              <a:rPr lang="en-US" dirty="0" err="1"/>
              <a:t>suhtluselemendi</a:t>
            </a:r>
            <a:r>
              <a:rPr lang="en-US" dirty="0"/>
              <a:t> </a:t>
            </a:r>
            <a:r>
              <a:rPr lang="en-US" dirty="0" err="1"/>
              <a:t>tähelepanuta</a:t>
            </a:r>
            <a:r>
              <a:rPr lang="en-US" dirty="0"/>
              <a:t>.</a:t>
            </a:r>
          </a:p>
          <a:p>
            <a:endParaRPr lang="en-US" dirty="0"/>
          </a:p>
          <a:p>
            <a:r>
              <a:rPr lang="en-US" dirty="0" err="1"/>
              <a:t>Probleemide</a:t>
            </a:r>
            <a:r>
              <a:rPr lang="en-US" dirty="0"/>
              <a:t> </a:t>
            </a:r>
            <a:r>
              <a:rPr lang="en-US" dirty="0" err="1"/>
              <a:t>lahendamine</a:t>
            </a:r>
            <a:r>
              <a:rPr lang="en-US" dirty="0"/>
              <a:t> (Problem Solving):</a:t>
            </a:r>
          </a:p>
          <a:p>
            <a:r>
              <a:rPr lang="en-US" dirty="0" err="1"/>
              <a:t>Inimesed</a:t>
            </a:r>
            <a:r>
              <a:rPr lang="en-US" dirty="0"/>
              <a:t> </a:t>
            </a:r>
            <a:r>
              <a:rPr lang="en-US" dirty="0" err="1"/>
              <a:t>suudavad</a:t>
            </a:r>
            <a:r>
              <a:rPr lang="en-US" dirty="0"/>
              <a:t> </a:t>
            </a:r>
            <a:r>
              <a:rPr lang="en-US" dirty="0" err="1"/>
              <a:t>mõelda</a:t>
            </a:r>
            <a:r>
              <a:rPr lang="en-US" dirty="0"/>
              <a:t> </a:t>
            </a:r>
            <a:r>
              <a:rPr lang="en-US" dirty="0" err="1"/>
              <a:t>abstraktselt</a:t>
            </a:r>
            <a:r>
              <a:rPr lang="en-US" dirty="0"/>
              <a:t>, </a:t>
            </a:r>
            <a:r>
              <a:rPr lang="en-US" dirty="0" err="1"/>
              <a:t>loovalt</a:t>
            </a:r>
            <a:r>
              <a:rPr lang="en-US" dirty="0"/>
              <a:t> </a:t>
            </a:r>
            <a:r>
              <a:rPr lang="en-US" dirty="0" err="1"/>
              <a:t>mõtestada</a:t>
            </a:r>
            <a:r>
              <a:rPr lang="en-US" dirty="0"/>
              <a:t> </a:t>
            </a:r>
            <a:r>
              <a:rPr lang="en-US" dirty="0" err="1"/>
              <a:t>probleeme</a:t>
            </a:r>
            <a:r>
              <a:rPr lang="en-US" dirty="0"/>
              <a:t> </a:t>
            </a:r>
            <a:r>
              <a:rPr lang="en-US" dirty="0" err="1"/>
              <a:t>ümber</a:t>
            </a:r>
            <a:r>
              <a:rPr lang="en-US" dirty="0"/>
              <a:t> ja </a:t>
            </a:r>
            <a:r>
              <a:rPr lang="en-US" dirty="0" err="1"/>
              <a:t>leida</a:t>
            </a:r>
            <a:r>
              <a:rPr lang="en-US" dirty="0"/>
              <a:t> </a:t>
            </a:r>
            <a:r>
              <a:rPr lang="en-US" dirty="0" err="1"/>
              <a:t>uuenduslikke</a:t>
            </a:r>
            <a:r>
              <a:rPr lang="en-US" dirty="0"/>
              <a:t> </a:t>
            </a:r>
            <a:r>
              <a:rPr lang="en-US" dirty="0" err="1"/>
              <a:t>lahendusi</a:t>
            </a:r>
            <a:r>
              <a:rPr lang="en-US" dirty="0"/>
              <a:t>. LLM-id on </a:t>
            </a:r>
            <a:r>
              <a:rPr lang="en-US" dirty="0" err="1"/>
              <a:t>piiratud</a:t>
            </a:r>
            <a:r>
              <a:rPr lang="en-US" dirty="0"/>
              <a:t> </a:t>
            </a:r>
            <a:r>
              <a:rPr lang="en-US" dirty="0" err="1"/>
              <a:t>oma</a:t>
            </a:r>
            <a:r>
              <a:rPr lang="en-US" dirty="0"/>
              <a:t> </a:t>
            </a:r>
            <a:r>
              <a:rPr lang="en-US" dirty="0" err="1"/>
              <a:t>koolitusandmetega</a:t>
            </a:r>
            <a:r>
              <a:rPr lang="en-US" dirty="0"/>
              <a:t> ja </a:t>
            </a:r>
            <a:r>
              <a:rPr lang="en-US" dirty="0" err="1"/>
              <a:t>ei</a:t>
            </a:r>
            <a:r>
              <a:rPr lang="en-US" dirty="0"/>
              <a:t> </a:t>
            </a:r>
            <a:r>
              <a:rPr lang="en-US" dirty="0" err="1"/>
              <a:t>suuda</a:t>
            </a:r>
            <a:r>
              <a:rPr lang="en-US" dirty="0"/>
              <a:t> </a:t>
            </a:r>
            <a:r>
              <a:rPr lang="en-US" dirty="0" err="1"/>
              <a:t>mõelda</a:t>
            </a:r>
            <a:r>
              <a:rPr lang="en-US" dirty="0"/>
              <a:t> "</a:t>
            </a:r>
            <a:r>
              <a:rPr lang="en-US" dirty="0" err="1"/>
              <a:t>väljaspool</a:t>
            </a:r>
            <a:r>
              <a:rPr lang="en-US" dirty="0"/>
              <a:t> </a:t>
            </a:r>
            <a:r>
              <a:rPr lang="en-US" dirty="0" err="1"/>
              <a:t>raame</a:t>
            </a:r>
            <a:r>
              <a:rPr lang="en-US" dirty="0"/>
              <a:t>."</a:t>
            </a:r>
          </a:p>
          <a:p>
            <a:endParaRPr lang="en-US" dirty="0"/>
          </a:p>
          <a:p>
            <a:r>
              <a:rPr lang="en-US" dirty="0" err="1"/>
              <a:t>Multitegumtöö</a:t>
            </a:r>
            <a:r>
              <a:rPr lang="en-US" dirty="0"/>
              <a:t> (Multi-Tasking):</a:t>
            </a:r>
          </a:p>
          <a:p>
            <a:r>
              <a:rPr lang="en-US" dirty="0" err="1"/>
              <a:t>Inimesed</a:t>
            </a:r>
            <a:r>
              <a:rPr lang="en-US" dirty="0"/>
              <a:t> </a:t>
            </a:r>
            <a:r>
              <a:rPr lang="en-US" dirty="0" err="1"/>
              <a:t>suudavad</a:t>
            </a:r>
            <a:r>
              <a:rPr lang="en-US" dirty="0"/>
              <a:t> </a:t>
            </a:r>
            <a:r>
              <a:rPr lang="en-US" dirty="0" err="1"/>
              <a:t>hallata</a:t>
            </a:r>
            <a:r>
              <a:rPr lang="en-US" dirty="0"/>
              <a:t> </a:t>
            </a:r>
            <a:r>
              <a:rPr lang="en-US" dirty="0" err="1"/>
              <a:t>mitut</a:t>
            </a:r>
            <a:r>
              <a:rPr lang="en-US" dirty="0"/>
              <a:t> </a:t>
            </a:r>
            <a:r>
              <a:rPr lang="en-US" dirty="0" err="1"/>
              <a:t>ülesannet</a:t>
            </a:r>
            <a:r>
              <a:rPr lang="en-US" dirty="0"/>
              <a:t> </a:t>
            </a:r>
            <a:r>
              <a:rPr lang="en-US" dirty="0" err="1"/>
              <a:t>korraga</a:t>
            </a:r>
            <a:r>
              <a:rPr lang="en-US" dirty="0"/>
              <a:t>, </a:t>
            </a:r>
            <a:r>
              <a:rPr lang="en-US" dirty="0" err="1"/>
              <a:t>samas</a:t>
            </a:r>
            <a:r>
              <a:rPr lang="en-US" dirty="0"/>
              <a:t> </a:t>
            </a:r>
            <a:r>
              <a:rPr lang="en-US" dirty="0" err="1"/>
              <a:t>kui</a:t>
            </a:r>
            <a:r>
              <a:rPr lang="en-US" dirty="0"/>
              <a:t> LLM-id </a:t>
            </a:r>
            <a:r>
              <a:rPr lang="en-US" dirty="0" err="1"/>
              <a:t>paistavad</a:t>
            </a:r>
            <a:r>
              <a:rPr lang="en-US" dirty="0"/>
              <a:t> </a:t>
            </a:r>
            <a:r>
              <a:rPr lang="en-US" dirty="0" err="1"/>
              <a:t>silma</a:t>
            </a:r>
            <a:r>
              <a:rPr lang="en-US" dirty="0"/>
              <a:t> </a:t>
            </a:r>
            <a:r>
              <a:rPr lang="en-US" dirty="0" err="1"/>
              <a:t>ühe</a:t>
            </a:r>
            <a:r>
              <a:rPr lang="en-US" dirty="0"/>
              <a:t> </a:t>
            </a:r>
            <a:r>
              <a:rPr lang="en-US" dirty="0" err="1"/>
              <a:t>ülesandega</a:t>
            </a:r>
            <a:r>
              <a:rPr lang="en-US" dirty="0"/>
              <a:t> </a:t>
            </a:r>
            <a:r>
              <a:rPr lang="en-US" dirty="0" err="1"/>
              <a:t>korraga</a:t>
            </a:r>
            <a:r>
              <a:rPr lang="en-US" dirty="0"/>
              <a:t>.</a:t>
            </a:r>
          </a:p>
          <a:p>
            <a:endParaRPr lang="en-US" dirty="0"/>
          </a:p>
          <a:p>
            <a:r>
              <a:rPr lang="en-US" dirty="0" err="1"/>
              <a:t>Kohanemisvõime</a:t>
            </a:r>
            <a:r>
              <a:rPr lang="en-US" dirty="0"/>
              <a:t> (Adaptability):</a:t>
            </a:r>
          </a:p>
          <a:p>
            <a:r>
              <a:rPr lang="en-US" dirty="0" err="1"/>
              <a:t>Inimesed</a:t>
            </a:r>
            <a:r>
              <a:rPr lang="en-US" dirty="0"/>
              <a:t> </a:t>
            </a:r>
            <a:r>
              <a:rPr lang="en-US" dirty="0" err="1"/>
              <a:t>kohanevad</a:t>
            </a:r>
            <a:r>
              <a:rPr lang="en-US" dirty="0"/>
              <a:t> </a:t>
            </a:r>
            <a:r>
              <a:rPr lang="en-US" dirty="0" err="1"/>
              <a:t>kiiresti</a:t>
            </a:r>
            <a:r>
              <a:rPr lang="en-US" dirty="0"/>
              <a:t> </a:t>
            </a:r>
            <a:r>
              <a:rPr lang="en-US" dirty="0" err="1"/>
              <a:t>muutuva</a:t>
            </a:r>
            <a:r>
              <a:rPr lang="en-US" dirty="0"/>
              <a:t> </a:t>
            </a:r>
            <a:r>
              <a:rPr lang="en-US" dirty="0" err="1"/>
              <a:t>keskkonnaga</a:t>
            </a:r>
            <a:r>
              <a:rPr lang="en-US" dirty="0"/>
              <a:t> ja </a:t>
            </a:r>
            <a:r>
              <a:rPr lang="en-US" dirty="0" err="1"/>
              <a:t>pöörduvad</a:t>
            </a:r>
            <a:r>
              <a:rPr lang="en-US" dirty="0"/>
              <a:t> </a:t>
            </a:r>
            <a:r>
              <a:rPr lang="en-US" dirty="0" err="1"/>
              <a:t>vajadusel</a:t>
            </a:r>
            <a:r>
              <a:rPr lang="en-US" dirty="0"/>
              <a:t>. LLM-</a:t>
            </a:r>
            <a:r>
              <a:rPr lang="en-US" dirty="0" err="1"/>
              <a:t>idel</a:t>
            </a:r>
            <a:r>
              <a:rPr lang="en-US" dirty="0"/>
              <a:t> pole </a:t>
            </a:r>
            <a:r>
              <a:rPr lang="en-US" dirty="0" err="1"/>
              <a:t>sama</a:t>
            </a:r>
            <a:r>
              <a:rPr lang="en-US" dirty="0"/>
              <a:t> </a:t>
            </a:r>
            <a:r>
              <a:rPr lang="en-US" dirty="0" err="1"/>
              <a:t>paindlikku</a:t>
            </a:r>
            <a:r>
              <a:rPr lang="en-US" dirty="0"/>
              <a:t> </a:t>
            </a:r>
            <a:r>
              <a:rPr lang="en-US" dirty="0" err="1"/>
              <a:t>kohanemisvõimet</a:t>
            </a:r>
            <a:r>
              <a:rPr lang="en-US" dirty="0"/>
              <a:t>.</a:t>
            </a:r>
          </a:p>
          <a:p>
            <a:endParaRPr lang="en-US" dirty="0"/>
          </a:p>
          <a:p>
            <a:r>
              <a:rPr lang="en-US" dirty="0" err="1"/>
              <a:t>Usalduse</a:t>
            </a:r>
            <a:r>
              <a:rPr lang="en-US" dirty="0"/>
              <a:t> ja </a:t>
            </a:r>
            <a:r>
              <a:rPr lang="en-US" dirty="0" err="1"/>
              <a:t>raporti</a:t>
            </a:r>
            <a:r>
              <a:rPr lang="en-US" dirty="0"/>
              <a:t> </a:t>
            </a:r>
            <a:r>
              <a:rPr lang="en-US" dirty="0" err="1"/>
              <a:t>loomine</a:t>
            </a:r>
            <a:r>
              <a:rPr lang="en-US" dirty="0"/>
              <a:t> (Building Trust and Rapport):</a:t>
            </a:r>
          </a:p>
          <a:p>
            <a:r>
              <a:rPr lang="en-US" dirty="0" err="1"/>
              <a:t>Inimesed</a:t>
            </a:r>
            <a:r>
              <a:rPr lang="en-US" dirty="0"/>
              <a:t> </a:t>
            </a:r>
            <a:r>
              <a:rPr lang="en-US" dirty="0" err="1"/>
              <a:t>suudavad</a:t>
            </a:r>
            <a:r>
              <a:rPr lang="en-US" dirty="0"/>
              <a:t> </a:t>
            </a:r>
            <a:r>
              <a:rPr lang="en-US" dirty="0" err="1"/>
              <a:t>arendada</a:t>
            </a:r>
            <a:r>
              <a:rPr lang="en-US" dirty="0"/>
              <a:t> </a:t>
            </a:r>
            <a:r>
              <a:rPr lang="en-US" dirty="0" err="1"/>
              <a:t>usaldust</a:t>
            </a:r>
            <a:r>
              <a:rPr lang="en-US" dirty="0"/>
              <a:t> </a:t>
            </a:r>
            <a:r>
              <a:rPr lang="en-US" dirty="0" err="1"/>
              <a:t>korduvate</a:t>
            </a:r>
            <a:r>
              <a:rPr lang="en-US" dirty="0"/>
              <a:t> </a:t>
            </a:r>
            <a:r>
              <a:rPr lang="en-US" dirty="0" err="1"/>
              <a:t>positiivsete</a:t>
            </a:r>
            <a:r>
              <a:rPr lang="en-US" dirty="0"/>
              <a:t> </a:t>
            </a:r>
            <a:r>
              <a:rPr lang="en-US" dirty="0" err="1"/>
              <a:t>suhtluste</a:t>
            </a:r>
            <a:r>
              <a:rPr lang="en-US" dirty="0"/>
              <a:t> ja </a:t>
            </a:r>
            <a:r>
              <a:rPr lang="en-US" dirty="0" err="1"/>
              <a:t>isikliku</a:t>
            </a:r>
            <a:r>
              <a:rPr lang="en-US" dirty="0"/>
              <a:t> </a:t>
            </a:r>
            <a:r>
              <a:rPr lang="en-US" dirty="0" err="1"/>
              <a:t>ühenduse</a:t>
            </a:r>
            <a:r>
              <a:rPr lang="en-US" dirty="0"/>
              <a:t> </a:t>
            </a:r>
            <a:r>
              <a:rPr lang="en-US" dirty="0" err="1"/>
              <a:t>kaudu</a:t>
            </a:r>
            <a:r>
              <a:rPr lang="en-US" dirty="0"/>
              <a:t>. LLM-id </a:t>
            </a:r>
            <a:r>
              <a:rPr lang="en-US" dirty="0" err="1"/>
              <a:t>oskavad</a:t>
            </a:r>
            <a:r>
              <a:rPr lang="en-US" dirty="0"/>
              <a:t> </a:t>
            </a:r>
            <a:r>
              <a:rPr lang="en-US" dirty="0" err="1"/>
              <a:t>matkida</a:t>
            </a:r>
            <a:r>
              <a:rPr lang="en-US" dirty="0"/>
              <a:t> </a:t>
            </a:r>
            <a:r>
              <a:rPr lang="en-US" dirty="0" err="1"/>
              <a:t>viisakust</a:t>
            </a:r>
            <a:r>
              <a:rPr lang="en-US" dirty="0"/>
              <a:t> </a:t>
            </a:r>
            <a:r>
              <a:rPr lang="en-US" dirty="0" err="1"/>
              <a:t>või</a:t>
            </a:r>
            <a:r>
              <a:rPr lang="en-US" dirty="0"/>
              <a:t> </a:t>
            </a:r>
            <a:r>
              <a:rPr lang="en-US" dirty="0" err="1"/>
              <a:t>formaalsust</a:t>
            </a:r>
            <a:r>
              <a:rPr lang="en-US" dirty="0"/>
              <a:t>, </a:t>
            </a:r>
            <a:r>
              <a:rPr lang="en-US" dirty="0" err="1"/>
              <a:t>kuid</a:t>
            </a:r>
            <a:r>
              <a:rPr lang="en-US" dirty="0"/>
              <a:t> </a:t>
            </a:r>
            <a:r>
              <a:rPr lang="en-US" dirty="0" err="1"/>
              <a:t>neil</a:t>
            </a:r>
            <a:r>
              <a:rPr lang="en-US" dirty="0"/>
              <a:t> </a:t>
            </a:r>
            <a:r>
              <a:rPr lang="en-US" dirty="0" err="1"/>
              <a:t>puudub</a:t>
            </a:r>
            <a:r>
              <a:rPr lang="en-US" dirty="0"/>
              <a:t> </a:t>
            </a:r>
            <a:r>
              <a:rPr lang="en-US" dirty="0" err="1"/>
              <a:t>tõeline</a:t>
            </a:r>
            <a:r>
              <a:rPr lang="en-US" dirty="0"/>
              <a:t> </a:t>
            </a:r>
            <a:r>
              <a:rPr lang="en-US" dirty="0" err="1"/>
              <a:t>ühendus</a:t>
            </a:r>
            <a:r>
              <a:rPr lang="en-US" dirty="0"/>
              <a:t> </a:t>
            </a:r>
            <a:r>
              <a:rPr lang="en-US" dirty="0" err="1"/>
              <a:t>või</a:t>
            </a:r>
            <a:r>
              <a:rPr lang="en-US" dirty="0"/>
              <a:t> </a:t>
            </a:r>
            <a:r>
              <a:rPr lang="en-US" dirty="0" err="1"/>
              <a:t>võime</a:t>
            </a:r>
            <a:r>
              <a:rPr lang="en-US" dirty="0"/>
              <a:t> </a:t>
            </a:r>
            <a:r>
              <a:rPr lang="en-US" dirty="0" err="1"/>
              <a:t>aja</a:t>
            </a:r>
            <a:r>
              <a:rPr lang="en-US" dirty="0"/>
              <a:t> </a:t>
            </a:r>
            <a:r>
              <a:rPr lang="en-US" dirty="0" err="1"/>
              <a:t>jooksul</a:t>
            </a:r>
            <a:r>
              <a:rPr lang="en-US" dirty="0"/>
              <a:t> </a:t>
            </a:r>
            <a:r>
              <a:rPr lang="en-US" dirty="0" err="1"/>
              <a:t>usaldust</a:t>
            </a:r>
            <a:r>
              <a:rPr lang="en-US" dirty="0"/>
              <a:t> </a:t>
            </a:r>
            <a:r>
              <a:rPr lang="en-US" dirty="0" err="1"/>
              <a:t>luua</a:t>
            </a:r>
            <a:r>
              <a:rPr lang="en-US" dirty="0"/>
              <a:t>.</a:t>
            </a:r>
          </a:p>
          <a:p>
            <a:endParaRPr lang="en-US" dirty="0"/>
          </a:p>
          <a:p>
            <a:r>
              <a:rPr lang="en-US" dirty="0" err="1"/>
              <a:t>Komplekse</a:t>
            </a:r>
            <a:r>
              <a:rPr lang="en-US" dirty="0"/>
              <a:t> </a:t>
            </a:r>
            <a:r>
              <a:rPr lang="en-US" dirty="0" err="1"/>
              <a:t>kunsti</a:t>
            </a:r>
            <a:r>
              <a:rPr lang="en-US" dirty="0"/>
              <a:t> ja </a:t>
            </a:r>
            <a:r>
              <a:rPr lang="en-US" dirty="0" err="1"/>
              <a:t>kultuuri</a:t>
            </a:r>
            <a:r>
              <a:rPr lang="en-US" dirty="0"/>
              <a:t> </a:t>
            </a:r>
            <a:r>
              <a:rPr lang="en-US" dirty="0" err="1"/>
              <a:t>tõlgendamine</a:t>
            </a:r>
            <a:r>
              <a:rPr lang="en-US" dirty="0"/>
              <a:t> (Interpreting Complex Art and Culture):</a:t>
            </a:r>
          </a:p>
          <a:p>
            <a:r>
              <a:rPr lang="en-US" dirty="0" err="1"/>
              <a:t>Inimesed</a:t>
            </a:r>
            <a:r>
              <a:rPr lang="en-US" dirty="0"/>
              <a:t> </a:t>
            </a:r>
            <a:r>
              <a:rPr lang="en-US" dirty="0" err="1"/>
              <a:t>hindavad</a:t>
            </a:r>
            <a:r>
              <a:rPr lang="en-US" dirty="0"/>
              <a:t>, </a:t>
            </a:r>
            <a:r>
              <a:rPr lang="en-US" dirty="0" err="1"/>
              <a:t>mõistavad</a:t>
            </a:r>
            <a:r>
              <a:rPr lang="en-US" dirty="0"/>
              <a:t> ja </a:t>
            </a:r>
            <a:r>
              <a:rPr lang="en-US" dirty="0" err="1"/>
              <a:t>tõlgendavad</a:t>
            </a:r>
            <a:r>
              <a:rPr lang="en-US" dirty="0"/>
              <a:t> </a:t>
            </a:r>
            <a:r>
              <a:rPr lang="en-US" dirty="0" err="1"/>
              <a:t>kunsti</a:t>
            </a:r>
            <a:r>
              <a:rPr lang="en-US" dirty="0"/>
              <a:t>, </a:t>
            </a:r>
            <a:r>
              <a:rPr lang="en-US" dirty="0" err="1"/>
              <a:t>kirjandust</a:t>
            </a:r>
            <a:r>
              <a:rPr lang="en-US" dirty="0"/>
              <a:t>, </a:t>
            </a:r>
            <a:r>
              <a:rPr lang="en-US" dirty="0" err="1"/>
              <a:t>muusikat</a:t>
            </a:r>
            <a:r>
              <a:rPr lang="en-US" dirty="0"/>
              <a:t> ja </a:t>
            </a:r>
            <a:r>
              <a:rPr lang="en-US" dirty="0" err="1"/>
              <a:t>teisi</a:t>
            </a:r>
            <a:r>
              <a:rPr lang="en-US" dirty="0"/>
              <a:t> </a:t>
            </a:r>
            <a:r>
              <a:rPr lang="en-US" dirty="0" err="1"/>
              <a:t>kultuurilise</a:t>
            </a:r>
            <a:r>
              <a:rPr lang="en-US" dirty="0"/>
              <a:t> </a:t>
            </a:r>
            <a:r>
              <a:rPr lang="en-US" dirty="0" err="1"/>
              <a:t>väljenduse</a:t>
            </a:r>
            <a:r>
              <a:rPr lang="en-US" dirty="0"/>
              <a:t> </a:t>
            </a:r>
            <a:r>
              <a:rPr lang="en-US" dirty="0" err="1"/>
              <a:t>vorme</a:t>
            </a:r>
            <a:r>
              <a:rPr lang="en-US" dirty="0"/>
              <a:t>, </a:t>
            </a:r>
            <a:r>
              <a:rPr lang="en-US" dirty="0" err="1"/>
              <a:t>võttes</a:t>
            </a:r>
            <a:r>
              <a:rPr lang="en-US" dirty="0"/>
              <a:t> </a:t>
            </a:r>
            <a:r>
              <a:rPr lang="en-US" dirty="0" err="1"/>
              <a:t>arvesse</a:t>
            </a:r>
            <a:r>
              <a:rPr lang="en-US" dirty="0"/>
              <a:t> </a:t>
            </a:r>
            <a:r>
              <a:rPr lang="en-US" dirty="0" err="1"/>
              <a:t>ajaloolist</a:t>
            </a:r>
            <a:r>
              <a:rPr lang="en-US" dirty="0"/>
              <a:t> ja </a:t>
            </a:r>
            <a:r>
              <a:rPr lang="en-US" dirty="0" err="1"/>
              <a:t>emotsionaalset</a:t>
            </a:r>
            <a:r>
              <a:rPr lang="en-US" dirty="0"/>
              <a:t> </a:t>
            </a:r>
            <a:r>
              <a:rPr lang="en-US" dirty="0" err="1"/>
              <a:t>konteksti</a:t>
            </a:r>
            <a:r>
              <a:rPr lang="en-US" dirty="0"/>
              <a:t>. LLM-id </a:t>
            </a:r>
            <a:r>
              <a:rPr lang="en-US" dirty="0" err="1"/>
              <a:t>suudavad</a:t>
            </a:r>
            <a:r>
              <a:rPr lang="en-US" dirty="0"/>
              <a:t> </a:t>
            </a:r>
            <a:r>
              <a:rPr lang="en-US" dirty="0" err="1"/>
              <a:t>kunsti</a:t>
            </a:r>
            <a:r>
              <a:rPr lang="en-US" dirty="0"/>
              <a:t> </a:t>
            </a:r>
            <a:r>
              <a:rPr lang="en-US" dirty="0" err="1"/>
              <a:t>kirjeldada</a:t>
            </a:r>
            <a:r>
              <a:rPr lang="en-US" dirty="0"/>
              <a:t>, </a:t>
            </a:r>
            <a:r>
              <a:rPr lang="en-US" dirty="0" err="1"/>
              <a:t>kuid</a:t>
            </a:r>
            <a:r>
              <a:rPr lang="en-US" dirty="0"/>
              <a:t> </a:t>
            </a:r>
            <a:r>
              <a:rPr lang="en-US" dirty="0" err="1"/>
              <a:t>neil</a:t>
            </a:r>
            <a:r>
              <a:rPr lang="en-US" dirty="0"/>
              <a:t> </a:t>
            </a:r>
            <a:r>
              <a:rPr lang="en-US" dirty="0" err="1"/>
              <a:t>puudub</a:t>
            </a:r>
            <a:r>
              <a:rPr lang="en-US" dirty="0"/>
              <a:t> </a:t>
            </a:r>
            <a:r>
              <a:rPr lang="en-US" dirty="0" err="1"/>
              <a:t>tõeline</a:t>
            </a:r>
            <a:r>
              <a:rPr lang="en-US" dirty="0"/>
              <a:t> </a:t>
            </a:r>
            <a:r>
              <a:rPr lang="en-US" dirty="0" err="1"/>
              <a:t>hindamine</a:t>
            </a:r>
            <a:r>
              <a:rPr lang="en-US" dirty="0"/>
              <a:t> </a:t>
            </a:r>
            <a:r>
              <a:rPr lang="en-US" dirty="0" err="1"/>
              <a:t>selle</a:t>
            </a:r>
            <a:r>
              <a:rPr lang="en-US" dirty="0"/>
              <a:t> </a:t>
            </a:r>
            <a:r>
              <a:rPr lang="en-US" dirty="0" err="1"/>
              <a:t>emotsionaalse</a:t>
            </a:r>
            <a:r>
              <a:rPr lang="en-US" dirty="0"/>
              <a:t> </a:t>
            </a:r>
            <a:r>
              <a:rPr lang="en-US" dirty="0" err="1"/>
              <a:t>või</a:t>
            </a:r>
            <a:r>
              <a:rPr lang="en-US" dirty="0"/>
              <a:t> </a:t>
            </a:r>
            <a:r>
              <a:rPr lang="en-US" dirty="0" err="1"/>
              <a:t>kultuurilise</a:t>
            </a:r>
            <a:r>
              <a:rPr lang="en-US" dirty="0"/>
              <a:t> </a:t>
            </a:r>
            <a:r>
              <a:rPr lang="en-US" dirty="0" err="1"/>
              <a:t>tähenduse</a:t>
            </a:r>
            <a:r>
              <a:rPr lang="en-US" dirty="0"/>
              <a:t> </a:t>
            </a:r>
            <a:r>
              <a:rPr lang="en-US" dirty="0" err="1"/>
              <a:t>üle</a:t>
            </a:r>
            <a:r>
              <a:rPr lang="en-US" dirty="0"/>
              <a:t>.</a:t>
            </a:r>
          </a:p>
          <a:p>
            <a:endParaRPr lang="en-US" dirty="0"/>
          </a:p>
          <a:p>
            <a:r>
              <a:rPr lang="en-US" dirty="0" err="1"/>
              <a:t>Teadlikkus</a:t>
            </a:r>
            <a:r>
              <a:rPr lang="en-US" dirty="0"/>
              <a:t> ja </a:t>
            </a:r>
            <a:r>
              <a:rPr lang="en-US" dirty="0" err="1"/>
              <a:t>eneseteadlikkus</a:t>
            </a:r>
            <a:r>
              <a:rPr lang="en-US" dirty="0"/>
              <a:t> (Consciousness and Self-Awareness):</a:t>
            </a:r>
          </a:p>
          <a:p>
            <a:r>
              <a:rPr lang="en-US" dirty="0" err="1"/>
              <a:t>Inimesed</a:t>
            </a:r>
            <a:r>
              <a:rPr lang="en-US" dirty="0"/>
              <a:t> on </a:t>
            </a:r>
            <a:r>
              <a:rPr lang="en-US" dirty="0" err="1"/>
              <a:t>eneseteadlikud</a:t>
            </a:r>
            <a:r>
              <a:rPr lang="en-US" dirty="0"/>
              <a:t>, </a:t>
            </a:r>
            <a:r>
              <a:rPr lang="en-US" dirty="0" err="1"/>
              <a:t>mõistavad</a:t>
            </a:r>
            <a:r>
              <a:rPr lang="en-US" dirty="0"/>
              <a:t> </a:t>
            </a:r>
            <a:r>
              <a:rPr lang="en-US" dirty="0" err="1"/>
              <a:t>oma</a:t>
            </a:r>
            <a:r>
              <a:rPr lang="en-US" dirty="0"/>
              <a:t> </a:t>
            </a:r>
            <a:r>
              <a:rPr lang="en-US" dirty="0" err="1"/>
              <a:t>mõtteid</a:t>
            </a:r>
            <a:r>
              <a:rPr lang="en-US" dirty="0"/>
              <a:t> ja </a:t>
            </a:r>
            <a:r>
              <a:rPr lang="en-US" dirty="0" err="1"/>
              <a:t>tundeid</a:t>
            </a:r>
            <a:r>
              <a:rPr lang="en-US" dirty="0"/>
              <a:t> </a:t>
            </a:r>
            <a:r>
              <a:rPr lang="en-US" dirty="0" err="1"/>
              <a:t>ning</a:t>
            </a:r>
            <a:r>
              <a:rPr lang="en-US" dirty="0"/>
              <a:t> on </a:t>
            </a:r>
            <a:r>
              <a:rPr lang="en-US" dirty="0" err="1"/>
              <a:t>võimelised</a:t>
            </a:r>
            <a:r>
              <a:rPr lang="en-US" dirty="0"/>
              <a:t> </a:t>
            </a:r>
            <a:r>
              <a:rPr lang="en-US" dirty="0" err="1"/>
              <a:t>introspektsiooniks</a:t>
            </a:r>
            <a:r>
              <a:rPr lang="en-US" dirty="0"/>
              <a:t>. LLM-</a:t>
            </a:r>
            <a:r>
              <a:rPr lang="en-US" dirty="0" err="1"/>
              <a:t>idel</a:t>
            </a:r>
            <a:r>
              <a:rPr lang="en-US" dirty="0"/>
              <a:t> </a:t>
            </a:r>
            <a:r>
              <a:rPr lang="en-US" dirty="0" err="1"/>
              <a:t>puudub</a:t>
            </a:r>
            <a:r>
              <a:rPr lang="en-US" dirty="0"/>
              <a:t> </a:t>
            </a:r>
            <a:r>
              <a:rPr lang="en-US" dirty="0" err="1"/>
              <a:t>teadlikkus</a:t>
            </a:r>
            <a:r>
              <a:rPr lang="en-US" dirty="0"/>
              <a:t> </a:t>
            </a:r>
            <a:r>
              <a:rPr lang="en-US" dirty="0" err="1"/>
              <a:t>oma</a:t>
            </a:r>
            <a:r>
              <a:rPr lang="en-US" dirty="0"/>
              <a:t> </a:t>
            </a:r>
            <a:r>
              <a:rPr lang="en-US" dirty="0" err="1"/>
              <a:t>olemasolust</a:t>
            </a:r>
            <a:r>
              <a:rPr lang="en-US" dirty="0"/>
              <a:t> </a:t>
            </a:r>
            <a:r>
              <a:rPr lang="en-US" dirty="0" err="1"/>
              <a:t>või</a:t>
            </a:r>
            <a:r>
              <a:rPr lang="en-US" dirty="0"/>
              <a:t> </a:t>
            </a:r>
            <a:r>
              <a:rPr lang="en-US" dirty="0" err="1"/>
              <a:t>sisemistest</a:t>
            </a:r>
            <a:r>
              <a:rPr lang="en-US" dirty="0"/>
              <a:t> </a:t>
            </a:r>
            <a:r>
              <a:rPr lang="en-US" dirty="0" err="1"/>
              <a:t>protsessidest</a:t>
            </a:r>
            <a:r>
              <a:rPr lang="en-US" dirty="0"/>
              <a:t>.</a:t>
            </a:r>
          </a:p>
          <a:p>
            <a:endParaRPr lang="en-US" dirty="0"/>
          </a:p>
          <a:p>
            <a:r>
              <a:rPr lang="en-US" dirty="0" err="1"/>
              <a:t>Huumori</a:t>
            </a:r>
            <a:r>
              <a:rPr lang="en-US" dirty="0"/>
              <a:t> </a:t>
            </a:r>
            <a:r>
              <a:rPr lang="en-US" dirty="0" err="1"/>
              <a:t>mõistmine</a:t>
            </a:r>
            <a:r>
              <a:rPr lang="en-US" dirty="0"/>
              <a:t> (Understanding Humor):</a:t>
            </a:r>
          </a:p>
          <a:p>
            <a:r>
              <a:rPr lang="en-US" dirty="0" err="1"/>
              <a:t>Inimesed</a:t>
            </a:r>
            <a:r>
              <a:rPr lang="en-US" dirty="0"/>
              <a:t> </a:t>
            </a:r>
            <a:r>
              <a:rPr lang="en-US" dirty="0" err="1"/>
              <a:t>mõistavad</a:t>
            </a:r>
            <a:r>
              <a:rPr lang="en-US" dirty="0"/>
              <a:t> </a:t>
            </a:r>
            <a:r>
              <a:rPr lang="en-US" dirty="0" err="1"/>
              <a:t>loomulikult</a:t>
            </a:r>
            <a:r>
              <a:rPr lang="en-US" dirty="0"/>
              <a:t> ja </a:t>
            </a:r>
            <a:r>
              <a:rPr lang="en-US" dirty="0" err="1"/>
              <a:t>loovad</a:t>
            </a:r>
            <a:r>
              <a:rPr lang="en-US" dirty="0"/>
              <a:t> </a:t>
            </a:r>
            <a:r>
              <a:rPr lang="en-US" dirty="0" err="1"/>
              <a:t>huumorit</a:t>
            </a:r>
            <a:r>
              <a:rPr lang="en-US" dirty="0"/>
              <a:t>, </a:t>
            </a:r>
            <a:r>
              <a:rPr lang="en-US" dirty="0" err="1"/>
              <a:t>tunnustades</a:t>
            </a:r>
            <a:r>
              <a:rPr lang="en-US" dirty="0"/>
              <a:t> </a:t>
            </a:r>
            <a:r>
              <a:rPr lang="en-US" dirty="0" err="1"/>
              <a:t>näiteks</a:t>
            </a:r>
            <a:r>
              <a:rPr lang="en-US" dirty="0"/>
              <a:t> </a:t>
            </a:r>
            <a:r>
              <a:rPr lang="en-US" dirty="0" err="1"/>
              <a:t>irooniat</a:t>
            </a:r>
            <a:r>
              <a:rPr lang="en-US" dirty="0"/>
              <a:t>, </a:t>
            </a:r>
            <a:r>
              <a:rPr lang="en-US" dirty="0" err="1"/>
              <a:t>sõnamängu</a:t>
            </a:r>
            <a:r>
              <a:rPr lang="en-US" dirty="0"/>
              <a:t> </a:t>
            </a:r>
            <a:r>
              <a:rPr lang="en-US" dirty="0" err="1"/>
              <a:t>või</a:t>
            </a:r>
            <a:r>
              <a:rPr lang="en-US" dirty="0"/>
              <a:t> </a:t>
            </a:r>
            <a:r>
              <a:rPr lang="en-US" dirty="0" err="1"/>
              <a:t>sõnade</a:t>
            </a:r>
            <a:r>
              <a:rPr lang="en-US" dirty="0"/>
              <a:t> </a:t>
            </a:r>
            <a:r>
              <a:rPr lang="en-US" dirty="0" err="1"/>
              <a:t>nüansse</a:t>
            </a:r>
            <a:r>
              <a:rPr lang="en-US" dirty="0"/>
              <a:t>. LLM-id </a:t>
            </a:r>
            <a:r>
              <a:rPr lang="en-US" dirty="0" err="1"/>
              <a:t>võivad</a:t>
            </a:r>
            <a:r>
              <a:rPr lang="en-US" dirty="0"/>
              <a:t> </a:t>
            </a:r>
            <a:r>
              <a:rPr lang="en-US" dirty="0" err="1"/>
              <a:t>neist</a:t>
            </a:r>
            <a:r>
              <a:rPr lang="en-US" dirty="0"/>
              <a:t> </a:t>
            </a:r>
            <a:r>
              <a:rPr lang="en-US" dirty="0" err="1"/>
              <a:t>nüanssidest</a:t>
            </a:r>
            <a:r>
              <a:rPr lang="en-US" dirty="0"/>
              <a:t> </a:t>
            </a:r>
            <a:r>
              <a:rPr lang="en-US" dirty="0" err="1"/>
              <a:t>ilma</a:t>
            </a:r>
            <a:r>
              <a:rPr lang="en-US" dirty="0"/>
              <a:t> </a:t>
            </a:r>
            <a:r>
              <a:rPr lang="en-US" dirty="0" err="1"/>
              <a:t>jääda</a:t>
            </a:r>
            <a:r>
              <a:rPr lang="en-US" dirty="0"/>
              <a:t> </a:t>
            </a:r>
            <a:r>
              <a:rPr lang="en-US" dirty="0" err="1"/>
              <a:t>või</a:t>
            </a:r>
            <a:r>
              <a:rPr lang="en-US" dirty="0"/>
              <a:t> </a:t>
            </a:r>
            <a:r>
              <a:rPr lang="en-US" dirty="0" err="1"/>
              <a:t>edastada</a:t>
            </a:r>
            <a:r>
              <a:rPr lang="en-US" dirty="0"/>
              <a:t> </a:t>
            </a:r>
            <a:r>
              <a:rPr lang="en-US" dirty="0" err="1"/>
              <a:t>huumorit</a:t>
            </a:r>
            <a:r>
              <a:rPr lang="en-US" dirty="0"/>
              <a:t>, mis </a:t>
            </a:r>
            <a:r>
              <a:rPr lang="en-US" dirty="0" err="1"/>
              <a:t>inimestele</a:t>
            </a:r>
            <a:r>
              <a:rPr lang="en-US" dirty="0"/>
              <a:t> </a:t>
            </a:r>
            <a:r>
              <a:rPr lang="en-US" dirty="0" err="1"/>
              <a:t>samal</a:t>
            </a:r>
            <a:r>
              <a:rPr lang="en-US" dirty="0"/>
              <a:t> </a:t>
            </a:r>
            <a:r>
              <a:rPr lang="en-US" dirty="0" err="1"/>
              <a:t>viisil</a:t>
            </a:r>
            <a:r>
              <a:rPr lang="en-US" dirty="0"/>
              <a:t> </a:t>
            </a:r>
            <a:r>
              <a:rPr lang="en-US" dirty="0" err="1"/>
              <a:t>ei</a:t>
            </a:r>
            <a:r>
              <a:rPr lang="en-US" dirty="0"/>
              <a:t> </a:t>
            </a:r>
            <a:r>
              <a:rPr lang="en-US" dirty="0" err="1"/>
              <a:t>mõju</a:t>
            </a:r>
            <a:r>
              <a:rPr lang="en-US" dirty="0"/>
              <a:t>.</a:t>
            </a:r>
          </a:p>
          <a:p>
            <a:endParaRPr lang="en-US" dirty="0"/>
          </a:p>
          <a:p>
            <a:r>
              <a:rPr lang="en-US" dirty="0" err="1"/>
              <a:t>Moraalne</a:t>
            </a:r>
            <a:r>
              <a:rPr lang="en-US" dirty="0"/>
              <a:t> </a:t>
            </a:r>
            <a:r>
              <a:rPr lang="en-US" dirty="0" err="1"/>
              <a:t>areng</a:t>
            </a:r>
            <a:r>
              <a:rPr lang="en-US" dirty="0"/>
              <a:t> (Moral Development):</a:t>
            </a:r>
          </a:p>
          <a:p>
            <a:r>
              <a:rPr lang="en-US" dirty="0" err="1"/>
              <a:t>Inimesed</a:t>
            </a:r>
            <a:r>
              <a:rPr lang="en-US" dirty="0"/>
              <a:t> </a:t>
            </a:r>
            <a:r>
              <a:rPr lang="en-US" dirty="0" err="1"/>
              <a:t>arendavad</a:t>
            </a:r>
            <a:r>
              <a:rPr lang="en-US" dirty="0"/>
              <a:t> </a:t>
            </a:r>
            <a:r>
              <a:rPr lang="en-US" dirty="0" err="1"/>
              <a:t>oma</a:t>
            </a:r>
            <a:r>
              <a:rPr lang="en-US" dirty="0"/>
              <a:t> </a:t>
            </a:r>
            <a:r>
              <a:rPr lang="en-US" dirty="0" err="1"/>
              <a:t>õigust</a:t>
            </a:r>
            <a:r>
              <a:rPr lang="en-US" dirty="0"/>
              <a:t> ja valet </a:t>
            </a:r>
            <a:r>
              <a:rPr lang="en-US" dirty="0" err="1"/>
              <a:t>läbi</a:t>
            </a:r>
            <a:r>
              <a:rPr lang="en-US" dirty="0"/>
              <a:t> </a:t>
            </a:r>
            <a:r>
              <a:rPr lang="en-US" dirty="0" err="1"/>
              <a:t>isiklike</a:t>
            </a:r>
            <a:r>
              <a:rPr lang="en-US" dirty="0"/>
              <a:t> </a:t>
            </a:r>
            <a:r>
              <a:rPr lang="en-US" dirty="0" err="1"/>
              <a:t>kogemuste</a:t>
            </a:r>
            <a:r>
              <a:rPr lang="en-US" dirty="0"/>
              <a:t>, </a:t>
            </a:r>
            <a:r>
              <a:rPr lang="en-US" dirty="0" err="1"/>
              <a:t>ühiskondlike</a:t>
            </a:r>
            <a:r>
              <a:rPr lang="en-US" dirty="0"/>
              <a:t> </a:t>
            </a:r>
            <a:r>
              <a:rPr lang="en-US" dirty="0" err="1"/>
              <a:t>muutuste</a:t>
            </a:r>
            <a:r>
              <a:rPr lang="en-US" dirty="0"/>
              <a:t> ja </a:t>
            </a:r>
            <a:r>
              <a:rPr lang="en-US" dirty="0" err="1"/>
              <a:t>sügava</a:t>
            </a:r>
            <a:r>
              <a:rPr lang="en-US" dirty="0"/>
              <a:t> </a:t>
            </a:r>
            <a:r>
              <a:rPr lang="en-US" dirty="0" err="1"/>
              <a:t>peegelduse</a:t>
            </a:r>
            <a:r>
              <a:rPr lang="en-US" dirty="0"/>
              <a:t>. LLM-</a:t>
            </a:r>
            <a:r>
              <a:rPr lang="en-US" dirty="0" err="1"/>
              <a:t>idel</a:t>
            </a:r>
            <a:r>
              <a:rPr lang="en-US" dirty="0"/>
              <a:t> </a:t>
            </a:r>
            <a:r>
              <a:rPr lang="en-US" dirty="0" err="1"/>
              <a:t>puudub</a:t>
            </a:r>
            <a:r>
              <a:rPr lang="en-US" dirty="0"/>
              <a:t> </a:t>
            </a:r>
            <a:r>
              <a:rPr lang="en-US" dirty="0" err="1"/>
              <a:t>võimalus</a:t>
            </a:r>
            <a:r>
              <a:rPr lang="en-US" dirty="0"/>
              <a:t> </a:t>
            </a:r>
            <a:r>
              <a:rPr lang="en-US" dirty="0" err="1"/>
              <a:t>läbi</a:t>
            </a:r>
            <a:r>
              <a:rPr lang="en-US" dirty="0"/>
              <a:t> </a:t>
            </a:r>
            <a:r>
              <a:rPr lang="en-US" dirty="0" err="1"/>
              <a:t>viia</a:t>
            </a:r>
            <a:r>
              <a:rPr lang="en-US" dirty="0"/>
              <a:t> </a:t>
            </a:r>
            <a:r>
              <a:rPr lang="en-US" dirty="0" err="1"/>
              <a:t>moraalset</a:t>
            </a:r>
            <a:r>
              <a:rPr lang="en-US" dirty="0"/>
              <a:t> </a:t>
            </a:r>
            <a:r>
              <a:rPr lang="en-US" dirty="0" err="1"/>
              <a:t>arengut</a:t>
            </a:r>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358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(250601 Image1)</a:t>
            </a:r>
          </a:p>
          <a:p>
            <a:r>
              <a:rPr lang="et-EE" dirty="0"/>
              <a:t>Kuhu eeltoodu viib – </a:t>
            </a:r>
            <a:r>
              <a:rPr lang="et-EE" dirty="0" err="1"/>
              <a:t>augmenteeritud</a:t>
            </a:r>
            <a:r>
              <a:rPr lang="et-EE" dirty="0"/>
              <a:t> inimese tõus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198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34470-E258-9647-2FF5-A17393071A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27A34C-E86D-1572-EB80-CE99B92234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C05D8-D145-1609-31A2-430502982A04}"/>
              </a:ext>
            </a:extLst>
          </p:cNvPr>
          <p:cNvSpPr>
            <a:spLocks noGrp="1"/>
          </p:cNvSpPr>
          <p:nvPr>
            <p:ph type="body" idx="1"/>
          </p:nvPr>
        </p:nvSpPr>
        <p:spPr/>
        <p:txBody>
          <a:bodyPr/>
          <a:lstStyle/>
          <a:p>
            <a:pPr algn="l"/>
            <a:r>
              <a:rPr lang="et-EE" b="0" i="0" err="1">
                <a:solidFill>
                  <a:srgbClr val="374151"/>
                </a:solidFill>
                <a:effectLst/>
                <a:latin typeface="Söhne"/>
              </a:rPr>
              <a:t>Augmenteerimine</a:t>
            </a:r>
            <a:r>
              <a:rPr lang="et-EE" b="0" i="0">
                <a:solidFill>
                  <a:srgbClr val="374151"/>
                </a:solidFill>
                <a:effectLst/>
                <a:latin typeface="Söhne"/>
              </a:rPr>
              <a:t> (rohkendamine)</a:t>
            </a:r>
            <a:r>
              <a:rPr lang="en-US" b="0" i="0">
                <a:solidFill>
                  <a:srgbClr val="374151"/>
                </a:solidFill>
                <a:effectLst/>
                <a:latin typeface="Söhne"/>
              </a:rPr>
              <a:t> :
</a:t>
            </a:r>
            <a:r>
              <a:rPr lang="en-US" b="0" i="0" err="1">
                <a:solidFill>
                  <a:srgbClr val="374151"/>
                </a:solidFill>
                <a:effectLst/>
                <a:latin typeface="Söhne"/>
              </a:rPr>
              <a:t>Definitsioon</a:t>
            </a:r>
            <a:r>
              <a:rPr lang="en-US" b="0" i="0">
                <a:solidFill>
                  <a:srgbClr val="374151"/>
                </a:solidFill>
                <a:effectLst/>
                <a:latin typeface="Söhne"/>
              </a:rPr>
              <a:t>: Augmentation </a:t>
            </a:r>
            <a:r>
              <a:rPr lang="en-US" b="0" i="0" err="1">
                <a:solidFill>
                  <a:srgbClr val="374151"/>
                </a:solidFill>
                <a:effectLst/>
                <a:latin typeface="Söhne"/>
              </a:rPr>
              <a:t>tähendab</a:t>
            </a:r>
            <a:r>
              <a:rPr lang="en-US" b="0" i="0">
                <a:solidFill>
                  <a:srgbClr val="374151"/>
                </a:solidFill>
                <a:effectLst/>
                <a:latin typeface="Söhne"/>
              </a:rPr>
              <a:t> </a:t>
            </a:r>
            <a:r>
              <a:rPr lang="en-US" b="0" i="0" err="1">
                <a:solidFill>
                  <a:srgbClr val="374151"/>
                </a:solidFill>
                <a:effectLst/>
                <a:latin typeface="Söhne"/>
              </a:rPr>
              <a:t>inimvõimete</a:t>
            </a:r>
            <a:r>
              <a:rPr lang="en-US" b="0" i="0">
                <a:solidFill>
                  <a:srgbClr val="374151"/>
                </a:solidFill>
                <a:effectLst/>
                <a:latin typeface="Söhne"/>
              </a:rPr>
              <a:t> </a:t>
            </a:r>
            <a:r>
              <a:rPr lang="en-US" b="0" i="0" err="1">
                <a:solidFill>
                  <a:srgbClr val="374151"/>
                </a:solidFill>
                <a:effectLst/>
                <a:latin typeface="Söhne"/>
              </a:rPr>
              <a:t>suurendamist</a:t>
            </a:r>
            <a:r>
              <a:rPr lang="en-US" b="0" i="0">
                <a:solidFill>
                  <a:srgbClr val="374151"/>
                </a:solidFill>
                <a:effectLst/>
                <a:latin typeface="Söhne"/>
              </a:rPr>
              <a:t> </a:t>
            </a:r>
            <a:r>
              <a:rPr lang="en-US" b="0" i="0" err="1">
                <a:solidFill>
                  <a:srgbClr val="374151"/>
                </a:solidFill>
                <a:effectLst/>
                <a:latin typeface="Söhne"/>
              </a:rPr>
              <a:t>tehnoloogia</a:t>
            </a:r>
            <a:r>
              <a:rPr lang="en-US" b="0" i="0">
                <a:solidFill>
                  <a:srgbClr val="374151"/>
                </a:solidFill>
                <a:effectLst/>
                <a:latin typeface="Söhne"/>
              </a:rPr>
              <a:t>, </a:t>
            </a:r>
            <a:r>
              <a:rPr lang="en-US" b="0" i="0" err="1">
                <a:solidFill>
                  <a:srgbClr val="374151"/>
                </a:solidFill>
                <a:effectLst/>
                <a:latin typeface="Söhne"/>
              </a:rPr>
              <a:t>näiteks</a:t>
            </a:r>
            <a:r>
              <a:rPr lang="en-US" b="0" i="0">
                <a:solidFill>
                  <a:srgbClr val="374151"/>
                </a:solidFill>
                <a:effectLst/>
                <a:latin typeface="Söhne"/>
              </a:rPr>
              <a:t> </a:t>
            </a:r>
            <a:r>
              <a:rPr lang="en-US" b="0" i="0" err="1">
                <a:solidFill>
                  <a:srgbClr val="374151"/>
                </a:solidFill>
                <a:effectLst/>
                <a:latin typeface="Söhne"/>
              </a:rPr>
              <a:t>tehisintellekti</a:t>
            </a:r>
            <a:r>
              <a:rPr lang="en-US" b="0" i="0">
                <a:solidFill>
                  <a:srgbClr val="374151"/>
                </a:solidFill>
                <a:effectLst/>
                <a:latin typeface="Söhne"/>
              </a:rPr>
              <a:t> </a:t>
            </a:r>
            <a:r>
              <a:rPr lang="en-US" b="0" i="0" err="1">
                <a:solidFill>
                  <a:srgbClr val="374151"/>
                </a:solidFill>
                <a:effectLst/>
                <a:latin typeface="Söhne"/>
              </a:rPr>
              <a:t>abil</a:t>
            </a:r>
            <a:r>
              <a:rPr lang="en-US" b="0" i="0">
                <a:solidFill>
                  <a:srgbClr val="374151"/>
                </a:solidFill>
                <a:effectLst/>
                <a:latin typeface="Söhne"/>
              </a:rPr>
              <a:t>, et </a:t>
            </a:r>
            <a:r>
              <a:rPr lang="en-US" b="0" i="0" err="1">
                <a:solidFill>
                  <a:srgbClr val="374151"/>
                </a:solidFill>
                <a:effectLst/>
                <a:latin typeface="Söhne"/>
              </a:rPr>
              <a:t>parandada</a:t>
            </a:r>
            <a:r>
              <a:rPr lang="en-US" b="0" i="0">
                <a:solidFill>
                  <a:srgbClr val="374151"/>
                </a:solidFill>
                <a:effectLst/>
                <a:latin typeface="Söhne"/>
              </a:rPr>
              <a:t> </a:t>
            </a:r>
            <a:r>
              <a:rPr lang="en-US" b="0" i="0" err="1">
                <a:solidFill>
                  <a:srgbClr val="374151"/>
                </a:solidFill>
                <a:effectLst/>
                <a:latin typeface="Söhne"/>
              </a:rPr>
              <a:t>otsuste</a:t>
            </a:r>
            <a:r>
              <a:rPr lang="en-US" b="0" i="0">
                <a:solidFill>
                  <a:srgbClr val="374151"/>
                </a:solidFill>
                <a:effectLst/>
                <a:latin typeface="Söhne"/>
              </a:rPr>
              <a:t> </a:t>
            </a:r>
            <a:r>
              <a:rPr lang="en-US" b="0" i="0" err="1">
                <a:solidFill>
                  <a:srgbClr val="374151"/>
                </a:solidFill>
                <a:effectLst/>
                <a:latin typeface="Söhne"/>
              </a:rPr>
              <a:t>tegemist</a:t>
            </a:r>
            <a:r>
              <a:rPr lang="en-US" b="0" i="0">
                <a:solidFill>
                  <a:srgbClr val="374151"/>
                </a:solidFill>
                <a:effectLst/>
                <a:latin typeface="Söhne"/>
              </a:rPr>
              <a:t> ja </a:t>
            </a:r>
            <a:r>
              <a:rPr lang="en-US" b="0" i="0" err="1">
                <a:solidFill>
                  <a:srgbClr val="374151"/>
                </a:solidFill>
                <a:effectLst/>
                <a:latin typeface="Söhne"/>
              </a:rPr>
              <a:t>tulemuslikkust</a:t>
            </a:r>
            <a:r>
              <a:rPr lang="et-EE" b="0" i="0">
                <a:solidFill>
                  <a:srgbClr val="374151"/>
                </a:solidFill>
                <a:effectLst/>
                <a:latin typeface="Söhne"/>
              </a:rPr>
              <a:t> jpm</a:t>
            </a:r>
            <a:r>
              <a:rPr lang="en-US" b="0" i="0">
                <a:solidFill>
                  <a:srgbClr val="374151"/>
                </a:solidFill>
                <a:effectLst/>
                <a:latin typeface="Söhne"/>
              </a:rPr>
              <a:t>.
</a:t>
            </a:r>
            <a:r>
              <a:rPr lang="en-US" b="0" i="0" err="1">
                <a:solidFill>
                  <a:srgbClr val="374151"/>
                </a:solidFill>
                <a:effectLst/>
                <a:latin typeface="Söhne"/>
              </a:rPr>
              <a:t>Eesmärk</a:t>
            </a:r>
            <a:r>
              <a:rPr lang="en-US" b="0" i="0">
                <a:solidFill>
                  <a:srgbClr val="374151"/>
                </a:solidFill>
                <a:effectLst/>
                <a:latin typeface="Söhne"/>
              </a:rPr>
              <a:t>: </a:t>
            </a:r>
            <a:r>
              <a:rPr lang="en-US" b="0" i="0" err="1">
                <a:solidFill>
                  <a:srgbClr val="374151"/>
                </a:solidFill>
                <a:effectLst/>
                <a:latin typeface="Söhne"/>
              </a:rPr>
              <a:t>Selle</a:t>
            </a:r>
            <a:r>
              <a:rPr lang="en-US" b="0" i="0">
                <a:solidFill>
                  <a:srgbClr val="374151"/>
                </a:solidFill>
                <a:effectLst/>
                <a:latin typeface="Söhne"/>
              </a:rPr>
              <a:t> </a:t>
            </a:r>
            <a:r>
              <a:rPr lang="en-US" b="0" i="0" err="1">
                <a:solidFill>
                  <a:srgbClr val="374151"/>
                </a:solidFill>
                <a:effectLst/>
                <a:latin typeface="Söhne"/>
              </a:rPr>
              <a:t>eesmärk</a:t>
            </a:r>
            <a:r>
              <a:rPr lang="en-US" b="0" i="0">
                <a:solidFill>
                  <a:srgbClr val="374151"/>
                </a:solidFill>
                <a:effectLst/>
                <a:latin typeface="Söhne"/>
              </a:rPr>
              <a:t> on </a:t>
            </a:r>
            <a:r>
              <a:rPr lang="en-US" b="0" i="0" err="1">
                <a:solidFill>
                  <a:srgbClr val="374151"/>
                </a:solidFill>
                <a:effectLst/>
                <a:latin typeface="Söhne"/>
              </a:rPr>
              <a:t>täiendada</a:t>
            </a:r>
            <a:r>
              <a:rPr lang="en-US" b="0" i="0">
                <a:solidFill>
                  <a:srgbClr val="374151"/>
                </a:solidFill>
                <a:effectLst/>
                <a:latin typeface="Söhne"/>
              </a:rPr>
              <a:t> </a:t>
            </a:r>
            <a:r>
              <a:rPr lang="en-US" b="0" i="0" err="1">
                <a:solidFill>
                  <a:srgbClr val="374151"/>
                </a:solidFill>
                <a:effectLst/>
                <a:latin typeface="Söhne"/>
              </a:rPr>
              <a:t>inimeste</a:t>
            </a:r>
            <a:r>
              <a:rPr lang="en-US" b="0" i="0">
                <a:solidFill>
                  <a:srgbClr val="374151"/>
                </a:solidFill>
                <a:effectLst/>
                <a:latin typeface="Söhne"/>
              </a:rPr>
              <a:t> </a:t>
            </a:r>
            <a:r>
              <a:rPr lang="en-US" b="0" i="0" err="1">
                <a:solidFill>
                  <a:srgbClr val="374151"/>
                </a:solidFill>
                <a:effectLst/>
                <a:latin typeface="Söhne"/>
              </a:rPr>
              <a:t>oskusi</a:t>
            </a:r>
            <a:r>
              <a:rPr lang="en-US" b="0" i="0">
                <a:solidFill>
                  <a:srgbClr val="374151"/>
                </a:solidFill>
                <a:effectLst/>
                <a:latin typeface="Söhne"/>
              </a:rPr>
              <a:t>, </a:t>
            </a:r>
            <a:r>
              <a:rPr lang="en-US" b="0" i="0" err="1">
                <a:solidFill>
                  <a:srgbClr val="374151"/>
                </a:solidFill>
                <a:effectLst/>
                <a:latin typeface="Söhne"/>
              </a:rPr>
              <a:t>automatiseerida</a:t>
            </a:r>
            <a:r>
              <a:rPr lang="en-US" b="0" i="0">
                <a:solidFill>
                  <a:srgbClr val="374151"/>
                </a:solidFill>
                <a:effectLst/>
                <a:latin typeface="Söhne"/>
              </a:rPr>
              <a:t> </a:t>
            </a:r>
            <a:r>
              <a:rPr lang="en-US" b="0" i="0" err="1">
                <a:solidFill>
                  <a:srgbClr val="374151"/>
                </a:solidFill>
                <a:effectLst/>
                <a:latin typeface="Söhne"/>
              </a:rPr>
              <a:t>korduvaid</a:t>
            </a:r>
            <a:r>
              <a:rPr lang="en-US" b="0" i="0">
                <a:solidFill>
                  <a:srgbClr val="374151"/>
                </a:solidFill>
                <a:effectLst/>
                <a:latin typeface="Söhne"/>
              </a:rPr>
              <a:t> </a:t>
            </a:r>
            <a:r>
              <a:rPr lang="en-US" b="0" i="0" err="1">
                <a:solidFill>
                  <a:srgbClr val="374151"/>
                </a:solidFill>
                <a:effectLst/>
                <a:latin typeface="Söhne"/>
              </a:rPr>
              <a:t>ülesandeid</a:t>
            </a:r>
            <a:r>
              <a:rPr lang="en-US" b="0" i="0">
                <a:solidFill>
                  <a:srgbClr val="374151"/>
                </a:solidFill>
                <a:effectLst/>
                <a:latin typeface="Söhne"/>
              </a:rPr>
              <a:t> ja </a:t>
            </a:r>
            <a:r>
              <a:rPr lang="en-US" b="0" i="0" err="1">
                <a:solidFill>
                  <a:srgbClr val="374151"/>
                </a:solidFill>
                <a:effectLst/>
                <a:latin typeface="Söhne"/>
              </a:rPr>
              <a:t>parandada</a:t>
            </a:r>
            <a:r>
              <a:rPr lang="en-US" b="0" i="0">
                <a:solidFill>
                  <a:srgbClr val="374151"/>
                </a:solidFill>
                <a:effectLst/>
                <a:latin typeface="Söhne"/>
              </a:rPr>
              <a:t> </a:t>
            </a:r>
            <a:r>
              <a:rPr lang="en-US" b="0" i="0" err="1">
                <a:solidFill>
                  <a:srgbClr val="374151"/>
                </a:solidFill>
                <a:effectLst/>
                <a:latin typeface="Söhne"/>
              </a:rPr>
              <a:t>üldist</a:t>
            </a:r>
            <a:r>
              <a:rPr lang="en-US" b="0" i="0">
                <a:solidFill>
                  <a:srgbClr val="374151"/>
                </a:solidFill>
                <a:effectLst/>
                <a:latin typeface="Söhne"/>
              </a:rPr>
              <a:t> </a:t>
            </a:r>
            <a:r>
              <a:rPr lang="en-US" b="0" i="0" err="1">
                <a:solidFill>
                  <a:srgbClr val="374151"/>
                </a:solidFill>
                <a:effectLst/>
                <a:latin typeface="Söhne"/>
              </a:rPr>
              <a:t>tõhusust</a:t>
            </a:r>
            <a:r>
              <a:rPr lang="en-US" b="0" i="0">
                <a:solidFill>
                  <a:srgbClr val="374151"/>
                </a:solidFill>
                <a:effectLst/>
                <a:latin typeface="Söhne"/>
              </a:rPr>
              <a:t>.
</a:t>
            </a:r>
            <a:r>
              <a:rPr lang="en-US" b="0" i="0" err="1">
                <a:solidFill>
                  <a:srgbClr val="374151"/>
                </a:solidFill>
                <a:effectLst/>
                <a:latin typeface="Söhne"/>
              </a:rPr>
              <a:t>Näited</a:t>
            </a:r>
            <a:r>
              <a:rPr lang="en-US" b="0" i="0">
                <a:solidFill>
                  <a:srgbClr val="374151"/>
                </a:solidFill>
                <a:effectLst/>
                <a:latin typeface="Söhne"/>
              </a:rPr>
              <a:t>: </a:t>
            </a:r>
            <a:r>
              <a:rPr lang="en-US" b="0" i="0" err="1">
                <a:solidFill>
                  <a:srgbClr val="374151"/>
                </a:solidFill>
                <a:effectLst/>
                <a:latin typeface="Söhne"/>
              </a:rPr>
              <a:t>tehisintellektil</a:t>
            </a:r>
            <a:r>
              <a:rPr lang="en-US" b="0" i="0">
                <a:solidFill>
                  <a:srgbClr val="374151"/>
                </a:solidFill>
                <a:effectLst/>
                <a:latin typeface="Söhne"/>
              </a:rPr>
              <a:t> </a:t>
            </a:r>
            <a:r>
              <a:rPr lang="en-US" b="0" i="0" err="1">
                <a:solidFill>
                  <a:srgbClr val="374151"/>
                </a:solidFill>
                <a:effectLst/>
                <a:latin typeface="Söhne"/>
              </a:rPr>
              <a:t>põhinevad</a:t>
            </a:r>
            <a:r>
              <a:rPr lang="en-US" b="0" i="0">
                <a:solidFill>
                  <a:srgbClr val="374151"/>
                </a:solidFill>
                <a:effectLst/>
                <a:latin typeface="Söhne"/>
              </a:rPr>
              <a:t> </a:t>
            </a:r>
            <a:r>
              <a:rPr lang="et-EE" b="0" i="0">
                <a:solidFill>
                  <a:srgbClr val="374151"/>
                </a:solidFill>
                <a:effectLst/>
                <a:latin typeface="Söhne"/>
              </a:rPr>
              <a:t>tööriistad</a:t>
            </a:r>
            <a:r>
              <a:rPr lang="en-US" b="0" i="0">
                <a:solidFill>
                  <a:srgbClr val="374151"/>
                </a:solidFill>
                <a:effectLst/>
                <a:latin typeface="Söhne"/>
              </a:rPr>
              <a:t>, mis </a:t>
            </a:r>
            <a:r>
              <a:rPr lang="en-US" b="0" i="0" err="1">
                <a:solidFill>
                  <a:srgbClr val="374151"/>
                </a:solidFill>
                <a:effectLst/>
                <a:latin typeface="Söhne"/>
              </a:rPr>
              <a:t>aitavad</a:t>
            </a:r>
            <a:r>
              <a:rPr lang="en-US" b="0" i="0">
                <a:solidFill>
                  <a:srgbClr val="374151"/>
                </a:solidFill>
                <a:effectLst/>
                <a:latin typeface="Söhne"/>
              </a:rPr>
              <a:t> </a:t>
            </a:r>
            <a:r>
              <a:rPr lang="en-US" b="0" i="0" err="1">
                <a:solidFill>
                  <a:srgbClr val="374151"/>
                </a:solidFill>
                <a:effectLst/>
                <a:latin typeface="Söhne"/>
              </a:rPr>
              <a:t>spetsialistidel</a:t>
            </a:r>
            <a:r>
              <a:rPr lang="en-US" b="0" i="0">
                <a:solidFill>
                  <a:srgbClr val="374151"/>
                </a:solidFill>
                <a:effectLst/>
                <a:latin typeface="Söhne"/>
              </a:rPr>
              <a:t> </a:t>
            </a:r>
            <a:r>
              <a:rPr lang="en-US" b="0" i="0" err="1">
                <a:solidFill>
                  <a:srgbClr val="374151"/>
                </a:solidFill>
                <a:effectLst/>
                <a:latin typeface="Söhne"/>
              </a:rPr>
              <a:t>analüüsida</a:t>
            </a:r>
            <a:r>
              <a:rPr lang="en-US" b="0" i="0">
                <a:solidFill>
                  <a:srgbClr val="374151"/>
                </a:solidFill>
                <a:effectLst/>
                <a:latin typeface="Söhne"/>
              </a:rPr>
              <a:t>, </a:t>
            </a:r>
            <a:r>
              <a:rPr lang="en-US" b="0" i="0" err="1">
                <a:solidFill>
                  <a:srgbClr val="374151"/>
                </a:solidFill>
                <a:effectLst/>
                <a:latin typeface="Söhne"/>
              </a:rPr>
              <a:t>rutiinsete</a:t>
            </a:r>
            <a:r>
              <a:rPr lang="en-US" b="0" i="0">
                <a:solidFill>
                  <a:srgbClr val="374151"/>
                </a:solidFill>
                <a:effectLst/>
                <a:latin typeface="Söhne"/>
              </a:rPr>
              <a:t> </a:t>
            </a:r>
            <a:r>
              <a:rPr lang="en-US" b="0" i="0" err="1">
                <a:solidFill>
                  <a:srgbClr val="374151"/>
                </a:solidFill>
                <a:effectLst/>
                <a:latin typeface="Söhne"/>
              </a:rPr>
              <a:t>ülesannete</a:t>
            </a:r>
            <a:r>
              <a:rPr lang="en-US" b="0" i="0">
                <a:solidFill>
                  <a:srgbClr val="374151"/>
                </a:solidFill>
                <a:effectLst/>
                <a:latin typeface="Söhne"/>
              </a:rPr>
              <a:t> </a:t>
            </a:r>
            <a:r>
              <a:rPr lang="en-US" b="0" i="0" err="1">
                <a:solidFill>
                  <a:srgbClr val="374151"/>
                </a:solidFill>
                <a:effectLst/>
                <a:latin typeface="Söhne"/>
              </a:rPr>
              <a:t>automatiseerimisel</a:t>
            </a:r>
            <a:r>
              <a:rPr lang="en-US" b="0" i="0">
                <a:solidFill>
                  <a:srgbClr val="374151"/>
                </a:solidFill>
                <a:effectLst/>
                <a:latin typeface="Söhne"/>
              </a:rPr>
              <a:t>, </a:t>
            </a:r>
            <a:r>
              <a:rPr lang="en-US" b="0" i="0" err="1">
                <a:solidFill>
                  <a:srgbClr val="374151"/>
                </a:solidFill>
                <a:effectLst/>
                <a:latin typeface="Söhne"/>
              </a:rPr>
              <a:t>tõlkimisel</a:t>
            </a:r>
            <a:r>
              <a:rPr lang="en-US" b="0" i="0">
                <a:solidFill>
                  <a:srgbClr val="374151"/>
                </a:solidFill>
                <a:effectLst/>
                <a:latin typeface="Söhne"/>
              </a:rPr>
              <a:t> </a:t>
            </a:r>
            <a:r>
              <a:rPr lang="en-US" b="0" i="0" err="1">
                <a:solidFill>
                  <a:srgbClr val="374151"/>
                </a:solidFill>
                <a:effectLst/>
                <a:latin typeface="Söhne"/>
              </a:rPr>
              <a:t>jne</a:t>
            </a:r>
            <a:r>
              <a:rPr lang="en-US" b="0" i="0">
                <a:solidFill>
                  <a:srgbClr val="374151"/>
                </a:solidFill>
                <a:effectLst/>
                <a:latin typeface="Söhne"/>
              </a:rPr>
              <a:t>.
</a:t>
            </a:r>
            <a:r>
              <a:rPr lang="en-US" b="0" i="0" err="1">
                <a:solidFill>
                  <a:srgbClr val="374151"/>
                </a:solidFill>
                <a:effectLst/>
                <a:latin typeface="Söhne"/>
              </a:rPr>
              <a:t>Mõju</a:t>
            </a:r>
            <a:r>
              <a:rPr lang="en-US" b="0" i="0">
                <a:solidFill>
                  <a:srgbClr val="374151"/>
                </a:solidFill>
                <a:effectLst/>
                <a:latin typeface="Söhne"/>
              </a:rPr>
              <a:t>: </a:t>
            </a:r>
            <a:r>
              <a:rPr lang="en-US" b="0" i="0" err="1">
                <a:solidFill>
                  <a:srgbClr val="374151"/>
                </a:solidFill>
                <a:effectLst/>
                <a:latin typeface="Söhne"/>
              </a:rPr>
              <a:t>võimaldab</a:t>
            </a:r>
            <a:r>
              <a:rPr lang="en-US" b="0" i="0">
                <a:solidFill>
                  <a:srgbClr val="374151"/>
                </a:solidFill>
                <a:effectLst/>
                <a:latin typeface="Söhne"/>
              </a:rPr>
              <a:t> </a:t>
            </a:r>
            <a:r>
              <a:rPr lang="en-US" b="0" i="0" err="1">
                <a:solidFill>
                  <a:srgbClr val="374151"/>
                </a:solidFill>
                <a:effectLst/>
                <a:latin typeface="Söhne"/>
              </a:rPr>
              <a:t>tehnoloogia</a:t>
            </a:r>
            <a:r>
              <a:rPr lang="en-US" b="0" i="0">
                <a:solidFill>
                  <a:srgbClr val="374151"/>
                </a:solidFill>
                <a:effectLst/>
                <a:latin typeface="Söhne"/>
              </a:rPr>
              <a:t> </a:t>
            </a:r>
            <a:r>
              <a:rPr lang="en-US" b="0" i="0" err="1">
                <a:solidFill>
                  <a:srgbClr val="374151"/>
                </a:solidFill>
                <a:effectLst/>
                <a:latin typeface="Söhne"/>
              </a:rPr>
              <a:t>abil</a:t>
            </a:r>
            <a:r>
              <a:rPr lang="en-US" b="0" i="0">
                <a:solidFill>
                  <a:srgbClr val="374151"/>
                </a:solidFill>
                <a:effectLst/>
                <a:latin typeface="Söhne"/>
              </a:rPr>
              <a:t> </a:t>
            </a:r>
            <a:r>
              <a:rPr lang="en-US" b="0" i="0" err="1">
                <a:solidFill>
                  <a:srgbClr val="374151"/>
                </a:solidFill>
                <a:effectLst/>
                <a:latin typeface="Söhne"/>
              </a:rPr>
              <a:t>kiiremat</a:t>
            </a:r>
            <a:r>
              <a:rPr lang="en-US" b="0" i="0">
                <a:solidFill>
                  <a:srgbClr val="374151"/>
                </a:solidFill>
                <a:effectLst/>
                <a:latin typeface="Söhne"/>
              </a:rPr>
              <a:t> ja </a:t>
            </a:r>
            <a:r>
              <a:rPr lang="en-US" b="0" i="0" err="1">
                <a:solidFill>
                  <a:srgbClr val="374151"/>
                </a:solidFill>
                <a:effectLst/>
                <a:latin typeface="Söhne"/>
              </a:rPr>
              <a:t>täpsemat</a:t>
            </a:r>
            <a:r>
              <a:rPr lang="en-US" b="0" i="0">
                <a:solidFill>
                  <a:srgbClr val="374151"/>
                </a:solidFill>
                <a:effectLst/>
                <a:latin typeface="Söhne"/>
              </a:rPr>
              <a:t> </a:t>
            </a:r>
            <a:r>
              <a:rPr lang="en-US" b="0" i="0" err="1">
                <a:solidFill>
                  <a:srgbClr val="374151"/>
                </a:solidFill>
                <a:effectLst/>
                <a:latin typeface="Söhne"/>
              </a:rPr>
              <a:t>otsuste</a:t>
            </a:r>
            <a:r>
              <a:rPr lang="en-US" b="0" i="0">
                <a:solidFill>
                  <a:srgbClr val="374151"/>
                </a:solidFill>
                <a:effectLst/>
                <a:latin typeface="Söhne"/>
              </a:rPr>
              <a:t> </a:t>
            </a:r>
            <a:r>
              <a:rPr lang="en-US" b="0" i="0" err="1">
                <a:solidFill>
                  <a:srgbClr val="374151"/>
                </a:solidFill>
                <a:effectLst/>
                <a:latin typeface="Söhne"/>
              </a:rPr>
              <a:t>tegemist</a:t>
            </a:r>
            <a:r>
              <a:rPr lang="en-US" b="0" i="0">
                <a:solidFill>
                  <a:srgbClr val="374151"/>
                </a:solidFill>
                <a:effectLst/>
                <a:latin typeface="Söhne"/>
              </a:rPr>
              <a:t>.</a:t>
            </a:r>
            <a:endParaRPr lang="et-EE" b="0"/>
          </a:p>
          <a:p>
            <a:endParaRPr lang="et-EE"/>
          </a:p>
          <a:p>
            <a:endParaRPr lang="et-EE"/>
          </a:p>
          <a:p>
            <a:r>
              <a:rPr lang="et-EE"/>
              <a:t>---ENG---</a:t>
            </a:r>
          </a:p>
          <a:p>
            <a:pPr algn="l"/>
            <a:r>
              <a:rPr lang="en-US" b="1" i="0">
                <a:solidFill>
                  <a:srgbClr val="374151"/>
                </a:solidFill>
                <a:effectLst/>
                <a:latin typeface="Söhne"/>
              </a:rPr>
              <a:t>Augmentation:</a:t>
            </a:r>
            <a:endParaRPr lang="en-US" b="0" i="0">
              <a:solidFill>
                <a:srgbClr val="374151"/>
              </a:solidFill>
              <a:effectLst/>
              <a:latin typeface="Söhne"/>
            </a:endParaRPr>
          </a:p>
          <a:p>
            <a:pPr algn="l">
              <a:buFont typeface="Arial" panose="020B0604020202020204" pitchFamily="34" charset="0"/>
              <a:buChar char="•"/>
            </a:pPr>
            <a:r>
              <a:rPr lang="en-US" b="1" i="0">
                <a:solidFill>
                  <a:srgbClr val="374151"/>
                </a:solidFill>
                <a:effectLst/>
                <a:latin typeface="Söhne"/>
              </a:rPr>
              <a:t>Definition:</a:t>
            </a:r>
            <a:r>
              <a:rPr lang="en-US" b="0" i="0">
                <a:solidFill>
                  <a:srgbClr val="374151"/>
                </a:solidFill>
                <a:effectLst/>
                <a:latin typeface="Söhne"/>
              </a:rPr>
              <a:t> Augmentation refers to enhancing human capabilities through technology, like AI, to improve decision-making and performance.</a:t>
            </a:r>
          </a:p>
          <a:p>
            <a:pPr algn="l">
              <a:buFont typeface="Arial" panose="020B0604020202020204" pitchFamily="34" charset="0"/>
              <a:buChar char="•"/>
            </a:pPr>
            <a:r>
              <a:rPr lang="en-US" b="1" i="0">
                <a:solidFill>
                  <a:srgbClr val="374151"/>
                </a:solidFill>
                <a:effectLst/>
                <a:latin typeface="Söhne"/>
              </a:rPr>
              <a:t>Purpose:</a:t>
            </a:r>
            <a:r>
              <a:rPr lang="en-US" b="0" i="0">
                <a:solidFill>
                  <a:srgbClr val="374151"/>
                </a:solidFill>
                <a:effectLst/>
                <a:latin typeface="Söhne"/>
              </a:rPr>
              <a:t> It aims to complement human skills, automate repetitive tasks, and improve overall efficiency.</a:t>
            </a:r>
          </a:p>
          <a:p>
            <a:pPr algn="l">
              <a:buFont typeface="Arial" panose="020B0604020202020204" pitchFamily="34" charset="0"/>
              <a:buChar char="•"/>
            </a:pPr>
            <a:r>
              <a:rPr lang="en-US" b="1" i="0">
                <a:solidFill>
                  <a:srgbClr val="374151"/>
                </a:solidFill>
                <a:effectLst/>
                <a:latin typeface="Söhne"/>
              </a:rPr>
              <a:t>Examples:</a:t>
            </a:r>
            <a:r>
              <a:rPr lang="en-US" b="0" i="0">
                <a:solidFill>
                  <a:srgbClr val="374151"/>
                </a:solidFill>
                <a:effectLst/>
                <a:latin typeface="Söhne"/>
              </a:rPr>
              <a:t> AI-based tools aiding professionals in analysis, automation of routine tasks, language translation, etc.</a:t>
            </a:r>
          </a:p>
          <a:p>
            <a:pPr algn="l">
              <a:buFont typeface="Arial" panose="020B0604020202020204" pitchFamily="34" charset="0"/>
              <a:buChar char="•"/>
            </a:pPr>
            <a:r>
              <a:rPr lang="en-US" b="1" i="0">
                <a:solidFill>
                  <a:srgbClr val="374151"/>
                </a:solidFill>
                <a:effectLst/>
                <a:latin typeface="Söhne"/>
              </a:rPr>
              <a:t>Impact:</a:t>
            </a:r>
            <a:r>
              <a:rPr lang="en-US" b="0" i="0">
                <a:solidFill>
                  <a:srgbClr val="374151"/>
                </a:solidFill>
                <a:effectLst/>
                <a:latin typeface="Söhne"/>
              </a:rPr>
              <a:t> Enables faster and more accurate decision-making by leveraging technology.</a:t>
            </a:r>
          </a:p>
          <a:p>
            <a:endParaRPr lang="en-US"/>
          </a:p>
        </p:txBody>
      </p:sp>
      <p:sp>
        <p:nvSpPr>
          <p:cNvPr id="4" name="Slide Number Placeholder 3">
            <a:extLst>
              <a:ext uri="{FF2B5EF4-FFF2-40B4-BE49-F238E27FC236}">
                <a16:creationId xmlns:a16="http://schemas.microsoft.com/office/drawing/2014/main" id="{C7006078-AA76-2855-4F67-73881EF140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85608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---EST---</a:t>
            </a: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Inimeste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tehisintellekti</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sümbiootiline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suhe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haldamisel</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u="sng" kern="100" dirty="0" err="1">
                <a:effectLst/>
                <a:latin typeface="Aptos" panose="020B0004020202020204" pitchFamily="34" charset="0"/>
                <a:ea typeface="Aptos" panose="020B0004020202020204" pitchFamily="34" charset="0"/>
                <a:cs typeface="Times New Roman" panose="02020603050405020304" pitchFamily="18" charset="0"/>
              </a:rPr>
              <a:t>Tehisintellekti</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u="sng" kern="100" dirty="0" err="1">
                <a:effectLst/>
                <a:latin typeface="Aptos" panose="020B0004020202020204" pitchFamily="34" charset="0"/>
                <a:ea typeface="Aptos" panose="020B0004020202020204" pitchFamily="34" charset="0"/>
                <a:cs typeface="Times New Roman" panose="02020603050405020304" pitchFamily="18" charset="0"/>
              </a:rPr>
              <a:t>rollid</a:t>
            </a:r>
            <a:endParaRPr lang="en-US" sz="1800" u="sng"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Isiklikud</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intelligentsed</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assistendid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Aitavad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teabe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üleküllusega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toime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tulla</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Suurendavad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kognitiivset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võimekust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Filtreerivad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sorteerivad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navigeerivad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suurtes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andmehulkades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Spetsialiseeritud</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intelligentsus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Pakuvad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spetsialiseeritud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intelligentsust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piiratud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keskkondades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õppimiseks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Esitavad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konkreetseid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ülesandega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seotud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mitte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konteksti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Haldavad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sisu</a:t>
            </a: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kodeerimine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Kodeerivad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madala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taseme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suure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mahuga</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protsesse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Soodustavad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inimeste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ühendamist</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uute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ideede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genereerimist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Teadmine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kuidas</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miks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Avastavad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märkamatuid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mustreid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suurtes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andmetes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Laiendavad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väljaspool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inimeste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praeguseid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piire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u="sng" kern="100" dirty="0" err="1">
                <a:effectLst/>
                <a:latin typeface="Aptos" panose="020B0004020202020204" pitchFamily="34" charset="0"/>
                <a:ea typeface="Aptos" panose="020B0004020202020204" pitchFamily="34" charset="0"/>
                <a:cs typeface="Times New Roman" panose="02020603050405020304" pitchFamily="18" charset="0"/>
              </a:rPr>
              <a:t>Inimeste</a:t>
            </a:r>
            <a:r>
              <a:rPr lang="en-US" sz="1800" b="1" u="sng"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u="sng" kern="100" dirty="0" err="1">
                <a:effectLst/>
                <a:latin typeface="Aptos" panose="020B0004020202020204" pitchFamily="34" charset="0"/>
                <a:ea typeface="Aptos" panose="020B0004020202020204" pitchFamily="34" charset="0"/>
                <a:cs typeface="Times New Roman" panose="02020603050405020304" pitchFamily="18" charset="0"/>
              </a:rPr>
              <a:t>rollid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Isiklik</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haldamine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Koolitavad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individualiseerivad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intelligentsed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isiklikud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assistendid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Jälgivad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varasid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täiustatud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intelligentsuse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kaudu</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Üldine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intelligentsus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Rakendavad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strateegilisel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tasemel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mõtlemiseks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Tõlgivad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keerulisi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kontekste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otsusteks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Teadmiste</a:t>
            </a:r>
            <a:r>
              <a:rPr lang="en-US" sz="18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b="1" kern="100" dirty="0" err="1">
                <a:effectLst/>
                <a:latin typeface="Aptos" panose="020B0004020202020204" pitchFamily="34" charset="0"/>
                <a:ea typeface="Aptos" panose="020B0004020202020204" pitchFamily="34" charset="0"/>
                <a:cs typeface="Times New Roman" panose="02020603050405020304" pitchFamily="18" charset="0"/>
              </a:rPr>
              <a:t>koostöö</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Käsitlevad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keerulisi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mitte-rutiinseid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protsesse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Edastavad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vaikivaid</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teadmisi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sotsiaalsete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interaktsioonide</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kaudu</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US" sz="1200" b="1" kern="100" dirty="0" err="1">
                <a:effectLst/>
                <a:latin typeface="Aptos" panose="020B0004020202020204" pitchFamily="34" charset="0"/>
                <a:ea typeface="Aptos" panose="020B0004020202020204" pitchFamily="34" charset="0"/>
                <a:cs typeface="Times New Roman" panose="02020603050405020304" pitchFamily="18" charset="0"/>
              </a:rPr>
              <a:t>Teadmine</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b="1" kern="100" dirty="0" err="1">
                <a:effectLst/>
                <a:latin typeface="Aptos" panose="020B0004020202020204" pitchFamily="34" charset="0"/>
                <a:ea typeface="Aptos" panose="020B0004020202020204" pitchFamily="34" charset="0"/>
                <a:cs typeface="Times New Roman" panose="02020603050405020304" pitchFamily="18" charset="0"/>
              </a:rPr>
              <a:t>miks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Selgitavad</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järeldusi</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ja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hüpoteeside</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kujunemist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Õpetavad</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abstraktseid</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kontseptsioone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SzPts val="1000"/>
              <a:buFont typeface="Symbol" panose="05050102010706020507" pitchFamily="18" charset="2"/>
              <a:buChar char=""/>
              <a:tabLst>
                <a:tab pos="457200" algn="l"/>
              </a:tabLst>
            </a:pP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Võtavad</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t>
            </a:r>
            <a:r>
              <a:rPr lang="en-US" sz="1200" kern="100" dirty="0" err="1">
                <a:effectLst/>
                <a:latin typeface="Aptos" panose="020B0004020202020204" pitchFamily="34" charset="0"/>
                <a:ea typeface="Aptos" panose="020B0004020202020204" pitchFamily="34" charset="0"/>
                <a:cs typeface="Times New Roman" panose="02020603050405020304" pitchFamily="18" charset="0"/>
              </a:rPr>
              <a:t>vastutuse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60234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20961-5DAB-94DF-40BA-6E81F9C68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12B4D-2714-8E26-E328-B4D8D0827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43A5D0-BAEA-5F58-1A47-71481387C47F}"/>
              </a:ext>
            </a:extLst>
          </p:cNvPr>
          <p:cNvSpPr>
            <a:spLocks noGrp="1"/>
          </p:cNvSpPr>
          <p:nvPr>
            <p:ph type="body" idx="1"/>
          </p:nvPr>
        </p:nvSpPr>
        <p:spPr/>
        <p:txBody>
          <a:bodyPr/>
          <a:lstStyle/>
          <a:p>
            <a:endParaRPr lang="et-EE" dirty="0"/>
          </a:p>
          <a:p>
            <a:endParaRPr lang="et-EE" dirty="0"/>
          </a:p>
          <a:p>
            <a:r>
              <a:rPr lang="et-EE" dirty="0"/>
              <a:t>---ENG---</a:t>
            </a:r>
          </a:p>
          <a:p>
            <a:r>
              <a:rPr lang="et-EE" dirty="0"/>
              <a:t>CG</a:t>
            </a:r>
          </a:p>
          <a:p>
            <a:r>
              <a:rPr lang="en-US" dirty="0"/>
              <a:t>While regular workers rely solely on human effort and experience, </a:t>
            </a:r>
            <a:r>
              <a:rPr lang="en-US" b="1" dirty="0"/>
              <a:t>AI-augmented workers</a:t>
            </a:r>
            <a:r>
              <a:rPr lang="en-US" dirty="0"/>
              <a:t> are empowered by tools that extend their capabilities—making them faster, more accurate, and more strategic in their roles. AI doesn’t replace human workers but enhances their value by offloading routine work and boosting performance.</a:t>
            </a:r>
            <a:endParaRPr lang="et-EE" dirty="0"/>
          </a:p>
          <a:p>
            <a:endParaRPr lang="et-EE" dirty="0"/>
          </a:p>
          <a:p>
            <a:endParaRPr lang="en-US" dirty="0"/>
          </a:p>
        </p:txBody>
      </p:sp>
      <p:sp>
        <p:nvSpPr>
          <p:cNvPr id="4" name="Slide Number Placeholder 3">
            <a:extLst>
              <a:ext uri="{FF2B5EF4-FFF2-40B4-BE49-F238E27FC236}">
                <a16:creationId xmlns:a16="http://schemas.microsoft.com/office/drawing/2014/main" id="{6CEC79C9-DF29-9FED-9B10-F192A8CCD4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4497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82815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GB" sz="1800">
                <a:latin typeface="Times New Roman"/>
                <a:ea typeface="Times New Roman"/>
                <a:cs typeface="Times New Roman"/>
                <a:sym typeface="Times New Roman"/>
              </a:rPr>
              <a:t>Teema aktuaalsus: </a:t>
            </a:r>
            <a:endParaRPr/>
          </a:p>
          <a:p>
            <a:pPr marL="0" marR="0" lvl="0" indent="0" algn="l" rtl="0">
              <a:lnSpc>
                <a:spcPct val="100000"/>
              </a:lnSpc>
              <a:spcBef>
                <a:spcPts val="540"/>
              </a:spcBef>
              <a:spcAft>
                <a:spcPts val="0"/>
              </a:spcAft>
              <a:buClr>
                <a:schemeClr val="dk1"/>
              </a:buClr>
              <a:buSzPts val="1800"/>
              <a:buFont typeface="Calibri"/>
              <a:buNone/>
            </a:pPr>
            <a:endParaRPr sz="1800">
              <a:latin typeface="Times New Roman"/>
              <a:ea typeface="Times New Roman"/>
              <a:cs typeface="Times New Roman"/>
              <a:sym typeface="Times New Roman"/>
            </a:endParaRPr>
          </a:p>
          <a:p>
            <a:pPr marL="0" marR="0" lvl="0" indent="0" algn="l" rtl="0">
              <a:lnSpc>
                <a:spcPct val="100000"/>
              </a:lnSpc>
              <a:spcBef>
                <a:spcPts val="540"/>
              </a:spcBef>
              <a:spcAft>
                <a:spcPts val="0"/>
              </a:spcAft>
              <a:buClr>
                <a:schemeClr val="dk1"/>
              </a:buClr>
              <a:buSzPts val="1800"/>
              <a:buFont typeface="Times New Roman"/>
              <a:buNone/>
            </a:pPr>
            <a:r>
              <a:rPr lang="en-GB" sz="1800">
                <a:latin typeface="Times New Roman"/>
                <a:ea typeface="Times New Roman"/>
                <a:cs typeface="Times New Roman"/>
                <a:sym typeface="Times New Roman"/>
              </a:rPr>
              <a:t>Kuigi ülemaailmsest COVID-19 tervisekriisist ollakse tänaseks edukalt väljunud, seisavad ettevõtete juhid jätkuvalt silmitsi geopoliitilisest olukorrast tingitud ebakindluse ning ebasoodsate majandusoludega. Kaasaegses infoühiskonnas on lisaks eelmainitud teguritele ja finantsriskidele endiselt oluline tähelepanu pöörata ka ettevõtte mainele. Hea maine on ettevõtte äritegevuse kestlikkuse tagamisel üks võtmekomponente olles paljude uuringute järgi selges positiivses korrelatsioonis ettevõtte majandustulemustega (Berens &amp; van Riel, 2004). Kriisid ning nendega toimetulek võivad olulisel määral mõjutada ettevõtte avalikku mainet ning seega põhjustada suurt finantskahju nii ettevõttele kui ka sellega seotud sidusrühmadele (Coombs, 2007). On hulgaliselt näiteid, kus puudulik kriisiohje sh kommunikatsioon on suunanud ettevõtte aktsia hinna langusesse või kahjustanud ettevõtte mainet sedavõrd, et ettevõte on pankrotistunud ja oma tegevuse lõpetanud. Siinkohal võib välja tuua kaks näidet. Esmalt, Volkswageni 2015. aastal alguse saanud emissiooni skandaal, mille tulemusel langes Volkswagen Grupi väärtpaberi hind enam kui 20% ning Arthur Anderseni nimelise audiitorfirma, mis kriminaalsüüdistuse tõttu tekkinud mainekahjust tingituna oli enne õigeks mõistvat kohtuotsust sunnitud majandustegevuse lõpetama. Arvestades info liikumise kiiruse ning kättesaadavusega tänapäeval, on kiired, täpsed ning sihitud kommunikatsioonisõnumid määrava tähtsusega mõjutades ettevõtte kogu edasist äritegevust. Uute läbimurdetehnoloogiate (inglise keeles </a:t>
            </a:r>
            <a:r>
              <a:rPr lang="en-GB" sz="1800" i="1">
                <a:latin typeface="Times"/>
                <a:ea typeface="Times"/>
                <a:cs typeface="Times"/>
                <a:sym typeface="Times"/>
              </a:rPr>
              <a:t>disruptive technolgies</a:t>
            </a:r>
            <a:r>
              <a:rPr lang="en-GB" sz="1800">
                <a:latin typeface="Times New Roman"/>
                <a:ea typeface="Times New Roman"/>
                <a:cs typeface="Times New Roman"/>
                <a:sym typeface="Times New Roman"/>
              </a:rPr>
              <a:t>), sealhulgas tehisintellekti, laialdasem kättesaadavus pakub ettevõtetele rohkelt võimalusi nii oma tootlikkuse suurendamiseks kui ka tõhusamaks ja kiiremaks kommunikatsiooniks sidusrühmadega. Tulenevalt suurtes keelemudelites (inglise keeles </a:t>
            </a:r>
            <a:r>
              <a:rPr lang="en-GB" sz="1800" i="1">
                <a:latin typeface="Times"/>
                <a:ea typeface="Times"/>
                <a:cs typeface="Times"/>
                <a:sym typeface="Times"/>
              </a:rPr>
              <a:t>Large Language Model </a:t>
            </a:r>
            <a:r>
              <a:rPr lang="en-GB" sz="1800">
                <a:latin typeface="Times New Roman"/>
                <a:ea typeface="Times New Roman"/>
                <a:cs typeface="Times New Roman"/>
                <a:sym typeface="Times New Roman"/>
              </a:rPr>
              <a:t>ehk LLM) peituvast andmeanalüüsi võimekusest saavad ettevõtete kommunikatsioonitiimid analüüsida avaliku diskussiooni sentimenti ja sidusrühmade hoiakuid ning kujundada seeläbi oma kriisikommunikatsiooni sõnumid täpsed, sihitud ja konkreetse fookusega. Statistikaameti 2024. aastal läbiviidud infotehnoloogia uuringu põhjal on tehisintellekti tehnoloogiate kasutamist kaalunud 6% Eesti ettevõtetest. Ent peamiseks takistuseks kõnealuste tehnoloogiate rakendamisel peetakse aga asjakohaste teadmiste puudumist (Statistikaamet, 2024). </a:t>
            </a:r>
            <a:endParaRPr/>
          </a:p>
          <a:p>
            <a:pPr marL="0" lvl="0" indent="0" algn="l" rtl="0">
              <a:spcBef>
                <a:spcPts val="360"/>
              </a:spcBef>
              <a:spcAft>
                <a:spcPts val="0"/>
              </a:spcAft>
              <a:buNone/>
            </a:pPr>
            <a:endParaRPr/>
          </a:p>
          <a:p>
            <a:pPr marL="0" lvl="0" indent="0" algn="l" rtl="0">
              <a:spcBef>
                <a:spcPts val="360"/>
              </a:spcBef>
              <a:spcAft>
                <a:spcPts val="0"/>
              </a:spcAft>
              <a:buNone/>
            </a:pPr>
            <a:endParaRPr/>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extLst>
      <p:ext uri="{BB962C8B-B14F-4D97-AF65-F5344CB8AC3E}">
        <p14:creationId xmlns:p14="http://schemas.microsoft.com/office/powerpoint/2010/main" val="3867202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https://corporatereputationlab.com/en/what-is-corporate-reputation/ </a:t>
            </a:r>
            <a:endParaRPr/>
          </a:p>
          <a:p>
            <a:pPr marL="0" lvl="0" indent="0" algn="l" rtl="0">
              <a:spcBef>
                <a:spcPts val="360"/>
              </a:spcBef>
              <a:spcAft>
                <a:spcPts val="0"/>
              </a:spcAft>
              <a:buNone/>
            </a:pPr>
            <a:endParaRPr/>
          </a:p>
          <a:p>
            <a:pPr marL="0" lvl="0" indent="0" algn="l" rtl="0">
              <a:spcBef>
                <a:spcPts val="540"/>
              </a:spcBef>
              <a:spcAft>
                <a:spcPts val="0"/>
              </a:spcAft>
              <a:buNone/>
            </a:pPr>
            <a:r>
              <a:rPr lang="en-GB" sz="1800">
                <a:latin typeface="Times New Roman"/>
                <a:ea typeface="Times New Roman"/>
                <a:cs typeface="Times New Roman"/>
                <a:sym typeface="Times New Roman"/>
              </a:rPr>
              <a:t>Mainet peetakse tänapäeval nii teadlaste kui ka praktikute seas üheks ettevõtte edukuse võtmeteguriks (Berens &amp; van Riel, 2004) mõjutades seega otseselt ettevõtte finantstulemusi (Gatzert, 2015). Kuigi mainele täpse rahalise väärtuse andmine ei ole võimalik (Dowling 2006) on mitmete teadlaste ühine arusaam, et positiivne maine võib ettevõttele anda konkurentide ees mitmeid strateegilisi eeliseid (Frombrun &amp; Shanley 1990). Näiteks on leitud, et mitmed ettevõtte edukuse mõõdikud nagu müügitulu ning klientide lojaalsus on otseselt mõjutatud ettevõttele </a:t>
            </a:r>
            <a:endParaRPr/>
          </a:p>
          <a:p>
            <a:pPr marL="0" lvl="0" indent="0" algn="l" rtl="0">
              <a:spcBef>
                <a:spcPts val="540"/>
              </a:spcBef>
              <a:spcAft>
                <a:spcPts val="0"/>
              </a:spcAft>
              <a:buNone/>
            </a:pPr>
            <a:r>
              <a:rPr lang="en-GB" sz="1800">
                <a:latin typeface="Times New Roman"/>
                <a:ea typeface="Times New Roman"/>
                <a:cs typeface="Times New Roman"/>
                <a:sym typeface="Times New Roman"/>
              </a:rPr>
              <a:t>omistatavast hinnangust (Gray &amp; Balmer, 1998). Positiivse mainega ettevõtted on ka kvalifitseeritud tööjõu jaoks atraktiivsemad (Rao 1994; Turban, Greening 1997; Roberts, Dowling 2002). </a:t>
            </a:r>
            <a:endParaRPr/>
          </a:p>
          <a:p>
            <a:pPr marL="0" lvl="0" indent="0" algn="l" rtl="0">
              <a:spcBef>
                <a:spcPts val="360"/>
              </a:spcBef>
              <a:spcAft>
                <a:spcPts val="0"/>
              </a:spcAft>
              <a:buNone/>
            </a:pPr>
            <a:endParaRPr/>
          </a:p>
        </p:txBody>
      </p:sp>
      <p:sp>
        <p:nvSpPr>
          <p:cNvPr id="104" name="Google Shape;1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extLst>
      <p:ext uri="{BB962C8B-B14F-4D97-AF65-F5344CB8AC3E}">
        <p14:creationId xmlns:p14="http://schemas.microsoft.com/office/powerpoint/2010/main" val="5740392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1" name="Google Shape;1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49576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17" name="Google Shape;11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0600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t-EE" dirty="0" err="1"/>
              <a:t>Üldmudelite</a:t>
            </a:r>
            <a:r>
              <a:rPr lang="et-EE" dirty="0"/>
              <a:t> tulek</a:t>
            </a:r>
          </a:p>
          <a:p>
            <a:pPr>
              <a:buNone/>
            </a:pPr>
            <a:r>
              <a:rPr lang="en-US" dirty="0"/>
              <a:t>Kui </a:t>
            </a:r>
            <a:r>
              <a:rPr lang="en-US" dirty="0" err="1"/>
              <a:t>räägime</a:t>
            </a:r>
            <a:r>
              <a:rPr lang="en-US" dirty="0"/>
              <a:t> </a:t>
            </a:r>
            <a:r>
              <a:rPr lang="et-EE" dirty="0"/>
              <a:t>AI </a:t>
            </a:r>
            <a:r>
              <a:rPr lang="et-EE" dirty="0" err="1"/>
              <a:t>üldmudelitest</a:t>
            </a:r>
            <a:r>
              <a:rPr lang="et-EE" dirty="0"/>
              <a:t> mõtleme </a:t>
            </a:r>
            <a:r>
              <a:rPr lang="et-EE" dirty="0" err="1"/>
              <a:t>LLMe</a:t>
            </a:r>
            <a:r>
              <a:rPr lang="et-EE" dirty="0"/>
              <a:t> ja </a:t>
            </a:r>
            <a:r>
              <a:rPr lang="et-EE" dirty="0" err="1"/>
              <a:t>LMMe</a:t>
            </a:r>
            <a:r>
              <a:rPr lang="et-EE" dirty="0"/>
              <a:t>.</a:t>
            </a:r>
          </a:p>
          <a:p>
            <a:pPr>
              <a:buNone/>
            </a:pPr>
            <a:r>
              <a:rPr lang="et-EE" b="1" dirty="0"/>
              <a:t>S</a:t>
            </a:r>
            <a:r>
              <a:rPr lang="en-US" b="1" dirty="0" err="1"/>
              <a:t>uur</a:t>
            </a:r>
            <a:r>
              <a:rPr lang="et-EE" b="1" dirty="0" err="1"/>
              <a:t>ed</a:t>
            </a:r>
            <a:r>
              <a:rPr lang="en-US" b="1" dirty="0"/>
              <a:t> </a:t>
            </a:r>
            <a:r>
              <a:rPr lang="en-US" b="1" dirty="0" err="1"/>
              <a:t>keelemudeli</a:t>
            </a:r>
            <a:r>
              <a:rPr lang="et-EE" b="1" dirty="0"/>
              <a:t>d</a:t>
            </a:r>
            <a:r>
              <a:rPr lang="en-US" b="1" dirty="0"/>
              <a:t> (LLM-id), </a:t>
            </a:r>
            <a:r>
              <a:rPr lang="en-US" dirty="0" err="1"/>
              <a:t>keskenduvad</a:t>
            </a:r>
            <a:r>
              <a:rPr lang="en-US" dirty="0"/>
              <a:t> </a:t>
            </a:r>
            <a:r>
              <a:rPr lang="en-US" dirty="0" err="1"/>
              <a:t>peamiselt</a:t>
            </a:r>
            <a:r>
              <a:rPr lang="en-US" dirty="0"/>
              <a:t> </a:t>
            </a:r>
            <a:r>
              <a:rPr lang="en-US" dirty="0" err="1"/>
              <a:t>tekstisisendile</a:t>
            </a:r>
            <a:r>
              <a:rPr lang="en-US" dirty="0"/>
              <a:t> ja -</a:t>
            </a:r>
            <a:r>
              <a:rPr lang="en-US" dirty="0" err="1"/>
              <a:t>väljundile</a:t>
            </a:r>
            <a:r>
              <a:rPr lang="en-US" dirty="0"/>
              <a:t>. Need </a:t>
            </a:r>
            <a:r>
              <a:rPr lang="en-US" dirty="0" err="1"/>
              <a:t>mõistavad</a:t>
            </a:r>
            <a:r>
              <a:rPr lang="en-US" dirty="0"/>
              <a:t>, </a:t>
            </a:r>
            <a:r>
              <a:rPr lang="en-US" dirty="0" err="1"/>
              <a:t>töötlevad</a:t>
            </a:r>
            <a:r>
              <a:rPr lang="en-US" dirty="0"/>
              <a:t> ja </a:t>
            </a:r>
            <a:r>
              <a:rPr lang="en-US" dirty="0" err="1"/>
              <a:t>genereerivad</a:t>
            </a:r>
            <a:r>
              <a:rPr lang="en-US" dirty="0"/>
              <a:t> </a:t>
            </a:r>
            <a:r>
              <a:rPr lang="en-US" dirty="0" err="1"/>
              <a:t>inimkeelt</a:t>
            </a:r>
            <a:r>
              <a:rPr lang="en-US" dirty="0"/>
              <a:t> </a:t>
            </a:r>
            <a:r>
              <a:rPr lang="en-US" dirty="0" err="1"/>
              <a:t>sellisteks</a:t>
            </a:r>
            <a:r>
              <a:rPr lang="en-US" dirty="0"/>
              <a:t> </a:t>
            </a:r>
            <a:r>
              <a:rPr lang="en-US" dirty="0" err="1"/>
              <a:t>rakendusteks</a:t>
            </a:r>
            <a:r>
              <a:rPr lang="en-US" dirty="0"/>
              <a:t> </a:t>
            </a:r>
            <a:r>
              <a:rPr lang="en-US" dirty="0" err="1"/>
              <a:t>nagu</a:t>
            </a:r>
            <a:r>
              <a:rPr lang="en-US" dirty="0"/>
              <a:t> </a:t>
            </a:r>
            <a:r>
              <a:rPr lang="en-US" dirty="0" err="1"/>
              <a:t>vestlusrobotid</a:t>
            </a:r>
            <a:r>
              <a:rPr lang="en-US" dirty="0"/>
              <a:t>, </a:t>
            </a:r>
            <a:r>
              <a:rPr lang="en-US" dirty="0" err="1"/>
              <a:t>kirjutamisabilised</a:t>
            </a:r>
            <a:r>
              <a:rPr lang="en-US" dirty="0"/>
              <a:t> </a:t>
            </a:r>
            <a:r>
              <a:rPr lang="en-US" dirty="0" err="1"/>
              <a:t>ning</a:t>
            </a:r>
            <a:r>
              <a:rPr lang="en-US" dirty="0"/>
              <a:t> ka </a:t>
            </a:r>
            <a:r>
              <a:rPr lang="en-US" dirty="0" err="1"/>
              <a:t>keerukamad</a:t>
            </a:r>
            <a:r>
              <a:rPr lang="en-US" dirty="0"/>
              <a:t> </a:t>
            </a:r>
            <a:r>
              <a:rPr lang="en-US" dirty="0" err="1"/>
              <a:t>ülesanded</a:t>
            </a:r>
            <a:r>
              <a:rPr lang="en-US" dirty="0"/>
              <a:t> </a:t>
            </a:r>
            <a:r>
              <a:rPr lang="en-US" dirty="0" err="1"/>
              <a:t>nagu</a:t>
            </a:r>
            <a:r>
              <a:rPr lang="en-US" dirty="0"/>
              <a:t> </a:t>
            </a:r>
            <a:r>
              <a:rPr lang="en-US" dirty="0" err="1"/>
              <a:t>tõlkimine</a:t>
            </a:r>
            <a:r>
              <a:rPr lang="en-US" dirty="0"/>
              <a:t> </a:t>
            </a:r>
            <a:r>
              <a:rPr lang="en-US" dirty="0" err="1"/>
              <a:t>või</a:t>
            </a:r>
            <a:r>
              <a:rPr lang="en-US" dirty="0"/>
              <a:t> </a:t>
            </a:r>
            <a:r>
              <a:rPr lang="en-US" dirty="0" err="1"/>
              <a:t>kokkuvõtete</a:t>
            </a:r>
            <a:r>
              <a:rPr lang="en-US" dirty="0"/>
              <a:t> </a:t>
            </a:r>
            <a:r>
              <a:rPr lang="en-US" dirty="0" err="1"/>
              <a:t>loomine</a:t>
            </a:r>
            <a:r>
              <a:rPr lang="en-US" dirty="0"/>
              <a:t>. </a:t>
            </a:r>
            <a:r>
              <a:rPr lang="en-US" dirty="0" err="1"/>
              <a:t>Automatiseerimine</a:t>
            </a:r>
            <a:r>
              <a:rPr lang="en-US" dirty="0"/>
              <a:t> </a:t>
            </a:r>
            <a:r>
              <a:rPr lang="en-US" dirty="0" err="1"/>
              <a:t>tähendab</a:t>
            </a:r>
            <a:r>
              <a:rPr lang="en-US" dirty="0"/>
              <a:t> </a:t>
            </a:r>
            <a:r>
              <a:rPr lang="en-US" dirty="0" err="1"/>
              <a:t>siin</a:t>
            </a:r>
            <a:r>
              <a:rPr lang="en-US" dirty="0"/>
              <a:t> </a:t>
            </a:r>
            <a:r>
              <a:rPr lang="en-US" dirty="0" err="1"/>
              <a:t>suhtluse</a:t>
            </a:r>
            <a:r>
              <a:rPr lang="en-US" dirty="0"/>
              <a:t>, </a:t>
            </a:r>
            <a:r>
              <a:rPr lang="en-US" dirty="0" err="1"/>
              <a:t>sisuloomise</a:t>
            </a:r>
            <a:r>
              <a:rPr lang="en-US" dirty="0"/>
              <a:t> ja </a:t>
            </a:r>
            <a:r>
              <a:rPr lang="en-US" dirty="0" err="1"/>
              <a:t>otsuste</a:t>
            </a:r>
            <a:r>
              <a:rPr lang="en-US" dirty="0"/>
              <a:t> </a:t>
            </a:r>
            <a:r>
              <a:rPr lang="en-US" dirty="0" err="1"/>
              <a:t>tegemise</a:t>
            </a:r>
            <a:r>
              <a:rPr lang="en-US" dirty="0"/>
              <a:t> </a:t>
            </a:r>
            <a:r>
              <a:rPr lang="en-US" dirty="0" err="1"/>
              <a:t>sujuvamaks</a:t>
            </a:r>
            <a:r>
              <a:rPr lang="en-US" dirty="0"/>
              <a:t> </a:t>
            </a:r>
            <a:r>
              <a:rPr lang="en-US" dirty="0" err="1"/>
              <a:t>muutmist</a:t>
            </a:r>
            <a:r>
              <a:rPr lang="en-US" dirty="0"/>
              <a:t> </a:t>
            </a:r>
            <a:r>
              <a:rPr lang="en-US" dirty="0" err="1"/>
              <a:t>loomuliku</a:t>
            </a:r>
            <a:r>
              <a:rPr lang="en-US" dirty="0"/>
              <a:t> </a:t>
            </a:r>
            <a:r>
              <a:rPr lang="en-US" dirty="0" err="1"/>
              <a:t>keele</a:t>
            </a:r>
            <a:r>
              <a:rPr lang="en-US" dirty="0"/>
              <a:t> </a:t>
            </a:r>
            <a:r>
              <a:rPr lang="en-US" dirty="0" err="1"/>
              <a:t>kaudu</a:t>
            </a:r>
            <a:r>
              <a:rPr lang="en-US" dirty="0"/>
              <a:t>.</a:t>
            </a:r>
          </a:p>
          <a:p>
            <a:pPr>
              <a:buNone/>
            </a:pPr>
            <a:r>
              <a:rPr lang="en-US" dirty="0" err="1"/>
              <a:t>Suured</a:t>
            </a:r>
            <a:r>
              <a:rPr lang="en-US" dirty="0"/>
              <a:t> </a:t>
            </a:r>
            <a:r>
              <a:rPr lang="en-US" dirty="0" err="1"/>
              <a:t>multimodaalsed</a:t>
            </a:r>
            <a:r>
              <a:rPr lang="en-US" dirty="0"/>
              <a:t> </a:t>
            </a:r>
            <a:r>
              <a:rPr lang="en-US" dirty="0" err="1"/>
              <a:t>mudelid</a:t>
            </a:r>
            <a:r>
              <a:rPr lang="en-US" dirty="0"/>
              <a:t> </a:t>
            </a:r>
            <a:r>
              <a:rPr lang="en-US" dirty="0" err="1"/>
              <a:t>laiendavad</a:t>
            </a:r>
            <a:r>
              <a:rPr lang="en-US" dirty="0"/>
              <a:t> </a:t>
            </a:r>
            <a:r>
              <a:rPr lang="en-US" dirty="0" err="1"/>
              <a:t>seda</a:t>
            </a:r>
            <a:r>
              <a:rPr lang="en-US" dirty="0"/>
              <a:t> </a:t>
            </a:r>
            <a:r>
              <a:rPr lang="en-US" dirty="0" err="1"/>
              <a:t>võimekust</a:t>
            </a:r>
            <a:r>
              <a:rPr lang="en-US" dirty="0"/>
              <a:t>, </a:t>
            </a:r>
            <a:r>
              <a:rPr lang="en-US" dirty="0" err="1"/>
              <a:t>ühendades</a:t>
            </a:r>
            <a:r>
              <a:rPr lang="en-US" dirty="0"/>
              <a:t> </a:t>
            </a:r>
            <a:r>
              <a:rPr lang="en-US" dirty="0" err="1"/>
              <a:t>mitut</a:t>
            </a:r>
            <a:r>
              <a:rPr lang="en-US" dirty="0"/>
              <a:t> </a:t>
            </a:r>
            <a:r>
              <a:rPr lang="en-US" dirty="0" err="1"/>
              <a:t>tüüpi</a:t>
            </a:r>
            <a:r>
              <a:rPr lang="en-US" dirty="0"/>
              <a:t> </a:t>
            </a:r>
            <a:r>
              <a:rPr lang="en-US" dirty="0" err="1"/>
              <a:t>sisendit</a:t>
            </a:r>
            <a:r>
              <a:rPr lang="en-US" dirty="0"/>
              <a:t> ja </a:t>
            </a:r>
            <a:r>
              <a:rPr lang="en-US" dirty="0" err="1"/>
              <a:t>väljundit</a:t>
            </a:r>
            <a:r>
              <a:rPr lang="en-US" dirty="0"/>
              <a:t> – </a:t>
            </a:r>
            <a:r>
              <a:rPr lang="en-US" dirty="0" err="1"/>
              <a:t>teksti</a:t>
            </a:r>
            <a:r>
              <a:rPr lang="en-US" dirty="0"/>
              <a:t>, </a:t>
            </a:r>
            <a:r>
              <a:rPr lang="en-US" dirty="0" err="1"/>
              <a:t>häält</a:t>
            </a:r>
            <a:r>
              <a:rPr lang="en-US" dirty="0"/>
              <a:t>, </a:t>
            </a:r>
            <a:r>
              <a:rPr lang="en-US" dirty="0" err="1"/>
              <a:t>pilte</a:t>
            </a:r>
            <a:r>
              <a:rPr lang="en-US" dirty="0"/>
              <a:t> ja </a:t>
            </a:r>
            <a:r>
              <a:rPr lang="en-US" dirty="0" err="1"/>
              <a:t>mõnikord</a:t>
            </a:r>
            <a:r>
              <a:rPr lang="en-US" dirty="0"/>
              <a:t> </a:t>
            </a:r>
            <a:r>
              <a:rPr lang="en-US" dirty="0" err="1"/>
              <a:t>isegi</a:t>
            </a:r>
            <a:r>
              <a:rPr lang="en-US" dirty="0"/>
              <a:t> </a:t>
            </a:r>
            <a:r>
              <a:rPr lang="en-US" dirty="0" err="1"/>
              <a:t>videot</a:t>
            </a:r>
            <a:r>
              <a:rPr lang="en-US" dirty="0"/>
              <a:t>. See </a:t>
            </a:r>
            <a:r>
              <a:rPr lang="en-US" dirty="0" err="1"/>
              <a:t>avab</a:t>
            </a:r>
            <a:r>
              <a:rPr lang="en-US" dirty="0"/>
              <a:t> </a:t>
            </a:r>
            <a:r>
              <a:rPr lang="en-US" dirty="0" err="1"/>
              <a:t>põnevaid</a:t>
            </a:r>
            <a:r>
              <a:rPr lang="en-US" dirty="0"/>
              <a:t> </a:t>
            </a:r>
            <a:r>
              <a:rPr lang="en-US" dirty="0" err="1"/>
              <a:t>võimalusi</a:t>
            </a:r>
            <a:r>
              <a:rPr lang="en-US" dirty="0"/>
              <a:t> </a:t>
            </a:r>
            <a:r>
              <a:rPr lang="en-US" dirty="0" err="1"/>
              <a:t>automatiseerimiseks</a:t>
            </a:r>
            <a:r>
              <a:rPr lang="en-US" dirty="0"/>
              <a:t>, </a:t>
            </a:r>
            <a:r>
              <a:rPr lang="en-US" dirty="0" err="1"/>
              <a:t>näiteks</a:t>
            </a:r>
            <a:r>
              <a:rPr lang="en-US" dirty="0"/>
              <a:t>:</a:t>
            </a:r>
          </a:p>
          <a:p>
            <a:pPr>
              <a:buNone/>
            </a:pPr>
            <a:r>
              <a:rPr lang="en-US" b="1" dirty="0" err="1"/>
              <a:t>Teksti</a:t>
            </a:r>
            <a:r>
              <a:rPr lang="en-US" b="1" dirty="0"/>
              <a:t> ja </a:t>
            </a:r>
            <a:r>
              <a:rPr lang="en-US" b="1" dirty="0" err="1"/>
              <a:t>hääle</a:t>
            </a:r>
            <a:r>
              <a:rPr lang="en-US" b="1" dirty="0"/>
              <a:t> </a:t>
            </a:r>
            <a:r>
              <a:rPr lang="en-US" b="1" dirty="0" err="1"/>
              <a:t>integreerimine</a:t>
            </a:r>
            <a:r>
              <a:rPr lang="en-US" b="1" dirty="0"/>
              <a:t>:</a:t>
            </a:r>
            <a:r>
              <a:rPr lang="en-US" dirty="0"/>
              <a:t> </a:t>
            </a:r>
            <a:r>
              <a:rPr lang="en-US" dirty="0" err="1"/>
              <a:t>Tehisintellekt</a:t>
            </a:r>
            <a:r>
              <a:rPr lang="en-US" dirty="0"/>
              <a:t> </a:t>
            </a:r>
            <a:r>
              <a:rPr lang="en-US" dirty="0" err="1"/>
              <a:t>suudab</a:t>
            </a:r>
            <a:r>
              <a:rPr lang="en-US" dirty="0"/>
              <a:t> </a:t>
            </a:r>
            <a:r>
              <a:rPr lang="en-US" dirty="0" err="1"/>
              <a:t>kuulata</a:t>
            </a:r>
            <a:r>
              <a:rPr lang="en-US" dirty="0"/>
              <a:t> ja </a:t>
            </a:r>
            <a:r>
              <a:rPr lang="en-US" dirty="0" err="1"/>
              <a:t>reageerida</a:t>
            </a:r>
            <a:r>
              <a:rPr lang="en-US" dirty="0"/>
              <a:t> </a:t>
            </a:r>
            <a:r>
              <a:rPr lang="en-US" dirty="0" err="1"/>
              <a:t>häälkäsklustele</a:t>
            </a:r>
            <a:r>
              <a:rPr lang="en-US" dirty="0"/>
              <a:t>, </a:t>
            </a:r>
            <a:r>
              <a:rPr lang="en-US" dirty="0" err="1"/>
              <a:t>muutes</a:t>
            </a:r>
            <a:r>
              <a:rPr lang="en-US" dirty="0"/>
              <a:t> </a:t>
            </a:r>
            <a:r>
              <a:rPr lang="en-US" dirty="0" err="1"/>
              <a:t>räägitud</a:t>
            </a:r>
            <a:r>
              <a:rPr lang="en-US" dirty="0"/>
              <a:t> </a:t>
            </a:r>
            <a:r>
              <a:rPr lang="en-US" dirty="0" err="1"/>
              <a:t>keele</a:t>
            </a:r>
            <a:r>
              <a:rPr lang="en-US" dirty="0"/>
              <a:t> </a:t>
            </a:r>
            <a:r>
              <a:rPr lang="en-US" dirty="0" err="1"/>
              <a:t>tegevusteks</a:t>
            </a:r>
            <a:r>
              <a:rPr lang="en-US" dirty="0"/>
              <a:t>, </a:t>
            </a:r>
            <a:r>
              <a:rPr lang="en-US" dirty="0" err="1"/>
              <a:t>nagu</a:t>
            </a:r>
            <a:r>
              <a:rPr lang="en-US" dirty="0"/>
              <a:t> </a:t>
            </a:r>
            <a:r>
              <a:rPr lang="en-US" dirty="0" err="1"/>
              <a:t>ajakava</a:t>
            </a:r>
            <a:r>
              <a:rPr lang="en-US" dirty="0"/>
              <a:t> </a:t>
            </a:r>
            <a:r>
              <a:rPr lang="en-US" dirty="0" err="1"/>
              <a:t>koostamine</a:t>
            </a:r>
            <a:r>
              <a:rPr lang="en-US" dirty="0"/>
              <a:t> </a:t>
            </a:r>
            <a:r>
              <a:rPr lang="en-US" dirty="0" err="1"/>
              <a:t>või</a:t>
            </a:r>
            <a:r>
              <a:rPr lang="en-US" dirty="0"/>
              <a:t> </a:t>
            </a:r>
            <a:r>
              <a:rPr lang="en-US" dirty="0" err="1"/>
              <a:t>küsimustele</a:t>
            </a:r>
            <a:r>
              <a:rPr lang="en-US" dirty="0"/>
              <a:t> </a:t>
            </a:r>
            <a:r>
              <a:rPr lang="en-US" dirty="0" err="1"/>
              <a:t>vastamine</a:t>
            </a:r>
            <a:r>
              <a:rPr lang="en-US" dirty="0"/>
              <a:t>, </a:t>
            </a:r>
            <a:r>
              <a:rPr lang="en-US" dirty="0" err="1"/>
              <a:t>ning</a:t>
            </a:r>
            <a:r>
              <a:rPr lang="en-US" dirty="0"/>
              <a:t> </a:t>
            </a:r>
            <a:r>
              <a:rPr lang="en-US" dirty="0" err="1"/>
              <a:t>samal</a:t>
            </a:r>
            <a:r>
              <a:rPr lang="en-US" dirty="0"/>
              <a:t> </a:t>
            </a:r>
            <a:r>
              <a:rPr lang="en-US" dirty="0" err="1"/>
              <a:t>ajal</a:t>
            </a:r>
            <a:r>
              <a:rPr lang="en-US" dirty="0"/>
              <a:t> </a:t>
            </a:r>
            <a:r>
              <a:rPr lang="en-US" dirty="0" err="1"/>
              <a:t>genereerida</a:t>
            </a:r>
            <a:r>
              <a:rPr lang="en-US" dirty="0"/>
              <a:t> </a:t>
            </a:r>
            <a:r>
              <a:rPr lang="en-US" dirty="0" err="1"/>
              <a:t>kõneväljundit</a:t>
            </a:r>
            <a:r>
              <a:rPr lang="en-US" dirty="0"/>
              <a:t> </a:t>
            </a:r>
            <a:r>
              <a:rPr lang="en-US" dirty="0" err="1"/>
              <a:t>sujuvaks</a:t>
            </a:r>
            <a:r>
              <a:rPr lang="en-US" dirty="0"/>
              <a:t> </a:t>
            </a:r>
            <a:r>
              <a:rPr lang="en-US" dirty="0" err="1"/>
              <a:t>suhtluseks</a:t>
            </a:r>
            <a:r>
              <a:rPr lang="en-US" dirty="0"/>
              <a:t>.</a:t>
            </a:r>
          </a:p>
          <a:p>
            <a:pPr>
              <a:buNone/>
            </a:pPr>
            <a:r>
              <a:rPr lang="en-US" b="1" dirty="0" err="1"/>
              <a:t>Pilt</a:t>
            </a:r>
            <a:r>
              <a:rPr lang="en-US" b="1" dirty="0"/>
              <a:t> ja </a:t>
            </a:r>
            <a:r>
              <a:rPr lang="en-US" b="1" dirty="0" err="1"/>
              <a:t>tekst</a:t>
            </a:r>
            <a:r>
              <a:rPr lang="en-US" b="1" dirty="0"/>
              <a:t>:</a:t>
            </a:r>
            <a:r>
              <a:rPr lang="en-US" dirty="0"/>
              <a:t> AI-</a:t>
            </a:r>
            <a:r>
              <a:rPr lang="en-US" dirty="0" err="1"/>
              <a:t>mudelid</a:t>
            </a:r>
            <a:r>
              <a:rPr lang="en-US" dirty="0"/>
              <a:t> </a:t>
            </a:r>
            <a:r>
              <a:rPr lang="en-US" dirty="0" err="1"/>
              <a:t>suudavad</a:t>
            </a:r>
            <a:r>
              <a:rPr lang="en-US" dirty="0"/>
              <a:t> </a:t>
            </a:r>
            <a:r>
              <a:rPr lang="en-US" dirty="0" err="1"/>
              <a:t>analüüsida</a:t>
            </a:r>
            <a:r>
              <a:rPr lang="en-US" dirty="0"/>
              <a:t> </a:t>
            </a:r>
            <a:r>
              <a:rPr lang="en-US" dirty="0" err="1"/>
              <a:t>pilti</a:t>
            </a:r>
            <a:r>
              <a:rPr lang="en-US" dirty="0"/>
              <a:t> ja </a:t>
            </a:r>
            <a:r>
              <a:rPr lang="en-US" dirty="0" err="1"/>
              <a:t>kirjeldada</a:t>
            </a:r>
            <a:r>
              <a:rPr lang="en-US" dirty="0"/>
              <a:t> </a:t>
            </a:r>
            <a:r>
              <a:rPr lang="en-US" dirty="0" err="1"/>
              <a:t>seda</a:t>
            </a:r>
            <a:r>
              <a:rPr lang="en-US" dirty="0"/>
              <a:t> </a:t>
            </a:r>
            <a:r>
              <a:rPr lang="en-US" dirty="0" err="1"/>
              <a:t>loomulikus</a:t>
            </a:r>
            <a:r>
              <a:rPr lang="en-US" dirty="0"/>
              <a:t> </a:t>
            </a:r>
            <a:r>
              <a:rPr lang="en-US" dirty="0" err="1"/>
              <a:t>keeles</a:t>
            </a:r>
            <a:r>
              <a:rPr lang="en-US" dirty="0"/>
              <a:t> (</a:t>
            </a:r>
            <a:r>
              <a:rPr lang="en-US" dirty="0" err="1"/>
              <a:t>pildiallkirjastamine</a:t>
            </a:r>
            <a:r>
              <a:rPr lang="en-US" dirty="0"/>
              <a:t>) </a:t>
            </a:r>
            <a:r>
              <a:rPr lang="en-US" dirty="0" err="1"/>
              <a:t>või</a:t>
            </a:r>
            <a:r>
              <a:rPr lang="en-US" dirty="0"/>
              <a:t> </a:t>
            </a:r>
            <a:r>
              <a:rPr lang="en-US" dirty="0" err="1"/>
              <a:t>vastupidi</a:t>
            </a:r>
            <a:r>
              <a:rPr lang="en-US" dirty="0"/>
              <a:t> – </a:t>
            </a:r>
            <a:r>
              <a:rPr lang="en-US" dirty="0" err="1"/>
              <a:t>luua</a:t>
            </a:r>
            <a:r>
              <a:rPr lang="en-US" dirty="0"/>
              <a:t> </a:t>
            </a:r>
            <a:r>
              <a:rPr lang="en-US" dirty="0" err="1"/>
              <a:t>teksti</a:t>
            </a:r>
            <a:r>
              <a:rPr lang="en-US" dirty="0"/>
              <a:t> </a:t>
            </a:r>
            <a:r>
              <a:rPr lang="en-US" dirty="0" err="1"/>
              <a:t>põhjal</a:t>
            </a:r>
            <a:r>
              <a:rPr lang="en-US" dirty="0"/>
              <a:t> </a:t>
            </a:r>
            <a:r>
              <a:rPr lang="en-US" dirty="0" err="1"/>
              <a:t>pilte</a:t>
            </a:r>
            <a:r>
              <a:rPr lang="en-US" dirty="0"/>
              <a:t> (</a:t>
            </a:r>
            <a:r>
              <a:rPr lang="en-US" dirty="0" err="1"/>
              <a:t>tekstist</a:t>
            </a:r>
            <a:r>
              <a:rPr lang="en-US" dirty="0"/>
              <a:t> </a:t>
            </a:r>
            <a:r>
              <a:rPr lang="en-US" dirty="0" err="1"/>
              <a:t>pildiks</a:t>
            </a:r>
            <a:r>
              <a:rPr lang="en-US" dirty="0"/>
              <a:t>). See on </a:t>
            </a:r>
            <a:r>
              <a:rPr lang="en-US" dirty="0" err="1"/>
              <a:t>väärtuslik</a:t>
            </a:r>
            <a:r>
              <a:rPr lang="en-US" dirty="0"/>
              <a:t> </a:t>
            </a:r>
            <a:r>
              <a:rPr lang="en-US" dirty="0" err="1"/>
              <a:t>valdkondades</a:t>
            </a:r>
            <a:r>
              <a:rPr lang="en-US" dirty="0"/>
              <a:t> </a:t>
            </a:r>
            <a:r>
              <a:rPr lang="en-US" dirty="0" err="1"/>
              <a:t>nagu</a:t>
            </a:r>
            <a:r>
              <a:rPr lang="en-US" dirty="0"/>
              <a:t> </a:t>
            </a:r>
            <a:r>
              <a:rPr lang="en-US" dirty="0" err="1"/>
              <a:t>reklaam</a:t>
            </a:r>
            <a:r>
              <a:rPr lang="en-US" dirty="0"/>
              <a:t>, </a:t>
            </a:r>
            <a:r>
              <a:rPr lang="en-US" dirty="0" err="1"/>
              <a:t>disain</a:t>
            </a:r>
            <a:r>
              <a:rPr lang="en-US" dirty="0"/>
              <a:t> ja </a:t>
            </a:r>
            <a:r>
              <a:rPr lang="en-US" dirty="0" err="1"/>
              <a:t>tervishoid</a:t>
            </a:r>
            <a:r>
              <a:rPr lang="en-US" dirty="0"/>
              <a:t>.</a:t>
            </a:r>
          </a:p>
          <a:p>
            <a:r>
              <a:rPr lang="en-US" dirty="0" err="1"/>
              <a:t>Erinevaid</a:t>
            </a:r>
            <a:r>
              <a:rPr lang="en-US" dirty="0"/>
              <a:t> </a:t>
            </a:r>
            <a:r>
              <a:rPr lang="en-US" dirty="0" err="1"/>
              <a:t>meediume</a:t>
            </a:r>
            <a:r>
              <a:rPr lang="en-US" dirty="0"/>
              <a:t> </a:t>
            </a:r>
            <a:r>
              <a:rPr lang="en-US" dirty="0" err="1"/>
              <a:t>kombineerides</a:t>
            </a:r>
            <a:r>
              <a:rPr lang="en-US" dirty="0"/>
              <a:t> </a:t>
            </a:r>
            <a:r>
              <a:rPr lang="en-US" dirty="0" err="1"/>
              <a:t>saame</a:t>
            </a:r>
            <a:r>
              <a:rPr lang="en-US" dirty="0"/>
              <a:t> </a:t>
            </a:r>
            <a:r>
              <a:rPr lang="en-US" dirty="0" err="1"/>
              <a:t>nutikamad</a:t>
            </a:r>
            <a:r>
              <a:rPr lang="en-US" dirty="0"/>
              <a:t> ja </a:t>
            </a:r>
            <a:r>
              <a:rPr lang="en-US" dirty="0" err="1"/>
              <a:t>kohanemisvõimelisemad</a:t>
            </a:r>
            <a:r>
              <a:rPr lang="en-US" dirty="0"/>
              <a:t> </a:t>
            </a:r>
            <a:r>
              <a:rPr lang="en-US" dirty="0" err="1"/>
              <a:t>tehisintellekti</a:t>
            </a:r>
            <a:r>
              <a:rPr lang="en-US" dirty="0"/>
              <a:t> </a:t>
            </a:r>
            <a:r>
              <a:rPr lang="en-US" dirty="0" err="1"/>
              <a:t>süsteemid</a:t>
            </a:r>
            <a:r>
              <a:rPr lang="en-US" dirty="0"/>
              <a:t>, mis </a:t>
            </a:r>
            <a:r>
              <a:rPr lang="en-US" dirty="0" err="1"/>
              <a:t>suudavad</a:t>
            </a:r>
            <a:r>
              <a:rPr lang="en-US" dirty="0"/>
              <a:t> </a:t>
            </a:r>
            <a:r>
              <a:rPr lang="en-US" dirty="0" err="1"/>
              <a:t>täita</a:t>
            </a:r>
            <a:r>
              <a:rPr lang="en-US" dirty="0"/>
              <a:t> </a:t>
            </a:r>
            <a:r>
              <a:rPr lang="en-US" dirty="0" err="1"/>
              <a:t>keerukaid</a:t>
            </a:r>
            <a:r>
              <a:rPr lang="en-US" dirty="0"/>
              <a:t> </a:t>
            </a:r>
            <a:r>
              <a:rPr lang="en-US" dirty="0" err="1"/>
              <a:t>multimodaalseid</a:t>
            </a:r>
            <a:r>
              <a:rPr lang="en-US" dirty="0"/>
              <a:t> </a:t>
            </a:r>
            <a:r>
              <a:rPr lang="en-US" dirty="0" err="1"/>
              <a:t>ülesandeid</a:t>
            </a:r>
            <a:r>
              <a:rPr lang="en-US" dirty="0"/>
              <a:t> – </a:t>
            </a:r>
            <a:r>
              <a:rPr lang="en-US" dirty="0" err="1"/>
              <a:t>selliseid</a:t>
            </a:r>
            <a:r>
              <a:rPr lang="en-US" dirty="0"/>
              <a:t>, mis on </a:t>
            </a:r>
            <a:r>
              <a:rPr lang="en-US" dirty="0" err="1"/>
              <a:t>inimestele</a:t>
            </a:r>
            <a:r>
              <a:rPr lang="en-US" dirty="0"/>
              <a:t> </a:t>
            </a:r>
            <a:r>
              <a:rPr lang="en-US" dirty="0" err="1"/>
              <a:t>käsitsi</a:t>
            </a:r>
            <a:r>
              <a:rPr lang="en-US" dirty="0"/>
              <a:t> </a:t>
            </a:r>
            <a:r>
              <a:rPr lang="en-US" dirty="0" err="1"/>
              <a:t>raskesti</a:t>
            </a:r>
            <a:r>
              <a:rPr lang="en-US" dirty="0"/>
              <a:t> </a:t>
            </a:r>
            <a:r>
              <a:rPr lang="en-US" dirty="0" err="1"/>
              <a:t>hallatavad</a:t>
            </a:r>
            <a:r>
              <a:rPr lang="en-US" dirty="0"/>
              <a:t>, </a:t>
            </a:r>
            <a:r>
              <a:rPr lang="en-US" dirty="0" err="1"/>
              <a:t>kuid</a:t>
            </a:r>
            <a:r>
              <a:rPr lang="en-US" dirty="0"/>
              <a:t> </a:t>
            </a:r>
            <a:r>
              <a:rPr lang="en-US" dirty="0" err="1"/>
              <a:t>mida</a:t>
            </a:r>
            <a:r>
              <a:rPr lang="en-US" dirty="0"/>
              <a:t> AI </a:t>
            </a:r>
            <a:r>
              <a:rPr lang="en-US" dirty="0" err="1"/>
              <a:t>suudab</a:t>
            </a:r>
            <a:r>
              <a:rPr lang="en-US" dirty="0"/>
              <a:t> </a:t>
            </a:r>
            <a:r>
              <a:rPr lang="en-US" dirty="0" err="1"/>
              <a:t>integreerida</a:t>
            </a:r>
            <a:r>
              <a:rPr lang="en-US" dirty="0"/>
              <a:t> ja </a:t>
            </a:r>
            <a:r>
              <a:rPr lang="en-US" dirty="0" err="1"/>
              <a:t>automatiseerida</a:t>
            </a:r>
            <a:r>
              <a:rPr lang="en-US" dirty="0"/>
              <a:t> </a:t>
            </a:r>
            <a:r>
              <a:rPr lang="en-US" dirty="0" err="1"/>
              <a:t>märksa</a:t>
            </a:r>
            <a:r>
              <a:rPr lang="en-US" dirty="0"/>
              <a:t> </a:t>
            </a:r>
            <a:r>
              <a:rPr lang="en-US" dirty="0" err="1"/>
              <a:t>tõhusamalt</a:t>
            </a:r>
            <a:r>
              <a:rPr lang="en-US" dirty="0"/>
              <a:t>.</a:t>
            </a:r>
          </a:p>
          <a:p>
            <a:endParaRPr lang="et-EE" dirty="0"/>
          </a:p>
          <a:p>
            <a:endParaRPr lang="et-EE" dirty="0"/>
          </a:p>
          <a:p>
            <a:r>
              <a:rPr lang="et-EE" dirty="0"/>
              <a:t>---ENG---</a:t>
            </a:r>
          </a:p>
          <a:p>
            <a:r>
              <a:rPr lang="en-US" dirty="0"/>
              <a:t>When we talk about large language models (LLMs), these models focus primarily on text input and output. They understand, process, and generate human language for applications like chatbots, writing assistants, and even more complex tasks like translation or summarization. Automation here means streamlining communication, content creation, and decision-making through natura</a:t>
            </a:r>
          </a:p>
          <a:p>
            <a:endParaRPr lang="en-US" dirty="0"/>
          </a:p>
          <a:p>
            <a:r>
              <a:rPr lang="en-US" dirty="0"/>
              <a:t>large multimodal models extend this capability by combining multiple types of input and output—text, voice, image, and sometimes even video. This opens up exciting possibilities for automation, like:</a:t>
            </a:r>
          </a:p>
          <a:p>
            <a:endParaRPr lang="en-US" dirty="0"/>
          </a:p>
          <a:p>
            <a:r>
              <a:rPr lang="en-US" dirty="0"/>
              <a:t>Text and Voice Integration: AI can listen to and respond to voice commands, turning spoken language into actionable tasks, such as scheduling or answering queries, while also generating spoken responses for a seamless interaction.</a:t>
            </a:r>
          </a:p>
          <a:p>
            <a:endParaRPr lang="en-US" dirty="0"/>
          </a:p>
          <a:p>
            <a:r>
              <a:rPr lang="en-US" dirty="0"/>
              <a:t>Image and Text: AI models can analyze an image and describe it in natural language (image captioning), or, in reverse, generate images based on textual descriptions (text-to-image), which is valuable in industries like advertising, design, and healthcare.</a:t>
            </a:r>
          </a:p>
          <a:p>
            <a:endParaRPr lang="en-US" dirty="0"/>
          </a:p>
          <a:p>
            <a:r>
              <a:rPr lang="en-US" dirty="0"/>
              <a:t>By combining these modalities, we get smarter and more adaptable AI systems that can handle complex, multimodal tasks—things that are difficult for humans to juggle manually but easier for AI to integrate and automate.</a:t>
            </a:r>
          </a:p>
          <a:p>
            <a:r>
              <a:rPr lang="en-US" dirty="0"/>
              <a: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AC6370-0129-4DAE-ABA8-9846C40E03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83537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29</a:t>
            </a:fld>
            <a:endParaRPr/>
          </a:p>
        </p:txBody>
      </p:sp>
    </p:spTree>
    <p:extLst>
      <p:ext uri="{BB962C8B-B14F-4D97-AF65-F5344CB8AC3E}">
        <p14:creationId xmlns:p14="http://schemas.microsoft.com/office/powerpoint/2010/main" val="3817045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32" name="Google Shape;13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75749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1200"/>
              <a:buFont typeface="Calibri"/>
              <a:buAutoNum type="arabicPeriod"/>
            </a:pPr>
            <a:r>
              <a:rPr lang="en-GB"/>
              <a:t>Toimusid enne 30.nov 2022 </a:t>
            </a:r>
            <a:r>
              <a:rPr lang="en-GB" sz="1800">
                <a:latin typeface="Times New Roman"/>
                <a:ea typeface="Times New Roman"/>
                <a:cs typeface="Times New Roman"/>
                <a:sym typeface="Times New Roman"/>
              </a:rPr>
              <a:t>Ajaraamistik piirati ajaga enne OpenAI ChatGPT avalikustamist 30. novembril 2022, kuna sellest ajast alates on tehisintellektipõhiseid tööriistu hakatud laiemalt kasutama organisatsioonide strateegilises kommunikatsioonis, sh tekstide nagu pressiteated, koostamisel. Sellest tulenevalt oli võimalik välistada tehisintellekti kasutamine ettevõtete originaalsete pressiteadete koostamisel. </a:t>
            </a:r>
            <a:r>
              <a:rPr lang="en-GB"/>
              <a:t> </a:t>
            </a:r>
            <a:endParaRPr/>
          </a:p>
          <a:p>
            <a:pPr marL="228600" lvl="0" indent="-228600" algn="l" rtl="0">
              <a:spcBef>
                <a:spcPts val="360"/>
              </a:spcBef>
              <a:spcAft>
                <a:spcPts val="0"/>
              </a:spcAft>
              <a:buClr>
                <a:schemeClr val="dk1"/>
              </a:buClr>
              <a:buSzPts val="1200"/>
              <a:buFont typeface="Calibri"/>
              <a:buAutoNum type="arabicPeriod"/>
            </a:pPr>
            <a:r>
              <a:rPr lang="en-GB"/>
              <a:t>Rahvusvahelised börsiettevõtted</a:t>
            </a:r>
            <a:endParaRPr/>
          </a:p>
          <a:p>
            <a:pPr marL="228600" marR="0" lvl="0" indent="-228600" algn="l" rtl="0">
              <a:lnSpc>
                <a:spcPct val="100000"/>
              </a:lnSpc>
              <a:spcBef>
                <a:spcPts val="540"/>
              </a:spcBef>
              <a:spcAft>
                <a:spcPts val="0"/>
              </a:spcAft>
              <a:buClr>
                <a:schemeClr val="dk1"/>
              </a:buClr>
              <a:buSzPts val="1200"/>
              <a:buFont typeface="Calibri"/>
              <a:buAutoNum type="arabicPeriod"/>
            </a:pPr>
            <a:r>
              <a:rPr lang="en-GB"/>
              <a:t>Kriisid ületasid uudiskünnise ning kriiside negatiivne mõju oli selgelt näha aktsiahinna langemises. </a:t>
            </a:r>
            <a:r>
              <a:rPr lang="en-GB" sz="1800">
                <a:latin typeface="Times New Roman"/>
                <a:ea typeface="Times New Roman"/>
                <a:cs typeface="Times New Roman"/>
                <a:sym typeface="Times New Roman"/>
              </a:rPr>
              <a:t>Valitud ettevõtete kriisid ületasid uudiskünnise, põhjustades nii märkimisväärset majanduslikku kui mainekahju ning mõjutasid selgelt aktsia hinda. </a:t>
            </a:r>
            <a:endParaRPr/>
          </a:p>
          <a:p>
            <a:pPr marL="228600" lvl="0" indent="-228600" algn="l" rtl="0">
              <a:spcBef>
                <a:spcPts val="360"/>
              </a:spcBef>
              <a:spcAft>
                <a:spcPts val="0"/>
              </a:spcAft>
              <a:buClr>
                <a:schemeClr val="dk1"/>
              </a:buClr>
              <a:buSzPts val="1200"/>
              <a:buFont typeface="Calibri"/>
              <a:buAutoNum type="arabicPeriod"/>
            </a:pPr>
            <a:r>
              <a:rPr lang="en-GB"/>
              <a:t>Erinevad sektorid erinevad vaatenurgad (autotööstus, tehnoloogia, pangandus, naftatööstus)</a:t>
            </a:r>
            <a:endParaRPr/>
          </a:p>
          <a:p>
            <a:pPr marL="228600" marR="0" lvl="0" indent="-228600" algn="l" rtl="0">
              <a:lnSpc>
                <a:spcPct val="100000"/>
              </a:lnSpc>
              <a:spcBef>
                <a:spcPts val="540"/>
              </a:spcBef>
              <a:spcAft>
                <a:spcPts val="0"/>
              </a:spcAft>
              <a:buClr>
                <a:schemeClr val="dk1"/>
              </a:buClr>
              <a:buSzPts val="1200"/>
              <a:buFont typeface="Calibri"/>
              <a:buAutoNum type="arabicPeriod"/>
            </a:pPr>
            <a:r>
              <a:rPr lang="en-GB"/>
              <a:t>Infokättesaadavus. </a:t>
            </a:r>
            <a:r>
              <a:rPr lang="en-GB" sz="1800">
                <a:latin typeface="Times New Roman"/>
                <a:ea typeface="Times New Roman"/>
                <a:cs typeface="Times New Roman"/>
                <a:sym typeface="Times New Roman"/>
              </a:rPr>
              <a:t>Kuigi palju sidusrühmade tagasisidest ning hoiakuid kajastavast infost (näiteks läbiviidud kliendi- ja maineuuringud) ei ole avalikult kättesaadavad, oli antud töö kontekstis oluline leida ettevõtete originaal-pressiteated ning tarbijate reaktsioone peegeldavat materjali kommentaaride, arvamusartiklite ning veebifoorumites peetavate diskussioonide näol. </a:t>
            </a:r>
            <a:endParaRPr/>
          </a:p>
          <a:p>
            <a:pPr marL="228600" lvl="0" indent="-152400" algn="l" rtl="0">
              <a:spcBef>
                <a:spcPts val="360"/>
              </a:spcBef>
              <a:spcAft>
                <a:spcPts val="0"/>
              </a:spcAft>
              <a:buClr>
                <a:schemeClr val="dk1"/>
              </a:buClr>
              <a:buSzPts val="1200"/>
              <a:buFont typeface="Calibri"/>
              <a:buNone/>
            </a:pPr>
            <a:endParaRPr/>
          </a:p>
        </p:txBody>
      </p:sp>
      <p:sp>
        <p:nvSpPr>
          <p:cNvPr id="140" name="Google Shape;14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31</a:t>
            </a:fld>
            <a:endParaRPr/>
          </a:p>
        </p:txBody>
      </p:sp>
    </p:spTree>
    <p:extLst>
      <p:ext uri="{BB962C8B-B14F-4D97-AF65-F5344CB8AC3E}">
        <p14:creationId xmlns:p14="http://schemas.microsoft.com/office/powerpoint/2010/main" val="4239768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 name="Google Shape;14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967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 name="Google Shape;1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98257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8" name="Google Shape;15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32908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Times New Roman"/>
              <a:buNone/>
            </a:pPr>
            <a:r>
              <a:rPr lang="en-GB" sz="1800">
                <a:latin typeface="Times New Roman"/>
                <a:ea typeface="Times New Roman"/>
                <a:cs typeface="Times New Roman"/>
                <a:sym typeface="Times New Roman"/>
              </a:rPr>
              <a:t>Küsimustiku sisemise usaldusväärsuse hindamiseks arvutas autor kõigi küsimustiku komponentide Cronbach alfa väärtused. Küsitluse väidete Cronbach alfa jäi vahemikku 0,70 ≤ α &lt; 0,80, mis viitab rahuldavale kuni heale sisemisele järjepidevusele. See näitab, et küsitluse küsimused on omavahel mõõdukalt seotud ja tõenäoliselt mõõdavad sarnast konstrukti (vt Lisa 10). </a:t>
            </a:r>
            <a:endParaRPr/>
          </a:p>
          <a:p>
            <a:pPr marL="0" lvl="0" indent="0" algn="l" rtl="0">
              <a:spcBef>
                <a:spcPts val="360"/>
              </a:spcBef>
              <a:spcAft>
                <a:spcPts val="0"/>
              </a:spcAft>
              <a:buNone/>
            </a:pPr>
            <a:endParaRPr/>
          </a:p>
        </p:txBody>
      </p:sp>
      <p:sp>
        <p:nvSpPr>
          <p:cNvPr id="165" name="Google Shape;165;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35</a:t>
            </a:fld>
            <a:endParaRPr/>
          </a:p>
        </p:txBody>
      </p:sp>
    </p:spTree>
    <p:extLst>
      <p:ext uri="{BB962C8B-B14F-4D97-AF65-F5344CB8AC3E}">
        <p14:creationId xmlns:p14="http://schemas.microsoft.com/office/powerpoint/2010/main" val="30575448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Kriisi tüüp 11 (juhtkonna väärkäitumise tõttu tekkinud kriis, tahtlik seaduse/määruse rikkumine)</a:t>
            </a:r>
            <a:endParaRPr/>
          </a:p>
          <a:p>
            <a:pPr marL="0" lvl="0" indent="0" algn="l" rtl="0">
              <a:spcBef>
                <a:spcPts val="360"/>
              </a:spcBef>
              <a:spcAft>
                <a:spcPts val="0"/>
              </a:spcAft>
              <a:buNone/>
            </a:pPr>
            <a:r>
              <a:rPr lang="en-GB"/>
              <a:t>Kriiside ajalugu: 1 (tüüp 11)  kriisile eelnenud 10 aasta kohta</a:t>
            </a:r>
            <a:endParaRPr/>
          </a:p>
          <a:p>
            <a:pPr marL="0" lvl="0" indent="0" algn="l" rtl="0">
              <a:spcBef>
                <a:spcPts val="360"/>
              </a:spcBef>
              <a:spcAft>
                <a:spcPts val="0"/>
              </a:spcAft>
              <a:buNone/>
            </a:pPr>
            <a:r>
              <a:rPr lang="en-GB"/>
              <a:t>Varasem suhe sidusrühmadega: Volkswageni juhtumi puhul analüüsiti 230 uudise pealkirja ja sisukokkuvõtet. Suur keelemudel hindas emissiooniskandaalile eelnenud suhteid huvigruppidega keskmiseks. Varasemate suhete hindamine sidusrühmadega osutus väljakutseks. Enamasti hindavad organisatsioonid oma suhteid sidusrühmadega läbi tarbija-, brändi- või maineuuringute, kuid selliste uuringute tulemused ei ole üldjuhul avalikud. Seetõttu kasutati antud analüüsi jaoks RQküsimustikku (Reputation Quotient) (Porrit, 2005). Küsimustiku küsimused sõnastati ümber väideteks. Seejärel võrreldi väiteid ettevõtete kohta Google’i uudiste arhiivis leitavate, kriisile eelnenud kolme aasta uudiste pealkirjade ja sisukokkuvõtetega. Uudiste kogumisel piirduti lääne inforuumis levivate online meediaväljaannetega nagu näiteks The New York Times, Forbes, Wall Street Journal, The Guardian, WIRED, CNBC, Time Magazine, Business Insider, Financial Times, Business Insider. Analüüsi läbiviimiseks kasutati GPT-4 keelemudelit ning Likerti 5-palli skaalat. Autor uuris, mil määral vastavad uudiste pealkirjad ja sisukokkuvõtted RQ-küsimustikust tuletatud väidetele. Näiteks, kui uudise pealkiri või sisukokkuvõte sisaldas infot töötajate streikide, lapstööjõu kasutamise või juhtkonna poolsete töötajate ahistamisjuhtumite kohta, määras suur keelemudel väitele “Näib olevat kõrgete eetiliste standarditega ettevõte” hindeks 1 – „üldse mitte“. Seejärel arvutas autor hinnangute keskväärtused, mida hiljem kasutati ühe sisendina pressiteadete koostamisel (vt Lisa 4). </a:t>
            </a:r>
            <a:endParaRPr/>
          </a:p>
        </p:txBody>
      </p:sp>
      <p:sp>
        <p:nvSpPr>
          <p:cNvPr id="172" name="Google Shape;17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36</a:t>
            </a:fld>
            <a:endParaRPr/>
          </a:p>
        </p:txBody>
      </p:sp>
    </p:spTree>
    <p:extLst>
      <p:ext uri="{BB962C8B-B14F-4D97-AF65-F5344CB8AC3E}">
        <p14:creationId xmlns:p14="http://schemas.microsoft.com/office/powerpoint/2010/main" val="278740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Kriisi tüüp: 11</a:t>
            </a:r>
            <a:endParaRPr/>
          </a:p>
          <a:p>
            <a:pPr marL="0" lvl="0" indent="0" algn="l" rtl="0">
              <a:spcBef>
                <a:spcPts val="360"/>
              </a:spcBef>
              <a:spcAft>
                <a:spcPts val="0"/>
              </a:spcAft>
              <a:buNone/>
            </a:pPr>
            <a:r>
              <a:rPr lang="en-GB"/>
              <a:t>Kriiside ajalugu: Facebooki puhul leiti neli varem uudiskünnise ületanud juhtumit. Kaks neist hõlmasid sidusrühmade süüdistusi ebaausas käitumises, üks juhtum oli seotud tehnilise probleemiga ning üks juhtkonna väärkäitumisega.</a:t>
            </a:r>
            <a:endParaRPr/>
          </a:p>
          <a:p>
            <a:pPr marL="0" lvl="0" indent="0" algn="l" rtl="0">
              <a:spcBef>
                <a:spcPts val="360"/>
              </a:spcBef>
              <a:spcAft>
                <a:spcPts val="0"/>
              </a:spcAft>
              <a:buNone/>
            </a:pPr>
            <a:r>
              <a:rPr lang="en-GB"/>
              <a:t>Varasem suhe sidusrühmadega: Facebooki puhul analüüsiti 404 uudise pealkirja ja sisukokkuvõtet. Suur keelemudel hindas Cambridge Analytica skandaalile eelnenud suhteid sidusrühmadega pigem heaks.</a:t>
            </a:r>
            <a:endParaRPr/>
          </a:p>
          <a:p>
            <a:pPr marL="0" lvl="0" indent="0" algn="l" rtl="0">
              <a:spcBef>
                <a:spcPts val="360"/>
              </a:spcBef>
              <a:spcAft>
                <a:spcPts val="0"/>
              </a:spcAft>
              <a:buNone/>
            </a:pPr>
            <a:endParaRPr/>
          </a:p>
        </p:txBody>
      </p:sp>
      <p:sp>
        <p:nvSpPr>
          <p:cNvPr id="182" name="Google Shape;18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37</a:t>
            </a:fld>
            <a:endParaRPr/>
          </a:p>
        </p:txBody>
      </p:sp>
    </p:spTree>
    <p:extLst>
      <p:ext uri="{BB962C8B-B14F-4D97-AF65-F5344CB8AC3E}">
        <p14:creationId xmlns:p14="http://schemas.microsoft.com/office/powerpoint/2010/main" val="1992706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Kriisi tüüp:</a:t>
            </a:r>
            <a:endParaRPr/>
          </a:p>
          <a:p>
            <a:pPr marL="0" lvl="0" indent="0" algn="l" rtl="0">
              <a:spcBef>
                <a:spcPts val="360"/>
              </a:spcBef>
              <a:spcAft>
                <a:spcPts val="0"/>
              </a:spcAft>
              <a:buNone/>
            </a:pPr>
            <a:r>
              <a:rPr lang="en-GB"/>
              <a:t>Kriiside ajalugu: 4 British Petroleum kriisiajaloo uurimisel tuvastati neli varasemat juhtumit, millest kaks olid seotud tehnilise veaga ning kaks juhtkonna väärkäitumise ja seaduserikkumistega, millest ühes esines ka inimkannatanuid.</a:t>
            </a:r>
            <a:endParaRPr/>
          </a:p>
          <a:p>
            <a:pPr marL="0" lvl="0" indent="0" algn="l" rtl="0">
              <a:spcBef>
                <a:spcPts val="360"/>
              </a:spcBef>
              <a:spcAft>
                <a:spcPts val="0"/>
              </a:spcAft>
              <a:buNone/>
            </a:pPr>
            <a:r>
              <a:rPr lang="en-GB"/>
              <a:t>Varasem suhe sidusrühmadega: British Petroleumi puhul analüüsiti 19 uudise pealkirja ja sisukokkuvõtet. Suur keelemudel hindas Mehhiko lahe õlilekkele eelnenud suhteid huvigruppidega keskmiseks.</a:t>
            </a:r>
            <a:endParaRPr/>
          </a:p>
          <a:p>
            <a:pPr marL="0" lvl="0" indent="0" algn="l" rtl="0">
              <a:spcBef>
                <a:spcPts val="360"/>
              </a:spcBef>
              <a:spcAft>
                <a:spcPts val="0"/>
              </a:spcAft>
              <a:buNone/>
            </a:pPr>
            <a:endParaRPr/>
          </a:p>
          <a:p>
            <a:pPr marL="0" lvl="0" indent="0" algn="l" rtl="0">
              <a:spcBef>
                <a:spcPts val="360"/>
              </a:spcBef>
              <a:spcAft>
                <a:spcPts val="0"/>
              </a:spcAft>
              <a:buNone/>
            </a:pPr>
            <a:r>
              <a:rPr lang="en-GB"/>
              <a:t>Mainehalduse kahe alamgrupi vahel ei esinenud olulist statistilist erinevust. </a:t>
            </a:r>
            <a:endParaRPr/>
          </a:p>
        </p:txBody>
      </p:sp>
      <p:sp>
        <p:nvSpPr>
          <p:cNvPr id="192" name="Google Shape;19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38</a:t>
            </a:fld>
            <a:endParaRPr/>
          </a:p>
        </p:txBody>
      </p:sp>
    </p:spTree>
    <p:extLst>
      <p:ext uri="{BB962C8B-B14F-4D97-AF65-F5344CB8AC3E}">
        <p14:creationId xmlns:p14="http://schemas.microsoft.com/office/powerpoint/2010/main" val="3240686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US" dirty="0" err="1">
                <a:effectLst/>
              </a:rPr>
              <a:t>Suur</a:t>
            </a:r>
            <a:r>
              <a:rPr lang="en-US" dirty="0">
                <a:effectLst/>
              </a:rPr>
              <a:t> </a:t>
            </a:r>
            <a:r>
              <a:rPr lang="en-US" dirty="0" err="1">
                <a:effectLst/>
              </a:rPr>
              <a:t>Keelemudel</a:t>
            </a:r>
            <a:r>
              <a:rPr lang="en-US" dirty="0">
                <a:effectLst/>
              </a:rPr>
              <a:t> (Large Language Model, LLM) </a:t>
            </a:r>
            <a:r>
              <a:rPr lang="en-US" dirty="0" err="1">
                <a:effectLst/>
              </a:rPr>
              <a:t>Suur</a:t>
            </a:r>
            <a:r>
              <a:rPr lang="en-US" dirty="0">
                <a:effectLst/>
              </a:rPr>
              <a:t> </a:t>
            </a:r>
            <a:r>
              <a:rPr lang="en-US" dirty="0" err="1">
                <a:effectLst/>
              </a:rPr>
              <a:t>Keelemudel</a:t>
            </a:r>
            <a:r>
              <a:rPr lang="en-US" dirty="0">
                <a:effectLst/>
              </a:rPr>
              <a:t> (LLM), </a:t>
            </a:r>
            <a:r>
              <a:rPr lang="en-US" dirty="0" err="1">
                <a:effectLst/>
              </a:rPr>
              <a:t>nagu</a:t>
            </a:r>
            <a:r>
              <a:rPr lang="en-US" dirty="0">
                <a:effectLst/>
              </a:rPr>
              <a:t> GPT-4, on </a:t>
            </a:r>
            <a:r>
              <a:rPr lang="en-US" dirty="0" err="1">
                <a:effectLst/>
              </a:rPr>
              <a:t>tehisintellekti</a:t>
            </a:r>
            <a:r>
              <a:rPr lang="en-US" dirty="0">
                <a:effectLst/>
              </a:rPr>
              <a:t> </a:t>
            </a:r>
            <a:r>
              <a:rPr lang="en-US" dirty="0" err="1">
                <a:effectLst/>
              </a:rPr>
              <a:t>mudeli</a:t>
            </a:r>
            <a:r>
              <a:rPr lang="en-US" dirty="0">
                <a:effectLst/>
              </a:rPr>
              <a:t> </a:t>
            </a:r>
            <a:r>
              <a:rPr lang="en-US" dirty="0" err="1">
                <a:effectLst/>
              </a:rPr>
              <a:t>tüüp</a:t>
            </a:r>
            <a:r>
              <a:rPr lang="en-US" dirty="0">
                <a:effectLst/>
              </a:rPr>
              <a:t>, mis on </a:t>
            </a:r>
            <a:r>
              <a:rPr lang="en-US" dirty="0" err="1">
                <a:effectLst/>
              </a:rPr>
              <a:t>loodud</a:t>
            </a:r>
            <a:r>
              <a:rPr lang="en-US" dirty="0">
                <a:effectLst/>
              </a:rPr>
              <a:t> </a:t>
            </a:r>
            <a:r>
              <a:rPr lang="en-US" dirty="0" err="1">
                <a:effectLst/>
              </a:rPr>
              <a:t>inimkeele</a:t>
            </a:r>
            <a:r>
              <a:rPr lang="en-US" dirty="0">
                <a:effectLst/>
              </a:rPr>
              <a:t> </a:t>
            </a:r>
            <a:r>
              <a:rPr lang="en-US" dirty="0" err="1">
                <a:effectLst/>
              </a:rPr>
              <a:t>töötlemiseks</a:t>
            </a:r>
            <a:r>
              <a:rPr lang="en-US" dirty="0">
                <a:effectLst/>
              </a:rPr>
              <a:t> ja </a:t>
            </a:r>
            <a:r>
              <a:rPr lang="en-US" dirty="0" err="1">
                <a:effectLst/>
              </a:rPr>
              <a:t>genereerimiseks</a:t>
            </a:r>
            <a:r>
              <a:rPr lang="en-US" dirty="0">
                <a:effectLst/>
              </a:rPr>
              <a:t>. Selle </a:t>
            </a:r>
            <a:r>
              <a:rPr lang="en-US" dirty="0" err="1">
                <a:effectLst/>
              </a:rPr>
              <a:t>treeningud</a:t>
            </a:r>
            <a:r>
              <a:rPr lang="en-US" dirty="0">
                <a:effectLst/>
              </a:rPr>
              <a:t> on </a:t>
            </a:r>
            <a:r>
              <a:rPr lang="en-US" dirty="0" err="1">
                <a:effectLst/>
              </a:rPr>
              <a:t>tehtud</a:t>
            </a:r>
            <a:r>
              <a:rPr lang="en-US" dirty="0">
                <a:effectLst/>
              </a:rPr>
              <a:t> </a:t>
            </a:r>
            <a:r>
              <a:rPr lang="en-US" dirty="0" err="1">
                <a:effectLst/>
              </a:rPr>
              <a:t>tohutute</a:t>
            </a:r>
            <a:r>
              <a:rPr lang="en-US" dirty="0">
                <a:effectLst/>
              </a:rPr>
              <a:t> </a:t>
            </a:r>
            <a:r>
              <a:rPr lang="en-US" dirty="0" err="1">
                <a:effectLst/>
              </a:rPr>
              <a:t>tekstikogumikega</a:t>
            </a:r>
            <a:r>
              <a:rPr lang="en-US" dirty="0">
                <a:effectLst/>
              </a:rPr>
              <a:t> </a:t>
            </a:r>
            <a:r>
              <a:rPr lang="en-US" dirty="0" err="1">
                <a:effectLst/>
              </a:rPr>
              <a:t>raamatutest</a:t>
            </a:r>
            <a:r>
              <a:rPr lang="en-US" dirty="0">
                <a:effectLst/>
              </a:rPr>
              <a:t>, </a:t>
            </a:r>
            <a:r>
              <a:rPr lang="en-US" dirty="0" err="1">
                <a:effectLst/>
              </a:rPr>
              <a:t>veebisaitidelt</a:t>
            </a:r>
            <a:r>
              <a:rPr lang="en-US" dirty="0">
                <a:effectLst/>
              </a:rPr>
              <a:t>, </a:t>
            </a:r>
            <a:r>
              <a:rPr lang="en-US" dirty="0" err="1">
                <a:effectLst/>
              </a:rPr>
              <a:t>artiklitest</a:t>
            </a:r>
            <a:r>
              <a:rPr lang="en-US" dirty="0">
                <a:effectLst/>
              </a:rPr>
              <a:t> ja </a:t>
            </a:r>
            <a:r>
              <a:rPr lang="en-US" dirty="0" err="1">
                <a:effectLst/>
              </a:rPr>
              <a:t>mujalt</a:t>
            </a:r>
            <a:r>
              <a:rPr lang="en-US" dirty="0">
                <a:effectLst/>
              </a:rPr>
              <a:t>, et </a:t>
            </a:r>
            <a:r>
              <a:rPr lang="en-US" dirty="0" err="1">
                <a:effectLst/>
              </a:rPr>
              <a:t>õppida</a:t>
            </a:r>
            <a:r>
              <a:rPr lang="en-US" dirty="0">
                <a:effectLst/>
              </a:rPr>
              <a:t> </a:t>
            </a:r>
            <a:r>
              <a:rPr lang="en-US" dirty="0" err="1">
                <a:effectLst/>
              </a:rPr>
              <a:t>mustreid</a:t>
            </a:r>
            <a:r>
              <a:rPr lang="en-US" dirty="0">
                <a:effectLst/>
              </a:rPr>
              <a:t>, </a:t>
            </a:r>
            <a:r>
              <a:rPr lang="en-US" dirty="0" err="1">
                <a:effectLst/>
              </a:rPr>
              <a:t>grammatikat</a:t>
            </a:r>
            <a:r>
              <a:rPr lang="en-US" dirty="0">
                <a:effectLst/>
              </a:rPr>
              <a:t>, </a:t>
            </a:r>
            <a:r>
              <a:rPr lang="en-US" dirty="0" err="1">
                <a:effectLst/>
              </a:rPr>
              <a:t>fakte</a:t>
            </a:r>
            <a:r>
              <a:rPr lang="en-US" dirty="0">
                <a:effectLst/>
              </a:rPr>
              <a:t>, </a:t>
            </a:r>
            <a:r>
              <a:rPr lang="en-US" dirty="0" err="1">
                <a:effectLst/>
              </a:rPr>
              <a:t>arutlemist</a:t>
            </a:r>
            <a:r>
              <a:rPr lang="en-US" dirty="0">
                <a:effectLst/>
              </a:rPr>
              <a:t> </a:t>
            </a:r>
            <a:r>
              <a:rPr lang="en-US" dirty="0" err="1">
                <a:effectLst/>
              </a:rPr>
              <a:t>ning</a:t>
            </a:r>
            <a:r>
              <a:rPr lang="en-US" dirty="0">
                <a:effectLst/>
              </a:rPr>
              <a:t> </a:t>
            </a:r>
            <a:r>
              <a:rPr lang="en-US" dirty="0" err="1">
                <a:effectLst/>
              </a:rPr>
              <a:t>isegi</a:t>
            </a:r>
            <a:r>
              <a:rPr lang="en-US" dirty="0">
                <a:effectLst/>
              </a:rPr>
              <a:t> </a:t>
            </a:r>
            <a:r>
              <a:rPr lang="en-US" dirty="0" err="1">
                <a:effectLst/>
              </a:rPr>
              <a:t>teatud</a:t>
            </a:r>
            <a:r>
              <a:rPr lang="en-US" dirty="0">
                <a:effectLst/>
              </a:rPr>
              <a:t> </a:t>
            </a:r>
            <a:r>
              <a:rPr lang="en-US" dirty="0" err="1">
                <a:effectLst/>
              </a:rPr>
              <a:t>tasemel</a:t>
            </a:r>
            <a:r>
              <a:rPr lang="en-US" dirty="0">
                <a:effectLst/>
              </a:rPr>
              <a:t> </a:t>
            </a:r>
            <a:r>
              <a:rPr lang="en-US" dirty="0" err="1">
                <a:effectLst/>
              </a:rPr>
              <a:t>tervet</a:t>
            </a:r>
            <a:r>
              <a:rPr lang="en-US" dirty="0">
                <a:effectLst/>
              </a:rPr>
              <a:t> </a:t>
            </a:r>
            <a:r>
              <a:rPr lang="en-US" dirty="0" err="1">
                <a:effectLst/>
              </a:rPr>
              <a:t>mõistust</a:t>
            </a:r>
            <a:r>
              <a:rPr lang="en-US" dirty="0">
                <a:effectLst/>
              </a:rPr>
              <a:t>. LLM-id </a:t>
            </a:r>
            <a:r>
              <a:rPr lang="en-US" dirty="0" err="1">
                <a:effectLst/>
              </a:rPr>
              <a:t>töötavad</a:t>
            </a:r>
            <a:r>
              <a:rPr lang="en-US" dirty="0">
                <a:effectLst/>
              </a:rPr>
              <a:t>, </a:t>
            </a:r>
            <a:r>
              <a:rPr lang="en-US" dirty="0" err="1">
                <a:effectLst/>
              </a:rPr>
              <a:t>ennustades</a:t>
            </a:r>
            <a:r>
              <a:rPr lang="en-US" dirty="0">
                <a:effectLst/>
              </a:rPr>
              <a:t> </a:t>
            </a:r>
            <a:r>
              <a:rPr lang="en-US" dirty="0" err="1">
                <a:effectLst/>
              </a:rPr>
              <a:t>järgmist</a:t>
            </a:r>
            <a:r>
              <a:rPr lang="en-US" dirty="0">
                <a:effectLst/>
              </a:rPr>
              <a:t> </a:t>
            </a:r>
            <a:r>
              <a:rPr lang="en-US" dirty="0" err="1">
                <a:effectLst/>
              </a:rPr>
              <a:t>sõna</a:t>
            </a:r>
            <a:r>
              <a:rPr lang="en-US" dirty="0">
                <a:effectLst/>
              </a:rPr>
              <a:t> </a:t>
            </a:r>
            <a:r>
              <a:rPr lang="en-US" dirty="0" err="1">
                <a:effectLst/>
              </a:rPr>
              <a:t>või</a:t>
            </a:r>
            <a:r>
              <a:rPr lang="en-US" dirty="0">
                <a:effectLst/>
              </a:rPr>
              <a:t> </a:t>
            </a:r>
            <a:r>
              <a:rPr lang="en-US" dirty="0" err="1">
                <a:effectLst/>
              </a:rPr>
              <a:t>tokenit</a:t>
            </a:r>
            <a:r>
              <a:rPr lang="en-US" dirty="0">
                <a:effectLst/>
              </a:rPr>
              <a:t> </a:t>
            </a:r>
            <a:r>
              <a:rPr lang="en-US" dirty="0" err="1">
                <a:effectLst/>
              </a:rPr>
              <a:t>järjestuses</a:t>
            </a:r>
            <a:r>
              <a:rPr lang="en-US" dirty="0">
                <a:effectLst/>
              </a:rPr>
              <a:t> </a:t>
            </a:r>
            <a:r>
              <a:rPr lang="en-US" dirty="0" err="1">
                <a:effectLst/>
              </a:rPr>
              <a:t>eelmiste</a:t>
            </a:r>
            <a:r>
              <a:rPr lang="en-US" dirty="0">
                <a:effectLst/>
              </a:rPr>
              <a:t> </a:t>
            </a:r>
            <a:r>
              <a:rPr lang="en-US" dirty="0" err="1">
                <a:effectLst/>
              </a:rPr>
              <a:t>alusel</a:t>
            </a:r>
            <a:r>
              <a:rPr lang="en-US" dirty="0">
                <a:effectLst/>
              </a:rPr>
              <a:t>, mis </a:t>
            </a:r>
            <a:r>
              <a:rPr lang="en-US" dirty="0" err="1">
                <a:effectLst/>
              </a:rPr>
              <a:t>teeb</a:t>
            </a:r>
            <a:r>
              <a:rPr lang="en-US" dirty="0">
                <a:effectLst/>
              </a:rPr>
              <a:t> </a:t>
            </a:r>
            <a:r>
              <a:rPr lang="en-US" dirty="0" err="1">
                <a:effectLst/>
              </a:rPr>
              <a:t>nad</a:t>
            </a:r>
            <a:r>
              <a:rPr lang="en-US" dirty="0">
                <a:effectLst/>
              </a:rPr>
              <a:t> </a:t>
            </a:r>
            <a:r>
              <a:rPr lang="en-US" dirty="0" err="1">
                <a:effectLst/>
              </a:rPr>
              <a:t>võimekaks</a:t>
            </a:r>
            <a:r>
              <a:rPr lang="en-US" dirty="0">
                <a:effectLst/>
              </a:rPr>
              <a:t> </a:t>
            </a:r>
            <a:r>
              <a:rPr lang="en-US" dirty="0" err="1">
                <a:effectLst/>
              </a:rPr>
              <a:t>järgmistes</a:t>
            </a:r>
            <a:r>
              <a:rPr lang="en-US" dirty="0">
                <a:effectLst/>
              </a:rPr>
              <a:t> </a:t>
            </a:r>
            <a:r>
              <a:rPr lang="en-US" dirty="0" err="1">
                <a:effectLst/>
              </a:rPr>
              <a:t>ülesannetes</a:t>
            </a:r>
            <a:r>
              <a:rPr lang="en-US" dirty="0">
                <a:effectLst/>
              </a:rPr>
              <a:t>: </a:t>
            </a:r>
            <a:r>
              <a:rPr lang="en-US" dirty="0" err="1">
                <a:effectLst/>
              </a:rPr>
              <a:t>Tekstigenereerimine</a:t>
            </a:r>
            <a:r>
              <a:rPr lang="en-US" dirty="0">
                <a:effectLst/>
              </a:rPr>
              <a:t> </a:t>
            </a:r>
            <a:r>
              <a:rPr lang="en-US" dirty="0" err="1">
                <a:effectLst/>
              </a:rPr>
              <a:t>Teksti</a:t>
            </a:r>
            <a:r>
              <a:rPr lang="en-US" dirty="0">
                <a:effectLst/>
              </a:rPr>
              <a:t> </a:t>
            </a:r>
            <a:r>
              <a:rPr lang="en-US" dirty="0" err="1">
                <a:effectLst/>
              </a:rPr>
              <a:t>kokkuvõtete</a:t>
            </a:r>
            <a:r>
              <a:rPr lang="en-US" dirty="0">
                <a:effectLst/>
              </a:rPr>
              <a:t> </a:t>
            </a:r>
            <a:r>
              <a:rPr lang="en-US" dirty="0" err="1">
                <a:effectLst/>
              </a:rPr>
              <a:t>tegemine</a:t>
            </a:r>
            <a:r>
              <a:rPr lang="en-US" dirty="0">
                <a:effectLst/>
              </a:rPr>
              <a:t> </a:t>
            </a:r>
            <a:r>
              <a:rPr lang="en-US" dirty="0" err="1">
                <a:effectLst/>
              </a:rPr>
              <a:t>Küsimustele</a:t>
            </a:r>
            <a:r>
              <a:rPr lang="en-US" dirty="0">
                <a:effectLst/>
              </a:rPr>
              <a:t> </a:t>
            </a:r>
            <a:r>
              <a:rPr lang="en-US" dirty="0" err="1">
                <a:effectLst/>
              </a:rPr>
              <a:t>vastamine</a:t>
            </a:r>
            <a:r>
              <a:rPr lang="en-US" dirty="0">
                <a:effectLst/>
              </a:rPr>
              <a:t> Keele </a:t>
            </a:r>
            <a:r>
              <a:rPr lang="en-US" dirty="0" err="1">
                <a:effectLst/>
              </a:rPr>
              <a:t>tõlkimine</a:t>
            </a:r>
            <a:r>
              <a:rPr lang="en-US" dirty="0">
                <a:effectLst/>
              </a:rPr>
              <a:t> </a:t>
            </a:r>
            <a:r>
              <a:rPr lang="en-US" dirty="0" err="1">
                <a:effectLst/>
              </a:rPr>
              <a:t>Sentimendi</a:t>
            </a:r>
            <a:r>
              <a:rPr lang="en-US" dirty="0">
                <a:effectLst/>
              </a:rPr>
              <a:t> </a:t>
            </a:r>
            <a:r>
              <a:rPr lang="en-US" dirty="0" err="1">
                <a:effectLst/>
              </a:rPr>
              <a:t>analüüs</a:t>
            </a:r>
            <a:r>
              <a:rPr lang="en-US" dirty="0">
                <a:effectLst/>
              </a:rPr>
              <a:t> LLM-ide </a:t>
            </a:r>
            <a:r>
              <a:rPr lang="en-US" dirty="0" err="1">
                <a:effectLst/>
              </a:rPr>
              <a:t>tugevus</a:t>
            </a:r>
            <a:r>
              <a:rPr lang="en-US" dirty="0">
                <a:effectLst/>
              </a:rPr>
              <a:t> </a:t>
            </a:r>
            <a:r>
              <a:rPr lang="en-US" dirty="0" err="1">
                <a:effectLst/>
              </a:rPr>
              <a:t>seisneb</a:t>
            </a:r>
            <a:r>
              <a:rPr lang="en-US" dirty="0">
                <a:effectLst/>
              </a:rPr>
              <a:t> </a:t>
            </a:r>
            <a:r>
              <a:rPr lang="en-US" dirty="0" err="1">
                <a:effectLst/>
              </a:rPr>
              <a:t>nende</a:t>
            </a:r>
            <a:r>
              <a:rPr lang="en-US" dirty="0">
                <a:effectLst/>
              </a:rPr>
              <a:t> </a:t>
            </a:r>
            <a:r>
              <a:rPr lang="en-US" dirty="0" err="1">
                <a:effectLst/>
              </a:rPr>
              <a:t>võimes</a:t>
            </a:r>
            <a:r>
              <a:rPr lang="en-US" dirty="0">
                <a:effectLst/>
              </a:rPr>
              <a:t> </a:t>
            </a:r>
            <a:r>
              <a:rPr lang="en-US" dirty="0" err="1">
                <a:effectLst/>
              </a:rPr>
              <a:t>genereerida</a:t>
            </a:r>
            <a:r>
              <a:rPr lang="en-US" dirty="0">
                <a:effectLst/>
              </a:rPr>
              <a:t> </a:t>
            </a:r>
            <a:r>
              <a:rPr lang="en-US" dirty="0" err="1">
                <a:effectLst/>
              </a:rPr>
              <a:t>sidusaid</a:t>
            </a:r>
            <a:r>
              <a:rPr lang="en-US" dirty="0">
                <a:effectLst/>
              </a:rPr>
              <a:t> ja </a:t>
            </a:r>
            <a:r>
              <a:rPr lang="en-US" dirty="0" err="1">
                <a:effectLst/>
              </a:rPr>
              <a:t>kontekstipõhiseid</a:t>
            </a:r>
            <a:r>
              <a:rPr lang="en-US" dirty="0">
                <a:effectLst/>
              </a:rPr>
              <a:t> </a:t>
            </a:r>
            <a:r>
              <a:rPr lang="en-US" dirty="0" err="1">
                <a:effectLst/>
              </a:rPr>
              <a:t>vastuseid</a:t>
            </a:r>
            <a:r>
              <a:rPr lang="en-US" dirty="0">
                <a:effectLst/>
              </a:rPr>
              <a:t> </a:t>
            </a:r>
            <a:r>
              <a:rPr lang="en-US" dirty="0" err="1">
                <a:effectLst/>
              </a:rPr>
              <a:t>tekstisisenditele</a:t>
            </a:r>
            <a:r>
              <a:rPr lang="en-US" dirty="0">
                <a:effectLst/>
              </a:rPr>
              <a:t>, </a:t>
            </a:r>
            <a:r>
              <a:rPr lang="en-US" dirty="0" err="1">
                <a:effectLst/>
              </a:rPr>
              <a:t>käsitledes</a:t>
            </a:r>
            <a:r>
              <a:rPr lang="en-US" dirty="0">
                <a:effectLst/>
              </a:rPr>
              <a:t> </a:t>
            </a:r>
            <a:r>
              <a:rPr lang="en-US" dirty="0" err="1">
                <a:effectLst/>
              </a:rPr>
              <a:t>laia</a:t>
            </a:r>
            <a:r>
              <a:rPr lang="en-US" dirty="0">
                <a:effectLst/>
              </a:rPr>
              <a:t> </a:t>
            </a:r>
            <a:r>
              <a:rPr lang="en-US" dirty="0" err="1">
                <a:effectLst/>
              </a:rPr>
              <a:t>teemade</a:t>
            </a:r>
            <a:r>
              <a:rPr lang="en-US" dirty="0">
                <a:effectLst/>
              </a:rPr>
              <a:t> </a:t>
            </a:r>
            <a:r>
              <a:rPr lang="en-US" dirty="0" err="1">
                <a:effectLst/>
              </a:rPr>
              <a:t>valikut</a:t>
            </a:r>
            <a:r>
              <a:rPr lang="en-US" dirty="0">
                <a:effectLst/>
              </a:rPr>
              <a:t>. </a:t>
            </a:r>
            <a:r>
              <a:rPr lang="en-US" dirty="0" err="1">
                <a:effectLst/>
              </a:rPr>
              <a:t>Kuid</a:t>
            </a:r>
            <a:r>
              <a:rPr lang="en-US" dirty="0">
                <a:effectLst/>
              </a:rPr>
              <a:t> </a:t>
            </a:r>
            <a:r>
              <a:rPr lang="en-US" dirty="0" err="1">
                <a:effectLst/>
              </a:rPr>
              <a:t>nad</a:t>
            </a:r>
            <a:r>
              <a:rPr lang="en-US" dirty="0">
                <a:effectLst/>
              </a:rPr>
              <a:t> </a:t>
            </a:r>
            <a:r>
              <a:rPr lang="en-US" dirty="0" err="1">
                <a:effectLst/>
              </a:rPr>
              <a:t>toetuvad</a:t>
            </a:r>
            <a:r>
              <a:rPr lang="en-US" dirty="0">
                <a:effectLst/>
              </a:rPr>
              <a:t> </a:t>
            </a:r>
            <a:r>
              <a:rPr lang="en-US" dirty="0" err="1">
                <a:effectLst/>
              </a:rPr>
              <a:t>ainult</a:t>
            </a:r>
            <a:r>
              <a:rPr lang="en-US" dirty="0">
                <a:effectLst/>
              </a:rPr>
              <a:t> </a:t>
            </a:r>
            <a:r>
              <a:rPr lang="en-US" dirty="0" err="1">
                <a:effectLst/>
              </a:rPr>
              <a:t>tekstile</a:t>
            </a:r>
            <a:r>
              <a:rPr lang="en-US" dirty="0">
                <a:effectLst/>
              </a:rPr>
              <a:t> </a:t>
            </a:r>
            <a:r>
              <a:rPr lang="en-US" dirty="0" err="1">
                <a:effectLst/>
              </a:rPr>
              <a:t>ega</a:t>
            </a:r>
            <a:r>
              <a:rPr lang="en-US" dirty="0">
                <a:effectLst/>
              </a:rPr>
              <a:t> </a:t>
            </a:r>
            <a:r>
              <a:rPr lang="en-US" dirty="0" err="1">
                <a:effectLst/>
              </a:rPr>
              <a:t>oma</a:t>
            </a:r>
            <a:r>
              <a:rPr lang="en-US" dirty="0">
                <a:effectLst/>
              </a:rPr>
              <a:t> </a:t>
            </a:r>
            <a:r>
              <a:rPr lang="en-US" dirty="0" err="1">
                <a:effectLst/>
              </a:rPr>
              <a:t>sisseehitatud</a:t>
            </a:r>
            <a:r>
              <a:rPr lang="en-US" dirty="0">
                <a:effectLst/>
              </a:rPr>
              <a:t> </a:t>
            </a:r>
            <a:r>
              <a:rPr lang="en-US" dirty="0" err="1">
                <a:effectLst/>
              </a:rPr>
              <a:t>arusaamist</a:t>
            </a:r>
            <a:r>
              <a:rPr lang="en-US" dirty="0">
                <a:effectLst/>
              </a:rPr>
              <a:t> </a:t>
            </a:r>
            <a:r>
              <a:rPr lang="en-US" dirty="0" err="1">
                <a:effectLst/>
              </a:rPr>
              <a:t>kujutistest</a:t>
            </a:r>
            <a:r>
              <a:rPr lang="en-US" dirty="0">
                <a:effectLst/>
              </a:rPr>
              <a:t>, </a:t>
            </a:r>
            <a:r>
              <a:rPr lang="en-US" dirty="0" err="1">
                <a:effectLst/>
              </a:rPr>
              <a:t>helidest</a:t>
            </a:r>
            <a:r>
              <a:rPr lang="en-US" dirty="0">
                <a:effectLst/>
              </a:rPr>
              <a:t> </a:t>
            </a:r>
            <a:r>
              <a:rPr lang="en-US" dirty="0" err="1">
                <a:effectLst/>
              </a:rPr>
              <a:t>ega</a:t>
            </a:r>
            <a:r>
              <a:rPr lang="en-US" dirty="0">
                <a:effectLst/>
              </a:rPr>
              <a:t> </a:t>
            </a:r>
            <a:r>
              <a:rPr lang="en-US" dirty="0" err="1">
                <a:effectLst/>
              </a:rPr>
              <a:t>teistest</a:t>
            </a:r>
            <a:r>
              <a:rPr lang="en-US" dirty="0">
                <a:effectLst/>
              </a:rPr>
              <a:t> </a:t>
            </a:r>
            <a:r>
              <a:rPr lang="en-US" dirty="0" err="1">
                <a:effectLst/>
              </a:rPr>
              <a:t>meelelisest</a:t>
            </a:r>
            <a:r>
              <a:rPr lang="en-US" dirty="0">
                <a:effectLst/>
              </a:rPr>
              <a:t> </a:t>
            </a:r>
            <a:r>
              <a:rPr lang="en-US" dirty="0" err="1">
                <a:effectLst/>
              </a:rPr>
              <a:t>andmetest</a:t>
            </a:r>
            <a:r>
              <a:rPr lang="en-US" dirty="0">
                <a:effectLst/>
              </a:rPr>
              <a:t>.</a:t>
            </a:r>
            <a:endParaRPr lang="et-EE" dirty="0">
              <a:effectLst/>
            </a:endParaRPr>
          </a:p>
          <a:p>
            <a:pPr>
              <a:buFont typeface="+mj-lt"/>
              <a:buAutoNum type="arabicPeriod"/>
            </a:pPr>
            <a:endParaRPr lang="en-US" dirty="0">
              <a:effectLst/>
            </a:endParaRPr>
          </a:p>
          <a:p>
            <a:pPr>
              <a:buFont typeface="+mj-lt"/>
              <a:buAutoNum type="arabicPeriod"/>
            </a:pPr>
            <a:r>
              <a:rPr lang="en-US" dirty="0" err="1">
                <a:effectLst/>
              </a:rPr>
              <a:t>Suured</a:t>
            </a:r>
            <a:r>
              <a:rPr lang="en-US" dirty="0">
                <a:effectLst/>
              </a:rPr>
              <a:t> </a:t>
            </a:r>
            <a:r>
              <a:rPr lang="en-US" dirty="0" err="1">
                <a:effectLst/>
              </a:rPr>
              <a:t>Multimodaalsed</a:t>
            </a:r>
            <a:r>
              <a:rPr lang="en-US" dirty="0">
                <a:effectLst/>
              </a:rPr>
              <a:t> </a:t>
            </a:r>
            <a:r>
              <a:rPr lang="en-US" dirty="0" err="1">
                <a:effectLst/>
              </a:rPr>
              <a:t>Mudelid</a:t>
            </a:r>
            <a:r>
              <a:rPr lang="en-US" dirty="0">
                <a:effectLst/>
              </a:rPr>
              <a:t> (Large Multi-Modal Models) </a:t>
            </a:r>
            <a:r>
              <a:rPr lang="en-US" dirty="0" err="1">
                <a:effectLst/>
              </a:rPr>
              <a:t>Suur</a:t>
            </a:r>
            <a:r>
              <a:rPr lang="en-US" dirty="0">
                <a:effectLst/>
              </a:rPr>
              <a:t> </a:t>
            </a:r>
            <a:r>
              <a:rPr lang="en-US" dirty="0" err="1">
                <a:effectLst/>
              </a:rPr>
              <a:t>Multimodaalne</a:t>
            </a:r>
            <a:r>
              <a:rPr lang="en-US" dirty="0">
                <a:effectLst/>
              </a:rPr>
              <a:t> Mudel on </a:t>
            </a:r>
            <a:r>
              <a:rPr lang="en-US" dirty="0" err="1">
                <a:effectLst/>
              </a:rPr>
              <a:t>keerukam</a:t>
            </a:r>
            <a:r>
              <a:rPr lang="en-US" dirty="0">
                <a:effectLst/>
              </a:rPr>
              <a:t> </a:t>
            </a:r>
            <a:r>
              <a:rPr lang="en-US" dirty="0" err="1">
                <a:effectLst/>
              </a:rPr>
              <a:t>tehisintellekti</a:t>
            </a:r>
            <a:r>
              <a:rPr lang="en-US" dirty="0">
                <a:effectLst/>
              </a:rPr>
              <a:t> </a:t>
            </a:r>
            <a:r>
              <a:rPr lang="en-US" dirty="0" err="1">
                <a:effectLst/>
              </a:rPr>
              <a:t>tüüp</a:t>
            </a:r>
            <a:r>
              <a:rPr lang="en-US" dirty="0">
                <a:effectLst/>
              </a:rPr>
              <a:t>, mis </a:t>
            </a:r>
            <a:r>
              <a:rPr lang="en-US" dirty="0" err="1">
                <a:effectLst/>
              </a:rPr>
              <a:t>ühendab</a:t>
            </a:r>
            <a:r>
              <a:rPr lang="en-US" dirty="0">
                <a:effectLst/>
              </a:rPr>
              <a:t> </a:t>
            </a:r>
            <a:r>
              <a:rPr lang="en-US" dirty="0" err="1">
                <a:effectLst/>
              </a:rPr>
              <a:t>erinevat</a:t>
            </a:r>
            <a:r>
              <a:rPr lang="en-US" dirty="0">
                <a:effectLst/>
              </a:rPr>
              <a:t> </a:t>
            </a:r>
            <a:r>
              <a:rPr lang="en-US" dirty="0" err="1">
                <a:effectLst/>
              </a:rPr>
              <a:t>tüüpi</a:t>
            </a:r>
            <a:r>
              <a:rPr lang="en-US" dirty="0">
                <a:effectLst/>
              </a:rPr>
              <a:t> </a:t>
            </a:r>
            <a:r>
              <a:rPr lang="en-US" dirty="0" err="1">
                <a:effectLst/>
              </a:rPr>
              <a:t>andmeid</a:t>
            </a:r>
            <a:r>
              <a:rPr lang="en-US" dirty="0">
                <a:effectLst/>
              </a:rPr>
              <a:t> — </a:t>
            </a:r>
            <a:r>
              <a:rPr lang="en-US" dirty="0" err="1">
                <a:effectLst/>
              </a:rPr>
              <a:t>tavaliselt</a:t>
            </a:r>
            <a:r>
              <a:rPr lang="en-US" dirty="0">
                <a:effectLst/>
              </a:rPr>
              <a:t> </a:t>
            </a:r>
            <a:r>
              <a:rPr lang="en-US" dirty="0" err="1">
                <a:effectLst/>
              </a:rPr>
              <a:t>teksti</a:t>
            </a:r>
            <a:r>
              <a:rPr lang="en-US" dirty="0">
                <a:effectLst/>
              </a:rPr>
              <a:t>, </a:t>
            </a:r>
            <a:r>
              <a:rPr lang="en-US" dirty="0" err="1">
                <a:effectLst/>
              </a:rPr>
              <a:t>pilte</a:t>
            </a:r>
            <a:r>
              <a:rPr lang="en-US" dirty="0">
                <a:effectLst/>
              </a:rPr>
              <a:t> ja </a:t>
            </a:r>
            <a:r>
              <a:rPr lang="en-US" dirty="0" err="1">
                <a:effectLst/>
              </a:rPr>
              <a:t>mõnikord</a:t>
            </a:r>
            <a:r>
              <a:rPr lang="en-US" dirty="0">
                <a:effectLst/>
              </a:rPr>
              <a:t> </a:t>
            </a:r>
            <a:r>
              <a:rPr lang="en-US" dirty="0" err="1">
                <a:effectLst/>
              </a:rPr>
              <a:t>heli</a:t>
            </a:r>
            <a:r>
              <a:rPr lang="en-US" dirty="0">
                <a:effectLst/>
              </a:rPr>
              <a:t> — </a:t>
            </a:r>
            <a:r>
              <a:rPr lang="en-US" dirty="0" err="1">
                <a:effectLst/>
              </a:rPr>
              <a:t>teabe</a:t>
            </a:r>
            <a:r>
              <a:rPr lang="en-US" dirty="0">
                <a:effectLst/>
              </a:rPr>
              <a:t> </a:t>
            </a:r>
            <a:r>
              <a:rPr lang="en-US" dirty="0" err="1">
                <a:effectLst/>
              </a:rPr>
              <a:t>töötlemiseks</a:t>
            </a:r>
            <a:r>
              <a:rPr lang="en-US" dirty="0">
                <a:effectLst/>
              </a:rPr>
              <a:t> ja </a:t>
            </a:r>
            <a:r>
              <a:rPr lang="en-US" dirty="0" err="1">
                <a:effectLst/>
              </a:rPr>
              <a:t>mõistmiseks</a:t>
            </a:r>
            <a:r>
              <a:rPr lang="en-US" dirty="0">
                <a:effectLst/>
              </a:rPr>
              <a:t> </a:t>
            </a:r>
            <a:r>
              <a:rPr lang="en-US" dirty="0" err="1">
                <a:effectLst/>
              </a:rPr>
              <a:t>mitme</a:t>
            </a:r>
            <a:r>
              <a:rPr lang="en-US" dirty="0">
                <a:effectLst/>
              </a:rPr>
              <a:t> </a:t>
            </a:r>
            <a:r>
              <a:rPr lang="en-US" dirty="0" err="1">
                <a:effectLst/>
              </a:rPr>
              <a:t>vormingu</a:t>
            </a:r>
            <a:r>
              <a:rPr lang="en-US" dirty="0">
                <a:effectLst/>
              </a:rPr>
              <a:t> </a:t>
            </a:r>
            <a:r>
              <a:rPr lang="en-US" dirty="0" err="1">
                <a:effectLst/>
              </a:rPr>
              <a:t>kaudu</a:t>
            </a:r>
            <a:r>
              <a:rPr lang="en-US" dirty="0">
                <a:effectLst/>
              </a:rPr>
              <a:t>. Need </a:t>
            </a:r>
            <a:r>
              <a:rPr lang="en-US" dirty="0" err="1">
                <a:effectLst/>
              </a:rPr>
              <a:t>mudelid</a:t>
            </a:r>
            <a:r>
              <a:rPr lang="en-US" dirty="0">
                <a:effectLst/>
              </a:rPr>
              <a:t> </a:t>
            </a:r>
            <a:r>
              <a:rPr lang="en-US" dirty="0" err="1">
                <a:effectLst/>
              </a:rPr>
              <a:t>saavad</a:t>
            </a:r>
            <a:r>
              <a:rPr lang="en-US" dirty="0">
                <a:effectLst/>
              </a:rPr>
              <a:t> </a:t>
            </a:r>
            <a:r>
              <a:rPr lang="en-US" dirty="0" err="1">
                <a:effectLst/>
              </a:rPr>
              <a:t>käsitleda</a:t>
            </a:r>
            <a:r>
              <a:rPr lang="en-US" dirty="0">
                <a:effectLst/>
              </a:rPr>
              <a:t> </a:t>
            </a:r>
            <a:r>
              <a:rPr lang="en-US" dirty="0" err="1">
                <a:effectLst/>
              </a:rPr>
              <a:t>sisendeid</a:t>
            </a:r>
            <a:r>
              <a:rPr lang="en-US" dirty="0">
                <a:effectLst/>
              </a:rPr>
              <a:t> </a:t>
            </a:r>
            <a:r>
              <a:rPr lang="en-US" dirty="0" err="1">
                <a:effectLst/>
              </a:rPr>
              <a:t>erinevatest</a:t>
            </a:r>
            <a:r>
              <a:rPr lang="en-US" dirty="0">
                <a:effectLst/>
              </a:rPr>
              <a:t> </a:t>
            </a:r>
            <a:r>
              <a:rPr lang="en-US" dirty="0" err="1">
                <a:effectLst/>
              </a:rPr>
              <a:t>modaliteetidest</a:t>
            </a:r>
            <a:r>
              <a:rPr lang="en-US" dirty="0">
                <a:effectLst/>
              </a:rPr>
              <a:t>, </a:t>
            </a:r>
            <a:r>
              <a:rPr lang="en-US" dirty="0" err="1">
                <a:effectLst/>
              </a:rPr>
              <a:t>integreerides</a:t>
            </a:r>
            <a:r>
              <a:rPr lang="en-US" dirty="0">
                <a:effectLst/>
              </a:rPr>
              <a:t> </a:t>
            </a:r>
            <a:r>
              <a:rPr lang="en-US" dirty="0" err="1">
                <a:effectLst/>
              </a:rPr>
              <a:t>andmeid</a:t>
            </a:r>
            <a:r>
              <a:rPr lang="en-US" dirty="0">
                <a:effectLst/>
              </a:rPr>
              <a:t> </a:t>
            </a:r>
            <a:r>
              <a:rPr lang="en-US" dirty="0" err="1">
                <a:effectLst/>
              </a:rPr>
              <a:t>erinevatest</a:t>
            </a:r>
            <a:r>
              <a:rPr lang="en-US" dirty="0">
                <a:effectLst/>
              </a:rPr>
              <a:t> </a:t>
            </a:r>
            <a:r>
              <a:rPr lang="en-US" dirty="0" err="1">
                <a:effectLst/>
              </a:rPr>
              <a:t>allikatest</a:t>
            </a:r>
            <a:r>
              <a:rPr lang="en-US" dirty="0">
                <a:effectLst/>
              </a:rPr>
              <a:t>, et </a:t>
            </a:r>
            <a:r>
              <a:rPr lang="en-US" dirty="0" err="1">
                <a:effectLst/>
              </a:rPr>
              <a:t>jõudlust</a:t>
            </a:r>
            <a:r>
              <a:rPr lang="en-US" dirty="0">
                <a:effectLst/>
              </a:rPr>
              <a:t> </a:t>
            </a:r>
            <a:r>
              <a:rPr lang="en-US" dirty="0" err="1">
                <a:effectLst/>
              </a:rPr>
              <a:t>parandada</a:t>
            </a:r>
            <a:r>
              <a:rPr lang="en-US" dirty="0">
                <a:effectLst/>
              </a:rPr>
              <a:t>. </a:t>
            </a:r>
            <a:r>
              <a:rPr lang="en-US" dirty="0" err="1">
                <a:effectLst/>
              </a:rPr>
              <a:t>Näiteks</a:t>
            </a:r>
            <a:r>
              <a:rPr lang="en-US" dirty="0">
                <a:effectLst/>
              </a:rPr>
              <a:t>: Mudel </a:t>
            </a:r>
            <a:r>
              <a:rPr lang="en-US" dirty="0" err="1">
                <a:effectLst/>
              </a:rPr>
              <a:t>nagu</a:t>
            </a:r>
            <a:r>
              <a:rPr lang="en-US" dirty="0">
                <a:effectLst/>
              </a:rPr>
              <a:t> CLIP (Contrastive Language-Image Pre-training) </a:t>
            </a:r>
            <a:r>
              <a:rPr lang="en-US" dirty="0" err="1">
                <a:effectLst/>
              </a:rPr>
              <a:t>suudab</a:t>
            </a:r>
            <a:r>
              <a:rPr lang="en-US" dirty="0">
                <a:effectLst/>
              </a:rPr>
              <a:t> </a:t>
            </a:r>
            <a:r>
              <a:rPr lang="en-US" dirty="0" err="1">
                <a:effectLst/>
              </a:rPr>
              <a:t>mõista</a:t>
            </a:r>
            <a:r>
              <a:rPr lang="en-US" dirty="0">
                <a:effectLst/>
              </a:rPr>
              <a:t> </a:t>
            </a:r>
            <a:r>
              <a:rPr lang="en-US" dirty="0" err="1">
                <a:effectLst/>
              </a:rPr>
              <a:t>nii</a:t>
            </a:r>
            <a:r>
              <a:rPr lang="en-US" dirty="0">
                <a:effectLst/>
              </a:rPr>
              <a:t> </a:t>
            </a:r>
            <a:r>
              <a:rPr lang="en-US" dirty="0" err="1">
                <a:effectLst/>
              </a:rPr>
              <a:t>teksti</a:t>
            </a:r>
            <a:r>
              <a:rPr lang="en-US" dirty="0">
                <a:effectLst/>
              </a:rPr>
              <a:t> </a:t>
            </a:r>
            <a:r>
              <a:rPr lang="en-US" dirty="0" err="1">
                <a:effectLst/>
              </a:rPr>
              <a:t>kui</a:t>
            </a:r>
            <a:r>
              <a:rPr lang="en-US" dirty="0">
                <a:effectLst/>
              </a:rPr>
              <a:t> ka </a:t>
            </a:r>
            <a:r>
              <a:rPr lang="en-US" dirty="0" err="1">
                <a:effectLst/>
              </a:rPr>
              <a:t>pilte</a:t>
            </a:r>
            <a:r>
              <a:rPr lang="en-US" dirty="0">
                <a:effectLst/>
              </a:rPr>
              <a:t>, </a:t>
            </a:r>
            <a:r>
              <a:rPr lang="en-US" dirty="0" err="1">
                <a:effectLst/>
              </a:rPr>
              <a:t>võimaldades</a:t>
            </a:r>
            <a:r>
              <a:rPr lang="en-US" dirty="0">
                <a:effectLst/>
              </a:rPr>
              <a:t> </a:t>
            </a:r>
            <a:r>
              <a:rPr lang="en-US" dirty="0" err="1">
                <a:effectLst/>
              </a:rPr>
              <a:t>kokku</a:t>
            </a:r>
            <a:r>
              <a:rPr lang="en-US" dirty="0">
                <a:effectLst/>
              </a:rPr>
              <a:t> </a:t>
            </a:r>
            <a:r>
              <a:rPr lang="en-US" dirty="0" err="1">
                <a:effectLst/>
              </a:rPr>
              <a:t>sobitada</a:t>
            </a:r>
            <a:r>
              <a:rPr lang="en-US" dirty="0">
                <a:effectLst/>
              </a:rPr>
              <a:t> </a:t>
            </a:r>
            <a:r>
              <a:rPr lang="en-US" dirty="0" err="1">
                <a:effectLst/>
              </a:rPr>
              <a:t>pealkirju</a:t>
            </a:r>
            <a:r>
              <a:rPr lang="en-US" dirty="0">
                <a:effectLst/>
              </a:rPr>
              <a:t> </a:t>
            </a:r>
            <a:r>
              <a:rPr lang="en-US" dirty="0" err="1">
                <a:effectLst/>
              </a:rPr>
              <a:t>piltidega</a:t>
            </a:r>
            <a:r>
              <a:rPr lang="en-US" dirty="0">
                <a:effectLst/>
              </a:rPr>
              <a:t> </a:t>
            </a:r>
            <a:r>
              <a:rPr lang="en-US" dirty="0" err="1">
                <a:effectLst/>
              </a:rPr>
              <a:t>või</a:t>
            </a:r>
            <a:r>
              <a:rPr lang="en-US" dirty="0">
                <a:effectLst/>
              </a:rPr>
              <a:t> </a:t>
            </a:r>
            <a:r>
              <a:rPr lang="en-US" dirty="0" err="1">
                <a:effectLst/>
              </a:rPr>
              <a:t>genereerida</a:t>
            </a:r>
            <a:r>
              <a:rPr lang="en-US" dirty="0">
                <a:effectLst/>
              </a:rPr>
              <a:t> </a:t>
            </a:r>
            <a:r>
              <a:rPr lang="en-US" dirty="0" err="1">
                <a:effectLst/>
              </a:rPr>
              <a:t>visuaalse</a:t>
            </a:r>
            <a:r>
              <a:rPr lang="en-US" dirty="0">
                <a:effectLst/>
              </a:rPr>
              <a:t> sisu </a:t>
            </a:r>
            <a:r>
              <a:rPr lang="en-US" dirty="0" err="1">
                <a:effectLst/>
              </a:rPr>
              <a:t>tekstilisi</a:t>
            </a:r>
            <a:r>
              <a:rPr lang="en-US" dirty="0">
                <a:effectLst/>
              </a:rPr>
              <a:t> </a:t>
            </a:r>
            <a:r>
              <a:rPr lang="en-US" dirty="0" err="1">
                <a:effectLst/>
              </a:rPr>
              <a:t>kirjeldusi</a:t>
            </a:r>
            <a:r>
              <a:rPr lang="en-US" dirty="0">
                <a:effectLst/>
              </a:rPr>
              <a:t>. DALL·E, </a:t>
            </a:r>
            <a:r>
              <a:rPr lang="en-US" dirty="0" err="1">
                <a:effectLst/>
              </a:rPr>
              <a:t>teine</a:t>
            </a:r>
            <a:r>
              <a:rPr lang="en-US" dirty="0">
                <a:effectLst/>
              </a:rPr>
              <a:t> </a:t>
            </a:r>
            <a:r>
              <a:rPr lang="en-US" dirty="0" err="1">
                <a:effectLst/>
              </a:rPr>
              <a:t>näide</a:t>
            </a:r>
            <a:r>
              <a:rPr lang="en-US" dirty="0">
                <a:effectLst/>
              </a:rPr>
              <a:t>, </a:t>
            </a:r>
            <a:r>
              <a:rPr lang="en-US" dirty="0" err="1">
                <a:effectLst/>
              </a:rPr>
              <a:t>genereerib</a:t>
            </a:r>
            <a:r>
              <a:rPr lang="en-US" dirty="0">
                <a:effectLst/>
              </a:rPr>
              <a:t> </a:t>
            </a:r>
            <a:r>
              <a:rPr lang="en-US" dirty="0" err="1">
                <a:effectLst/>
              </a:rPr>
              <a:t>pilte</a:t>
            </a:r>
            <a:r>
              <a:rPr lang="en-US" dirty="0">
                <a:effectLst/>
              </a:rPr>
              <a:t> </a:t>
            </a:r>
            <a:r>
              <a:rPr lang="en-US" dirty="0" err="1">
                <a:effectLst/>
              </a:rPr>
              <a:t>tekstiliste</a:t>
            </a:r>
            <a:r>
              <a:rPr lang="en-US" dirty="0">
                <a:effectLst/>
              </a:rPr>
              <a:t> </a:t>
            </a:r>
            <a:r>
              <a:rPr lang="en-US" dirty="0" err="1">
                <a:effectLst/>
              </a:rPr>
              <a:t>vihjete</a:t>
            </a:r>
            <a:r>
              <a:rPr lang="en-US" dirty="0">
                <a:effectLst/>
              </a:rPr>
              <a:t> </a:t>
            </a:r>
            <a:r>
              <a:rPr lang="en-US" dirty="0" err="1">
                <a:effectLst/>
              </a:rPr>
              <a:t>alusel</a:t>
            </a:r>
            <a:r>
              <a:rPr lang="en-US" dirty="0">
                <a:effectLst/>
              </a:rPr>
              <a:t>. </a:t>
            </a:r>
            <a:r>
              <a:rPr lang="en-US" dirty="0" err="1">
                <a:effectLst/>
              </a:rPr>
              <a:t>Multimodaalsed</a:t>
            </a:r>
            <a:r>
              <a:rPr lang="en-US" dirty="0">
                <a:effectLst/>
              </a:rPr>
              <a:t> </a:t>
            </a:r>
            <a:r>
              <a:rPr lang="en-US" dirty="0" err="1">
                <a:effectLst/>
              </a:rPr>
              <a:t>mudelid</a:t>
            </a:r>
            <a:r>
              <a:rPr lang="en-US" dirty="0">
                <a:effectLst/>
              </a:rPr>
              <a:t> </a:t>
            </a:r>
            <a:r>
              <a:rPr lang="en-US" dirty="0" err="1">
                <a:effectLst/>
              </a:rPr>
              <a:t>lähevad</a:t>
            </a:r>
            <a:r>
              <a:rPr lang="en-US" dirty="0">
                <a:effectLst/>
              </a:rPr>
              <a:t> </a:t>
            </a:r>
            <a:r>
              <a:rPr lang="en-US" dirty="0" err="1">
                <a:effectLst/>
              </a:rPr>
              <a:t>kaugemale</a:t>
            </a:r>
            <a:r>
              <a:rPr lang="en-US" dirty="0">
                <a:effectLst/>
              </a:rPr>
              <a:t> </a:t>
            </a:r>
            <a:r>
              <a:rPr lang="en-US" dirty="0" err="1">
                <a:effectLst/>
              </a:rPr>
              <a:t>standardsete</a:t>
            </a:r>
            <a:r>
              <a:rPr lang="en-US" dirty="0">
                <a:effectLst/>
              </a:rPr>
              <a:t> LLM-ide </a:t>
            </a:r>
            <a:r>
              <a:rPr lang="en-US" dirty="0" err="1">
                <a:effectLst/>
              </a:rPr>
              <a:t>võimekusest</a:t>
            </a:r>
            <a:r>
              <a:rPr lang="en-US" dirty="0">
                <a:effectLst/>
              </a:rPr>
              <a:t>, </a:t>
            </a:r>
            <a:r>
              <a:rPr lang="en-US" dirty="0" err="1">
                <a:effectLst/>
              </a:rPr>
              <a:t>võimaldades</a:t>
            </a:r>
            <a:r>
              <a:rPr lang="en-US" dirty="0">
                <a:effectLst/>
              </a:rPr>
              <a:t> </a:t>
            </a:r>
            <a:r>
              <a:rPr lang="en-US" dirty="0" err="1">
                <a:effectLst/>
              </a:rPr>
              <a:t>mõista</a:t>
            </a:r>
            <a:r>
              <a:rPr lang="en-US" dirty="0">
                <a:effectLst/>
              </a:rPr>
              <a:t> ja </a:t>
            </a:r>
            <a:r>
              <a:rPr lang="en-US" dirty="0" err="1">
                <a:effectLst/>
              </a:rPr>
              <a:t>genereerida</a:t>
            </a:r>
            <a:r>
              <a:rPr lang="en-US" dirty="0">
                <a:effectLst/>
              </a:rPr>
              <a:t> </a:t>
            </a:r>
            <a:r>
              <a:rPr lang="en-US" dirty="0" err="1">
                <a:effectLst/>
              </a:rPr>
              <a:t>mitme</a:t>
            </a:r>
            <a:r>
              <a:rPr lang="en-US" dirty="0">
                <a:effectLst/>
              </a:rPr>
              <a:t> </a:t>
            </a:r>
            <a:r>
              <a:rPr lang="en-US" dirty="0" err="1">
                <a:effectLst/>
              </a:rPr>
              <a:t>modaalsuse</a:t>
            </a:r>
            <a:r>
              <a:rPr lang="en-US" dirty="0">
                <a:effectLst/>
              </a:rPr>
              <a:t> </a:t>
            </a:r>
            <a:r>
              <a:rPr lang="en-US" dirty="0" err="1">
                <a:effectLst/>
              </a:rPr>
              <a:t>kaudu</a:t>
            </a:r>
            <a:r>
              <a:rPr lang="en-US" dirty="0">
                <a:effectLst/>
              </a:rPr>
              <a:t> (</a:t>
            </a:r>
            <a:r>
              <a:rPr lang="en-US" dirty="0" err="1">
                <a:effectLst/>
              </a:rPr>
              <a:t>nt</a:t>
            </a:r>
            <a:r>
              <a:rPr lang="en-US" dirty="0">
                <a:effectLst/>
              </a:rPr>
              <a:t> </a:t>
            </a:r>
            <a:r>
              <a:rPr lang="en-US" dirty="0" err="1">
                <a:effectLst/>
              </a:rPr>
              <a:t>interpreteerides</a:t>
            </a:r>
            <a:r>
              <a:rPr lang="en-US" dirty="0">
                <a:effectLst/>
              </a:rPr>
              <a:t> </a:t>
            </a:r>
            <a:r>
              <a:rPr lang="en-US" dirty="0" err="1">
                <a:effectLst/>
              </a:rPr>
              <a:t>teksti</a:t>
            </a:r>
            <a:r>
              <a:rPr lang="en-US" dirty="0">
                <a:effectLst/>
              </a:rPr>
              <a:t> ja </a:t>
            </a:r>
            <a:r>
              <a:rPr lang="en-US" dirty="0" err="1">
                <a:effectLst/>
              </a:rPr>
              <a:t>tundes</a:t>
            </a:r>
            <a:r>
              <a:rPr lang="en-US" dirty="0">
                <a:effectLst/>
              </a:rPr>
              <a:t> </a:t>
            </a:r>
            <a:r>
              <a:rPr lang="en-US" dirty="0" err="1">
                <a:effectLst/>
              </a:rPr>
              <a:t>pilte</a:t>
            </a:r>
            <a:r>
              <a:rPr lang="en-US" dirty="0">
                <a:effectLst/>
              </a:rPr>
              <a:t> </a:t>
            </a:r>
            <a:r>
              <a:rPr lang="en-US" dirty="0" err="1">
                <a:effectLst/>
              </a:rPr>
              <a:t>samaaegselt</a:t>
            </a:r>
            <a:r>
              <a:rPr lang="en-US" dirty="0">
                <a:effectLst/>
              </a:rPr>
              <a:t>).</a:t>
            </a:r>
          </a:p>
          <a:p>
            <a:pPr>
              <a:buFont typeface="+mj-lt"/>
              <a:buAutoNum type="arabicPeriod"/>
            </a:pPr>
            <a:endParaRPr lang="et-EE" dirty="0">
              <a:effectLst/>
            </a:endParaRPr>
          </a:p>
          <a:p>
            <a:pPr>
              <a:buFont typeface="+mj-lt"/>
              <a:buAutoNum type="arabicPeriod"/>
            </a:pPr>
            <a:r>
              <a:rPr lang="en-US" dirty="0" err="1">
                <a:effectLst/>
              </a:rPr>
              <a:t>Arutlevad</a:t>
            </a:r>
            <a:r>
              <a:rPr lang="en-US" dirty="0">
                <a:effectLst/>
              </a:rPr>
              <a:t> </a:t>
            </a:r>
            <a:r>
              <a:rPr lang="en-US" dirty="0" err="1">
                <a:effectLst/>
              </a:rPr>
              <a:t>Mudelid</a:t>
            </a:r>
            <a:r>
              <a:rPr lang="en-US" dirty="0">
                <a:effectLst/>
              </a:rPr>
              <a:t> (Reasoning Models) </a:t>
            </a:r>
            <a:r>
              <a:rPr lang="en-US" dirty="0" err="1">
                <a:effectLst/>
              </a:rPr>
              <a:t>Arutlevad</a:t>
            </a:r>
            <a:r>
              <a:rPr lang="en-US" dirty="0">
                <a:effectLst/>
              </a:rPr>
              <a:t> </a:t>
            </a:r>
            <a:r>
              <a:rPr lang="en-US" dirty="0" err="1">
                <a:effectLst/>
              </a:rPr>
              <a:t>Mudelid</a:t>
            </a:r>
            <a:r>
              <a:rPr lang="en-US" dirty="0">
                <a:effectLst/>
              </a:rPr>
              <a:t> on </a:t>
            </a:r>
            <a:r>
              <a:rPr lang="en-US" dirty="0" err="1">
                <a:effectLst/>
              </a:rPr>
              <a:t>loodud</a:t>
            </a:r>
            <a:r>
              <a:rPr lang="en-US" dirty="0">
                <a:effectLst/>
              </a:rPr>
              <a:t> </a:t>
            </a:r>
            <a:r>
              <a:rPr lang="en-US" dirty="0" err="1">
                <a:effectLst/>
              </a:rPr>
              <a:t>tegema</a:t>
            </a:r>
            <a:r>
              <a:rPr lang="en-US" dirty="0">
                <a:effectLst/>
              </a:rPr>
              <a:t> </a:t>
            </a:r>
            <a:r>
              <a:rPr lang="en-US" dirty="0" err="1">
                <a:effectLst/>
              </a:rPr>
              <a:t>otsuseid</a:t>
            </a:r>
            <a:r>
              <a:rPr lang="en-US" dirty="0">
                <a:effectLst/>
              </a:rPr>
              <a:t> </a:t>
            </a:r>
            <a:r>
              <a:rPr lang="en-US" dirty="0" err="1">
                <a:effectLst/>
              </a:rPr>
              <a:t>või</a:t>
            </a:r>
            <a:r>
              <a:rPr lang="en-US" dirty="0">
                <a:effectLst/>
              </a:rPr>
              <a:t> </a:t>
            </a:r>
            <a:r>
              <a:rPr lang="en-US" dirty="0" err="1">
                <a:effectLst/>
              </a:rPr>
              <a:t>järeldusi</a:t>
            </a:r>
            <a:r>
              <a:rPr lang="en-US" dirty="0">
                <a:effectLst/>
              </a:rPr>
              <a:t> </a:t>
            </a:r>
            <a:r>
              <a:rPr lang="en-US" dirty="0" err="1">
                <a:effectLst/>
              </a:rPr>
              <a:t>loogika</a:t>
            </a:r>
            <a:r>
              <a:rPr lang="en-US" dirty="0">
                <a:effectLst/>
              </a:rPr>
              <a:t>, </a:t>
            </a:r>
            <a:r>
              <a:rPr lang="en-US" dirty="0" err="1">
                <a:effectLst/>
              </a:rPr>
              <a:t>struktureeritud</a:t>
            </a:r>
            <a:r>
              <a:rPr lang="en-US" dirty="0">
                <a:effectLst/>
              </a:rPr>
              <a:t> </a:t>
            </a:r>
            <a:r>
              <a:rPr lang="en-US" dirty="0" err="1">
                <a:effectLst/>
              </a:rPr>
              <a:t>teabe</a:t>
            </a:r>
            <a:r>
              <a:rPr lang="en-US" dirty="0">
                <a:effectLst/>
              </a:rPr>
              <a:t> ja </a:t>
            </a:r>
            <a:r>
              <a:rPr lang="en-US" dirty="0" err="1">
                <a:effectLst/>
              </a:rPr>
              <a:t>mõnikord</a:t>
            </a:r>
            <a:r>
              <a:rPr lang="en-US" dirty="0">
                <a:effectLst/>
              </a:rPr>
              <a:t> </a:t>
            </a:r>
            <a:r>
              <a:rPr lang="en-US" dirty="0" err="1">
                <a:effectLst/>
              </a:rPr>
              <a:t>probleemilahendusülesannete</a:t>
            </a:r>
            <a:r>
              <a:rPr lang="en-US" dirty="0">
                <a:effectLst/>
              </a:rPr>
              <a:t> </a:t>
            </a:r>
            <a:r>
              <a:rPr lang="en-US" dirty="0" err="1">
                <a:effectLst/>
              </a:rPr>
              <a:t>põhjal</a:t>
            </a:r>
            <a:r>
              <a:rPr lang="en-US" dirty="0">
                <a:effectLst/>
              </a:rPr>
              <a:t>. Need on </a:t>
            </a:r>
            <a:r>
              <a:rPr lang="en-US" dirty="0" err="1">
                <a:effectLst/>
              </a:rPr>
              <a:t>trennitud</a:t>
            </a:r>
            <a:r>
              <a:rPr lang="en-US" dirty="0">
                <a:effectLst/>
              </a:rPr>
              <a:t> </a:t>
            </a:r>
            <a:r>
              <a:rPr lang="en-US" dirty="0" err="1">
                <a:effectLst/>
              </a:rPr>
              <a:t>mõistma</a:t>
            </a:r>
            <a:r>
              <a:rPr lang="en-US" dirty="0">
                <a:effectLst/>
              </a:rPr>
              <a:t> </a:t>
            </a:r>
            <a:r>
              <a:rPr lang="en-US" dirty="0" err="1">
                <a:effectLst/>
              </a:rPr>
              <a:t>keerulisi</a:t>
            </a:r>
            <a:r>
              <a:rPr lang="en-US" dirty="0">
                <a:effectLst/>
              </a:rPr>
              <a:t> </a:t>
            </a:r>
            <a:r>
              <a:rPr lang="en-US" dirty="0" err="1">
                <a:effectLst/>
              </a:rPr>
              <a:t>seoseid</a:t>
            </a:r>
            <a:r>
              <a:rPr lang="en-US" dirty="0">
                <a:effectLst/>
              </a:rPr>
              <a:t> ja </a:t>
            </a:r>
            <a:r>
              <a:rPr lang="en-US" dirty="0" err="1">
                <a:effectLst/>
              </a:rPr>
              <a:t>mustreid</a:t>
            </a:r>
            <a:r>
              <a:rPr lang="en-US" dirty="0">
                <a:effectLst/>
              </a:rPr>
              <a:t> </a:t>
            </a:r>
            <a:r>
              <a:rPr lang="en-US" dirty="0" err="1">
                <a:effectLst/>
              </a:rPr>
              <a:t>andmetes</a:t>
            </a:r>
            <a:r>
              <a:rPr lang="en-US" dirty="0">
                <a:effectLst/>
              </a:rPr>
              <a:t> </a:t>
            </a:r>
            <a:r>
              <a:rPr lang="en-US" dirty="0" err="1">
                <a:effectLst/>
              </a:rPr>
              <a:t>ning</a:t>
            </a:r>
            <a:r>
              <a:rPr lang="en-US" dirty="0">
                <a:effectLst/>
              </a:rPr>
              <a:t> </a:t>
            </a:r>
            <a:r>
              <a:rPr lang="en-US" dirty="0" err="1">
                <a:effectLst/>
              </a:rPr>
              <a:t>kasutama</a:t>
            </a:r>
            <a:r>
              <a:rPr lang="en-US" dirty="0">
                <a:effectLst/>
              </a:rPr>
              <a:t> </a:t>
            </a:r>
            <a:r>
              <a:rPr lang="en-US" dirty="0" err="1">
                <a:effectLst/>
              </a:rPr>
              <a:t>seda</a:t>
            </a:r>
            <a:r>
              <a:rPr lang="en-US" dirty="0">
                <a:effectLst/>
              </a:rPr>
              <a:t> </a:t>
            </a:r>
            <a:r>
              <a:rPr lang="en-US" dirty="0" err="1">
                <a:effectLst/>
              </a:rPr>
              <a:t>arusaamist</a:t>
            </a:r>
            <a:r>
              <a:rPr lang="en-US" dirty="0">
                <a:effectLst/>
              </a:rPr>
              <a:t> </a:t>
            </a:r>
            <a:r>
              <a:rPr lang="en-US" dirty="0" err="1">
                <a:effectLst/>
              </a:rPr>
              <a:t>ülesannete</a:t>
            </a:r>
            <a:r>
              <a:rPr lang="en-US" dirty="0">
                <a:effectLst/>
              </a:rPr>
              <a:t> </a:t>
            </a:r>
            <a:r>
              <a:rPr lang="en-US" dirty="0" err="1">
                <a:effectLst/>
              </a:rPr>
              <a:t>täitmiseks</a:t>
            </a:r>
            <a:r>
              <a:rPr lang="en-US" dirty="0">
                <a:effectLst/>
              </a:rPr>
              <a:t>, mis </a:t>
            </a:r>
            <a:r>
              <a:rPr lang="en-US" dirty="0" err="1">
                <a:effectLst/>
              </a:rPr>
              <a:t>vajavad</a:t>
            </a:r>
            <a:r>
              <a:rPr lang="en-US" dirty="0">
                <a:effectLst/>
              </a:rPr>
              <a:t> </a:t>
            </a:r>
            <a:r>
              <a:rPr lang="en-US" dirty="0" err="1">
                <a:effectLst/>
              </a:rPr>
              <a:t>arutlemist</a:t>
            </a:r>
            <a:r>
              <a:rPr lang="en-US" dirty="0">
                <a:effectLst/>
              </a:rPr>
              <a:t>, </a:t>
            </a:r>
            <a:r>
              <a:rPr lang="en-US" dirty="0" err="1">
                <a:effectLst/>
              </a:rPr>
              <a:t>nagu</a:t>
            </a:r>
            <a:r>
              <a:rPr lang="en-US" dirty="0">
                <a:effectLst/>
              </a:rPr>
              <a:t> </a:t>
            </a:r>
            <a:r>
              <a:rPr lang="en-US" dirty="0" err="1">
                <a:effectLst/>
              </a:rPr>
              <a:t>näiteks</a:t>
            </a:r>
            <a:r>
              <a:rPr lang="en-US" dirty="0">
                <a:effectLst/>
              </a:rPr>
              <a:t>: </a:t>
            </a:r>
            <a:r>
              <a:rPr lang="en-US" dirty="0" err="1">
                <a:effectLst/>
              </a:rPr>
              <a:t>Matemaatiliste</a:t>
            </a:r>
            <a:r>
              <a:rPr lang="en-US" dirty="0">
                <a:effectLst/>
              </a:rPr>
              <a:t> </a:t>
            </a:r>
            <a:r>
              <a:rPr lang="en-US" dirty="0" err="1">
                <a:effectLst/>
              </a:rPr>
              <a:t>probleemide</a:t>
            </a:r>
            <a:r>
              <a:rPr lang="en-US" dirty="0">
                <a:effectLst/>
              </a:rPr>
              <a:t> </a:t>
            </a:r>
            <a:r>
              <a:rPr lang="en-US" dirty="0" err="1">
                <a:effectLst/>
              </a:rPr>
              <a:t>lahendamine</a:t>
            </a:r>
            <a:r>
              <a:rPr lang="en-US" dirty="0">
                <a:effectLst/>
              </a:rPr>
              <a:t> </a:t>
            </a:r>
            <a:r>
              <a:rPr lang="en-US" dirty="0" err="1">
                <a:effectLst/>
              </a:rPr>
              <a:t>Loogiline</a:t>
            </a:r>
            <a:r>
              <a:rPr lang="en-US" dirty="0">
                <a:effectLst/>
              </a:rPr>
              <a:t> </a:t>
            </a:r>
            <a:r>
              <a:rPr lang="en-US" dirty="0" err="1">
                <a:effectLst/>
              </a:rPr>
              <a:t>deduktsioon</a:t>
            </a:r>
            <a:r>
              <a:rPr lang="en-US" dirty="0">
                <a:effectLst/>
              </a:rPr>
              <a:t> </a:t>
            </a:r>
            <a:r>
              <a:rPr lang="en-US" dirty="0" err="1">
                <a:effectLst/>
              </a:rPr>
              <a:t>Põhjus-tagajärg</a:t>
            </a:r>
            <a:r>
              <a:rPr lang="en-US" dirty="0">
                <a:effectLst/>
              </a:rPr>
              <a:t> </a:t>
            </a:r>
            <a:r>
              <a:rPr lang="en-US" dirty="0" err="1">
                <a:effectLst/>
              </a:rPr>
              <a:t>seoste</a:t>
            </a:r>
            <a:r>
              <a:rPr lang="en-US" dirty="0">
                <a:effectLst/>
              </a:rPr>
              <a:t> </a:t>
            </a:r>
            <a:r>
              <a:rPr lang="en-US" dirty="0" err="1">
                <a:effectLst/>
              </a:rPr>
              <a:t>mõistmine</a:t>
            </a:r>
            <a:r>
              <a:rPr lang="en-US" dirty="0">
                <a:effectLst/>
              </a:rPr>
              <a:t> </a:t>
            </a:r>
            <a:r>
              <a:rPr lang="en-US" dirty="0" err="1">
                <a:effectLst/>
              </a:rPr>
              <a:t>Plaani</a:t>
            </a:r>
            <a:r>
              <a:rPr lang="en-US" dirty="0">
                <a:effectLst/>
              </a:rPr>
              <a:t> ja </a:t>
            </a:r>
            <a:r>
              <a:rPr lang="en-US" dirty="0" err="1">
                <a:effectLst/>
              </a:rPr>
              <a:t>strateegia</a:t>
            </a:r>
            <a:r>
              <a:rPr lang="en-US" dirty="0">
                <a:effectLst/>
              </a:rPr>
              <a:t> </a:t>
            </a:r>
            <a:r>
              <a:rPr lang="en-US" dirty="0" err="1">
                <a:effectLst/>
              </a:rPr>
              <a:t>loomine</a:t>
            </a:r>
            <a:r>
              <a:rPr lang="en-US" dirty="0">
                <a:effectLst/>
              </a:rPr>
              <a:t> </a:t>
            </a:r>
            <a:r>
              <a:rPr lang="en-US" dirty="0" err="1">
                <a:effectLst/>
              </a:rPr>
              <a:t>Erinevalt</a:t>
            </a:r>
            <a:r>
              <a:rPr lang="en-US" dirty="0">
                <a:effectLst/>
              </a:rPr>
              <a:t> </a:t>
            </a:r>
            <a:r>
              <a:rPr lang="en-US" dirty="0" err="1">
                <a:effectLst/>
              </a:rPr>
              <a:t>tavapärastest</a:t>
            </a:r>
            <a:r>
              <a:rPr lang="en-US" dirty="0">
                <a:effectLst/>
              </a:rPr>
              <a:t> LLM-</a:t>
            </a:r>
            <a:r>
              <a:rPr lang="en-US" dirty="0" err="1">
                <a:effectLst/>
              </a:rPr>
              <a:t>idest</a:t>
            </a:r>
            <a:r>
              <a:rPr lang="en-US" dirty="0">
                <a:effectLst/>
              </a:rPr>
              <a:t>, mis </a:t>
            </a:r>
            <a:r>
              <a:rPr lang="en-US" dirty="0" err="1">
                <a:effectLst/>
              </a:rPr>
              <a:t>võivad</a:t>
            </a:r>
            <a:r>
              <a:rPr lang="en-US" dirty="0">
                <a:effectLst/>
              </a:rPr>
              <a:t> </a:t>
            </a:r>
            <a:r>
              <a:rPr lang="en-US" dirty="0" err="1">
                <a:effectLst/>
              </a:rPr>
              <a:t>luua</a:t>
            </a:r>
            <a:r>
              <a:rPr lang="en-US" dirty="0">
                <a:effectLst/>
              </a:rPr>
              <a:t> </a:t>
            </a:r>
            <a:r>
              <a:rPr lang="en-US" dirty="0" err="1">
                <a:effectLst/>
              </a:rPr>
              <a:t>usutava</a:t>
            </a:r>
            <a:r>
              <a:rPr lang="en-US" dirty="0">
                <a:effectLst/>
              </a:rPr>
              <a:t> </a:t>
            </a:r>
            <a:r>
              <a:rPr lang="en-US" dirty="0" err="1">
                <a:effectLst/>
              </a:rPr>
              <a:t>kõlaga</a:t>
            </a:r>
            <a:r>
              <a:rPr lang="en-US" dirty="0">
                <a:effectLst/>
              </a:rPr>
              <a:t> </a:t>
            </a:r>
            <a:r>
              <a:rPr lang="en-US" dirty="0" err="1">
                <a:effectLst/>
              </a:rPr>
              <a:t>teksti</a:t>
            </a:r>
            <a:r>
              <a:rPr lang="en-US" dirty="0">
                <a:effectLst/>
              </a:rPr>
              <a:t> </a:t>
            </a:r>
            <a:r>
              <a:rPr lang="en-US" dirty="0" err="1">
                <a:effectLst/>
              </a:rPr>
              <a:t>mustrite</a:t>
            </a:r>
            <a:r>
              <a:rPr lang="en-US" dirty="0">
                <a:effectLst/>
              </a:rPr>
              <a:t> </a:t>
            </a:r>
            <a:r>
              <a:rPr lang="en-US" dirty="0" err="1">
                <a:effectLst/>
              </a:rPr>
              <a:t>põhjal</a:t>
            </a:r>
            <a:r>
              <a:rPr lang="en-US" dirty="0">
                <a:effectLst/>
              </a:rPr>
              <a:t>, </a:t>
            </a:r>
            <a:r>
              <a:rPr lang="en-US" dirty="0" err="1">
                <a:effectLst/>
              </a:rPr>
              <a:t>püüavad</a:t>
            </a:r>
            <a:r>
              <a:rPr lang="en-US" dirty="0">
                <a:effectLst/>
              </a:rPr>
              <a:t> </a:t>
            </a:r>
            <a:r>
              <a:rPr lang="en-US" dirty="0" err="1">
                <a:effectLst/>
              </a:rPr>
              <a:t>arutlevad</a:t>
            </a:r>
            <a:r>
              <a:rPr lang="en-US" dirty="0">
                <a:effectLst/>
              </a:rPr>
              <a:t> </a:t>
            </a:r>
            <a:r>
              <a:rPr lang="en-US" dirty="0" err="1">
                <a:effectLst/>
              </a:rPr>
              <a:t>mudelid</a:t>
            </a:r>
            <a:r>
              <a:rPr lang="en-US" dirty="0">
                <a:effectLst/>
              </a:rPr>
              <a:t> </a:t>
            </a:r>
            <a:r>
              <a:rPr lang="en-US" dirty="0" err="1">
                <a:effectLst/>
              </a:rPr>
              <a:t>simuleerida</a:t>
            </a:r>
            <a:r>
              <a:rPr lang="en-US" dirty="0">
                <a:effectLst/>
              </a:rPr>
              <a:t> </a:t>
            </a:r>
            <a:r>
              <a:rPr lang="en-US" dirty="0" err="1">
                <a:effectLst/>
              </a:rPr>
              <a:t>sügavamat</a:t>
            </a:r>
            <a:r>
              <a:rPr lang="en-US" dirty="0">
                <a:effectLst/>
              </a:rPr>
              <a:t> </a:t>
            </a:r>
            <a:r>
              <a:rPr lang="en-US" dirty="0" err="1">
                <a:effectLst/>
              </a:rPr>
              <a:t>maailma</a:t>
            </a:r>
            <a:r>
              <a:rPr lang="en-US" dirty="0">
                <a:effectLst/>
              </a:rPr>
              <a:t> </a:t>
            </a:r>
            <a:r>
              <a:rPr lang="en-US" dirty="0" err="1">
                <a:effectLst/>
              </a:rPr>
              <a:t>mõistmist</a:t>
            </a:r>
            <a:r>
              <a:rPr lang="en-US" dirty="0">
                <a:effectLst/>
              </a:rPr>
              <a:t>, </a:t>
            </a:r>
            <a:r>
              <a:rPr lang="en-US" dirty="0" err="1">
                <a:effectLst/>
              </a:rPr>
              <a:t>võimaldades</a:t>
            </a:r>
            <a:r>
              <a:rPr lang="en-US" dirty="0">
                <a:effectLst/>
              </a:rPr>
              <a:t> </a:t>
            </a:r>
            <a:r>
              <a:rPr lang="en-US" dirty="0" err="1">
                <a:effectLst/>
              </a:rPr>
              <a:t>lahendada</a:t>
            </a:r>
            <a:r>
              <a:rPr lang="en-US" dirty="0">
                <a:effectLst/>
              </a:rPr>
              <a:t> </a:t>
            </a:r>
            <a:r>
              <a:rPr lang="en-US" dirty="0" err="1">
                <a:effectLst/>
              </a:rPr>
              <a:t>probleeme</a:t>
            </a:r>
            <a:r>
              <a:rPr lang="en-US" dirty="0">
                <a:effectLst/>
              </a:rPr>
              <a:t> </a:t>
            </a:r>
            <a:r>
              <a:rPr lang="en-US" dirty="0" err="1">
                <a:effectLst/>
              </a:rPr>
              <a:t>samm-sammult</a:t>
            </a:r>
            <a:r>
              <a:rPr lang="en-US" dirty="0">
                <a:effectLst/>
              </a:rPr>
              <a:t> ja </a:t>
            </a:r>
            <a:r>
              <a:rPr lang="en-US" dirty="0" err="1">
                <a:effectLst/>
              </a:rPr>
              <a:t>teha</a:t>
            </a:r>
            <a:r>
              <a:rPr lang="en-US" dirty="0">
                <a:effectLst/>
              </a:rPr>
              <a:t> </a:t>
            </a:r>
            <a:r>
              <a:rPr lang="en-US" dirty="0" err="1">
                <a:effectLst/>
              </a:rPr>
              <a:t>loogilisi</a:t>
            </a:r>
            <a:r>
              <a:rPr lang="en-US" dirty="0">
                <a:effectLst/>
              </a:rPr>
              <a:t> </a:t>
            </a:r>
            <a:r>
              <a:rPr lang="en-US" dirty="0" err="1">
                <a:effectLst/>
              </a:rPr>
              <a:t>järeldusi</a:t>
            </a:r>
            <a:r>
              <a:rPr lang="en-US" dirty="0">
                <a:effectLst/>
              </a:rPr>
              <a:t>. Need </a:t>
            </a:r>
            <a:r>
              <a:rPr lang="en-US" dirty="0" err="1">
                <a:effectLst/>
              </a:rPr>
              <a:t>mudelid</a:t>
            </a:r>
            <a:r>
              <a:rPr lang="en-US" dirty="0">
                <a:effectLst/>
              </a:rPr>
              <a:t> </a:t>
            </a:r>
            <a:r>
              <a:rPr lang="en-US" dirty="0" err="1">
                <a:effectLst/>
              </a:rPr>
              <a:t>võivad</a:t>
            </a:r>
            <a:r>
              <a:rPr lang="en-US" dirty="0">
                <a:effectLst/>
              </a:rPr>
              <a:t> </a:t>
            </a:r>
            <a:r>
              <a:rPr lang="en-US" dirty="0" err="1">
                <a:effectLst/>
              </a:rPr>
              <a:t>kasutada</a:t>
            </a:r>
            <a:r>
              <a:rPr lang="en-US" dirty="0">
                <a:effectLst/>
              </a:rPr>
              <a:t> </a:t>
            </a:r>
            <a:r>
              <a:rPr lang="en-US" dirty="0" err="1">
                <a:effectLst/>
              </a:rPr>
              <a:t>sümbolilist</a:t>
            </a:r>
            <a:r>
              <a:rPr lang="en-US" dirty="0">
                <a:effectLst/>
              </a:rPr>
              <a:t> </a:t>
            </a:r>
            <a:r>
              <a:rPr lang="en-US" dirty="0" err="1">
                <a:effectLst/>
              </a:rPr>
              <a:t>arutelu</a:t>
            </a:r>
            <a:r>
              <a:rPr lang="en-US" dirty="0">
                <a:effectLst/>
              </a:rPr>
              <a:t> </a:t>
            </a:r>
            <a:r>
              <a:rPr lang="en-US" dirty="0" err="1">
                <a:effectLst/>
              </a:rPr>
              <a:t>või</a:t>
            </a:r>
            <a:r>
              <a:rPr lang="en-US" dirty="0">
                <a:effectLst/>
              </a:rPr>
              <a:t> </a:t>
            </a:r>
            <a:r>
              <a:rPr lang="en-US" dirty="0" err="1">
                <a:effectLst/>
              </a:rPr>
              <a:t>meetodeid</a:t>
            </a:r>
            <a:r>
              <a:rPr lang="en-US" dirty="0">
                <a:effectLst/>
              </a:rPr>
              <a:t> </a:t>
            </a:r>
            <a:r>
              <a:rPr lang="en-US" dirty="0" err="1">
                <a:effectLst/>
              </a:rPr>
              <a:t>nagu</a:t>
            </a:r>
            <a:r>
              <a:rPr lang="en-US" dirty="0">
                <a:effectLst/>
              </a:rPr>
              <a:t> </a:t>
            </a:r>
            <a:r>
              <a:rPr lang="en-US" dirty="0" err="1">
                <a:effectLst/>
              </a:rPr>
              <a:t>närvi-sümboolsed</a:t>
            </a:r>
            <a:r>
              <a:rPr lang="en-US" dirty="0">
                <a:effectLst/>
              </a:rPr>
              <a:t> </a:t>
            </a:r>
            <a:r>
              <a:rPr lang="en-US" dirty="0" err="1">
                <a:effectLst/>
              </a:rPr>
              <a:t>süsteemid</a:t>
            </a:r>
            <a:r>
              <a:rPr lang="en-US" dirty="0">
                <a:effectLst/>
              </a:rPr>
              <a:t>, </a:t>
            </a:r>
            <a:r>
              <a:rPr lang="en-US" dirty="0" err="1">
                <a:effectLst/>
              </a:rPr>
              <a:t>kus</a:t>
            </a:r>
            <a:r>
              <a:rPr lang="en-US" dirty="0">
                <a:effectLst/>
              </a:rPr>
              <a:t> </a:t>
            </a:r>
            <a:r>
              <a:rPr lang="en-US" dirty="0" err="1">
                <a:effectLst/>
              </a:rPr>
              <a:t>kombineeritakse</a:t>
            </a:r>
            <a:r>
              <a:rPr lang="en-US" dirty="0">
                <a:effectLst/>
              </a:rPr>
              <a:t> </a:t>
            </a:r>
            <a:r>
              <a:rPr lang="en-US" dirty="0" err="1">
                <a:effectLst/>
              </a:rPr>
              <a:t>närvivõrkude</a:t>
            </a:r>
            <a:r>
              <a:rPr lang="en-US" dirty="0">
                <a:effectLst/>
              </a:rPr>
              <a:t> (mis </a:t>
            </a:r>
            <a:r>
              <a:rPr lang="en-US" dirty="0" err="1">
                <a:effectLst/>
              </a:rPr>
              <a:t>käsitlevad</a:t>
            </a:r>
            <a:r>
              <a:rPr lang="en-US" dirty="0">
                <a:effectLst/>
              </a:rPr>
              <a:t> </a:t>
            </a:r>
            <a:r>
              <a:rPr lang="en-US" dirty="0" err="1">
                <a:effectLst/>
              </a:rPr>
              <a:t>struktureerimata</a:t>
            </a:r>
            <a:r>
              <a:rPr lang="en-US" dirty="0">
                <a:effectLst/>
              </a:rPr>
              <a:t> </a:t>
            </a:r>
            <a:r>
              <a:rPr lang="en-US" dirty="0" err="1">
                <a:effectLst/>
              </a:rPr>
              <a:t>andmeid</a:t>
            </a:r>
            <a:r>
              <a:rPr lang="en-US" dirty="0">
                <a:effectLst/>
              </a:rPr>
              <a:t> </a:t>
            </a:r>
            <a:r>
              <a:rPr lang="en-US" dirty="0" err="1">
                <a:effectLst/>
              </a:rPr>
              <a:t>nagu</a:t>
            </a:r>
            <a:r>
              <a:rPr lang="en-US" dirty="0">
                <a:effectLst/>
              </a:rPr>
              <a:t> keel ja </a:t>
            </a:r>
            <a:r>
              <a:rPr lang="en-US" dirty="0" err="1">
                <a:effectLst/>
              </a:rPr>
              <a:t>pildid</a:t>
            </a:r>
            <a:r>
              <a:rPr lang="en-US" dirty="0">
                <a:effectLst/>
              </a:rPr>
              <a:t>) </a:t>
            </a:r>
            <a:r>
              <a:rPr lang="en-US" dirty="0" err="1">
                <a:effectLst/>
              </a:rPr>
              <a:t>jõudu</a:t>
            </a:r>
            <a:r>
              <a:rPr lang="en-US" dirty="0">
                <a:effectLst/>
              </a:rPr>
              <a:t> </a:t>
            </a:r>
            <a:r>
              <a:rPr lang="en-US" dirty="0" err="1">
                <a:effectLst/>
              </a:rPr>
              <a:t>sümbolilise</a:t>
            </a:r>
            <a:r>
              <a:rPr lang="en-US" dirty="0">
                <a:effectLst/>
              </a:rPr>
              <a:t> </a:t>
            </a:r>
            <a:r>
              <a:rPr lang="en-US" dirty="0" err="1">
                <a:effectLst/>
              </a:rPr>
              <a:t>aruteluga</a:t>
            </a:r>
            <a:r>
              <a:rPr lang="en-US" dirty="0">
                <a:effectLst/>
              </a:rPr>
              <a:t> (mis </a:t>
            </a:r>
            <a:r>
              <a:rPr lang="en-US" dirty="0" err="1">
                <a:effectLst/>
              </a:rPr>
              <a:t>käsitleb</a:t>
            </a:r>
            <a:r>
              <a:rPr lang="en-US" dirty="0">
                <a:effectLst/>
              </a:rPr>
              <a:t> </a:t>
            </a:r>
            <a:r>
              <a:rPr lang="en-US" dirty="0" err="1">
                <a:effectLst/>
              </a:rPr>
              <a:t>struktureeritud</a:t>
            </a:r>
            <a:r>
              <a:rPr lang="en-US" dirty="0">
                <a:effectLst/>
              </a:rPr>
              <a:t> </a:t>
            </a:r>
            <a:r>
              <a:rPr lang="en-US" dirty="0" err="1">
                <a:effectLst/>
              </a:rPr>
              <a:t>loogilisi</a:t>
            </a:r>
            <a:r>
              <a:rPr lang="en-US" dirty="0">
                <a:effectLst/>
              </a:rPr>
              <a:t> </a:t>
            </a:r>
            <a:r>
              <a:rPr lang="en-US" dirty="0" err="1">
                <a:effectLst/>
              </a:rPr>
              <a:t>ülesandeid</a:t>
            </a:r>
            <a:r>
              <a:rPr lang="en-US" dirty="0">
                <a:effectLst/>
              </a:rPr>
              <a:t>). </a:t>
            </a:r>
            <a:r>
              <a:rPr lang="en-US" dirty="0" err="1">
                <a:effectLst/>
              </a:rPr>
              <a:t>Erinevused</a:t>
            </a:r>
            <a:r>
              <a:rPr lang="en-US" dirty="0">
                <a:effectLst/>
              </a:rPr>
              <a:t> </a:t>
            </a:r>
            <a:r>
              <a:rPr lang="en-US" dirty="0" err="1">
                <a:effectLst/>
              </a:rPr>
              <a:t>Nende</a:t>
            </a:r>
            <a:r>
              <a:rPr lang="en-US" dirty="0">
                <a:effectLst/>
              </a:rPr>
              <a:t> </a:t>
            </a:r>
            <a:r>
              <a:rPr lang="en-US" dirty="0" err="1">
                <a:effectLst/>
              </a:rPr>
              <a:t>Mudelite</a:t>
            </a:r>
            <a:r>
              <a:rPr lang="en-US" dirty="0">
                <a:effectLst/>
              </a:rPr>
              <a:t> </a:t>
            </a:r>
            <a:r>
              <a:rPr lang="en-US" dirty="0" err="1">
                <a:effectLst/>
              </a:rPr>
              <a:t>Vahel</a:t>
            </a:r>
            <a:r>
              <a:rPr lang="en-US" dirty="0">
                <a:effectLst/>
              </a:rPr>
              <a:t> </a:t>
            </a:r>
            <a:r>
              <a:rPr lang="en-US" dirty="0" err="1">
                <a:effectLst/>
              </a:rPr>
              <a:t>Andmete</a:t>
            </a:r>
            <a:r>
              <a:rPr lang="en-US" dirty="0">
                <a:effectLst/>
              </a:rPr>
              <a:t> </a:t>
            </a:r>
            <a:r>
              <a:rPr lang="en-US" dirty="0" err="1">
                <a:effectLst/>
              </a:rPr>
              <a:t>Keskendumine</a:t>
            </a:r>
            <a:r>
              <a:rPr lang="en-US" dirty="0">
                <a:effectLst/>
              </a:rPr>
              <a:t>: LLM-id: </a:t>
            </a:r>
            <a:r>
              <a:rPr lang="en-US" dirty="0" err="1">
                <a:effectLst/>
              </a:rPr>
              <a:t>Keskenduvad</a:t>
            </a:r>
            <a:r>
              <a:rPr lang="en-US" dirty="0">
                <a:effectLst/>
              </a:rPr>
              <a:t> </a:t>
            </a:r>
            <a:r>
              <a:rPr lang="en-US" dirty="0" err="1">
                <a:effectLst/>
              </a:rPr>
              <a:t>ainult</a:t>
            </a:r>
            <a:r>
              <a:rPr lang="en-US" dirty="0">
                <a:effectLst/>
              </a:rPr>
              <a:t> </a:t>
            </a:r>
            <a:r>
              <a:rPr lang="en-US" dirty="0" err="1">
                <a:effectLst/>
              </a:rPr>
              <a:t>tekstile</a:t>
            </a:r>
            <a:r>
              <a:rPr lang="en-US" dirty="0">
                <a:effectLst/>
              </a:rPr>
              <a:t>. </a:t>
            </a:r>
            <a:r>
              <a:rPr lang="en-US" dirty="0" err="1">
                <a:effectLst/>
              </a:rPr>
              <a:t>Nad</a:t>
            </a:r>
            <a:r>
              <a:rPr lang="en-US" dirty="0">
                <a:effectLst/>
              </a:rPr>
              <a:t> </a:t>
            </a:r>
            <a:r>
              <a:rPr lang="en-US" dirty="0" err="1">
                <a:effectLst/>
              </a:rPr>
              <a:t>mõistavad</a:t>
            </a:r>
            <a:r>
              <a:rPr lang="en-US" dirty="0">
                <a:effectLst/>
              </a:rPr>
              <a:t> ja </a:t>
            </a:r>
            <a:r>
              <a:rPr lang="en-US" dirty="0" err="1">
                <a:effectLst/>
              </a:rPr>
              <a:t>genereerivad</a:t>
            </a:r>
            <a:r>
              <a:rPr lang="en-US" dirty="0">
                <a:effectLst/>
              </a:rPr>
              <a:t> </a:t>
            </a:r>
            <a:r>
              <a:rPr lang="en-US" dirty="0" err="1">
                <a:effectLst/>
              </a:rPr>
              <a:t>keelt</a:t>
            </a:r>
            <a:r>
              <a:rPr lang="en-US" dirty="0">
                <a:effectLst/>
              </a:rPr>
              <a:t>, </a:t>
            </a:r>
            <a:r>
              <a:rPr lang="en-US" dirty="0" err="1">
                <a:effectLst/>
              </a:rPr>
              <a:t>kuid</a:t>
            </a:r>
            <a:r>
              <a:rPr lang="en-US" dirty="0">
                <a:effectLst/>
              </a:rPr>
              <a:t> </a:t>
            </a:r>
            <a:r>
              <a:rPr lang="en-US" dirty="0" err="1">
                <a:effectLst/>
              </a:rPr>
              <a:t>ei</a:t>
            </a:r>
            <a:r>
              <a:rPr lang="en-US" dirty="0">
                <a:effectLst/>
              </a:rPr>
              <a:t> </a:t>
            </a:r>
            <a:r>
              <a:rPr lang="en-US" dirty="0" err="1">
                <a:effectLst/>
              </a:rPr>
              <a:t>suuda</a:t>
            </a:r>
            <a:r>
              <a:rPr lang="en-US" dirty="0">
                <a:effectLst/>
              </a:rPr>
              <a:t> </a:t>
            </a:r>
            <a:r>
              <a:rPr lang="en-US" dirty="0" err="1">
                <a:effectLst/>
              </a:rPr>
              <a:t>töödelda</a:t>
            </a:r>
            <a:r>
              <a:rPr lang="en-US" dirty="0">
                <a:effectLst/>
              </a:rPr>
              <a:t> </a:t>
            </a:r>
            <a:r>
              <a:rPr lang="en-US" dirty="0" err="1">
                <a:effectLst/>
              </a:rPr>
              <a:t>ega</a:t>
            </a:r>
            <a:r>
              <a:rPr lang="en-US" dirty="0">
                <a:effectLst/>
              </a:rPr>
              <a:t> </a:t>
            </a:r>
            <a:r>
              <a:rPr lang="en-US" dirty="0" err="1">
                <a:effectLst/>
              </a:rPr>
              <a:t>integreerida</a:t>
            </a:r>
            <a:r>
              <a:rPr lang="en-US" dirty="0">
                <a:effectLst/>
              </a:rPr>
              <a:t> </a:t>
            </a:r>
            <a:r>
              <a:rPr lang="en-US" dirty="0" err="1">
                <a:effectLst/>
              </a:rPr>
              <a:t>teisi</a:t>
            </a:r>
            <a:r>
              <a:rPr lang="en-US" dirty="0">
                <a:effectLst/>
              </a:rPr>
              <a:t> </a:t>
            </a:r>
            <a:r>
              <a:rPr lang="en-US" dirty="0" err="1">
                <a:effectLst/>
              </a:rPr>
              <a:t>andmevorme</a:t>
            </a:r>
            <a:r>
              <a:rPr lang="en-US" dirty="0">
                <a:effectLst/>
              </a:rPr>
              <a:t> </a:t>
            </a:r>
            <a:r>
              <a:rPr lang="en-US" dirty="0" err="1">
                <a:effectLst/>
              </a:rPr>
              <a:t>nagu</a:t>
            </a:r>
            <a:r>
              <a:rPr lang="en-US" dirty="0">
                <a:effectLst/>
              </a:rPr>
              <a:t> </a:t>
            </a:r>
            <a:r>
              <a:rPr lang="en-US" dirty="0" err="1">
                <a:effectLst/>
              </a:rPr>
              <a:t>pildid</a:t>
            </a:r>
            <a:r>
              <a:rPr lang="en-US" dirty="0">
                <a:effectLst/>
              </a:rPr>
              <a:t> </a:t>
            </a:r>
            <a:r>
              <a:rPr lang="en-US" dirty="0" err="1">
                <a:effectLst/>
              </a:rPr>
              <a:t>või</a:t>
            </a:r>
            <a:r>
              <a:rPr lang="en-US" dirty="0">
                <a:effectLst/>
              </a:rPr>
              <a:t> </a:t>
            </a:r>
            <a:r>
              <a:rPr lang="en-US" dirty="0" err="1">
                <a:effectLst/>
              </a:rPr>
              <a:t>helid</a:t>
            </a:r>
            <a:r>
              <a:rPr lang="en-US" dirty="0">
                <a:effectLst/>
              </a:rPr>
              <a:t>. </a:t>
            </a:r>
            <a:r>
              <a:rPr lang="en-US" dirty="0" err="1">
                <a:effectLst/>
              </a:rPr>
              <a:t>Suured</a:t>
            </a:r>
            <a:r>
              <a:rPr lang="en-US" dirty="0">
                <a:effectLst/>
              </a:rPr>
              <a:t> </a:t>
            </a:r>
            <a:r>
              <a:rPr lang="en-US" dirty="0" err="1">
                <a:effectLst/>
              </a:rPr>
              <a:t>Multimodaalsed</a:t>
            </a:r>
            <a:r>
              <a:rPr lang="en-US" dirty="0">
                <a:effectLst/>
              </a:rPr>
              <a:t> </a:t>
            </a:r>
            <a:r>
              <a:rPr lang="en-US" dirty="0" err="1">
                <a:effectLst/>
              </a:rPr>
              <a:t>Mudelid</a:t>
            </a:r>
            <a:r>
              <a:rPr lang="en-US" dirty="0">
                <a:effectLst/>
              </a:rPr>
              <a:t>: </a:t>
            </a:r>
            <a:r>
              <a:rPr lang="en-US" dirty="0" err="1">
                <a:effectLst/>
              </a:rPr>
              <a:t>Kombineerivad</a:t>
            </a:r>
            <a:r>
              <a:rPr lang="en-US" dirty="0">
                <a:effectLst/>
              </a:rPr>
              <a:t> </a:t>
            </a:r>
            <a:r>
              <a:rPr lang="en-US" dirty="0" err="1">
                <a:effectLst/>
              </a:rPr>
              <a:t>mitu</a:t>
            </a:r>
            <a:r>
              <a:rPr lang="en-US" dirty="0">
                <a:effectLst/>
              </a:rPr>
              <a:t> </a:t>
            </a:r>
            <a:r>
              <a:rPr lang="en-US" dirty="0" err="1">
                <a:effectLst/>
              </a:rPr>
              <a:t>andmetüüpi</a:t>
            </a:r>
            <a:r>
              <a:rPr lang="en-US" dirty="0">
                <a:effectLst/>
              </a:rPr>
              <a:t> (</a:t>
            </a:r>
            <a:r>
              <a:rPr lang="en-US" dirty="0" err="1">
                <a:effectLst/>
              </a:rPr>
              <a:t>nt</a:t>
            </a:r>
            <a:r>
              <a:rPr lang="en-US" dirty="0">
                <a:effectLst/>
              </a:rPr>
              <a:t> </a:t>
            </a:r>
            <a:r>
              <a:rPr lang="en-US" dirty="0" err="1">
                <a:effectLst/>
              </a:rPr>
              <a:t>tekst</a:t>
            </a:r>
            <a:r>
              <a:rPr lang="en-US" dirty="0">
                <a:effectLst/>
              </a:rPr>
              <a:t>, </a:t>
            </a:r>
            <a:r>
              <a:rPr lang="en-US" dirty="0" err="1">
                <a:effectLst/>
              </a:rPr>
              <a:t>pildid</a:t>
            </a:r>
            <a:r>
              <a:rPr lang="en-US" dirty="0">
                <a:effectLst/>
              </a:rPr>
              <a:t> ja </a:t>
            </a:r>
            <a:r>
              <a:rPr lang="en-US" dirty="0" err="1">
                <a:effectLst/>
              </a:rPr>
              <a:t>mõnikord</a:t>
            </a:r>
            <a:r>
              <a:rPr lang="en-US" dirty="0">
                <a:effectLst/>
              </a:rPr>
              <a:t> </a:t>
            </a:r>
            <a:r>
              <a:rPr lang="en-US" dirty="0" err="1">
                <a:effectLst/>
              </a:rPr>
              <a:t>heli</a:t>
            </a:r>
            <a:r>
              <a:rPr lang="en-US" dirty="0">
                <a:effectLst/>
              </a:rPr>
              <a:t>). Need </a:t>
            </a:r>
            <a:r>
              <a:rPr lang="en-US" dirty="0" err="1">
                <a:effectLst/>
              </a:rPr>
              <a:t>mudelid</a:t>
            </a:r>
            <a:r>
              <a:rPr lang="en-US" dirty="0">
                <a:effectLst/>
              </a:rPr>
              <a:t> </a:t>
            </a:r>
            <a:r>
              <a:rPr lang="en-US" dirty="0" err="1">
                <a:effectLst/>
              </a:rPr>
              <a:t>suudavad</a:t>
            </a:r>
            <a:r>
              <a:rPr lang="en-US" dirty="0">
                <a:effectLst/>
              </a:rPr>
              <a:t> </a:t>
            </a:r>
            <a:r>
              <a:rPr lang="en-US" dirty="0" err="1">
                <a:effectLst/>
              </a:rPr>
              <a:t>mõista</a:t>
            </a:r>
            <a:r>
              <a:rPr lang="en-US" dirty="0">
                <a:effectLst/>
              </a:rPr>
              <a:t> ja </a:t>
            </a:r>
            <a:r>
              <a:rPr lang="en-US" dirty="0" err="1">
                <a:effectLst/>
              </a:rPr>
              <a:t>genereerida</a:t>
            </a:r>
            <a:r>
              <a:rPr lang="en-US" dirty="0">
                <a:effectLst/>
              </a:rPr>
              <a:t> sisu </a:t>
            </a:r>
            <a:r>
              <a:rPr lang="en-US" dirty="0" err="1">
                <a:effectLst/>
              </a:rPr>
              <a:t>eri</a:t>
            </a:r>
            <a:r>
              <a:rPr lang="en-US" dirty="0">
                <a:effectLst/>
              </a:rPr>
              <a:t> </a:t>
            </a:r>
            <a:r>
              <a:rPr lang="en-US" dirty="0" err="1">
                <a:effectLst/>
              </a:rPr>
              <a:t>meediates</a:t>
            </a:r>
            <a:r>
              <a:rPr lang="en-US" dirty="0">
                <a:effectLst/>
              </a:rPr>
              <a:t>. </a:t>
            </a:r>
            <a:r>
              <a:rPr lang="en-US" dirty="0" err="1">
                <a:effectLst/>
              </a:rPr>
              <a:t>Arutlevad</a:t>
            </a:r>
            <a:r>
              <a:rPr lang="en-US" dirty="0">
                <a:effectLst/>
              </a:rPr>
              <a:t> </a:t>
            </a:r>
            <a:r>
              <a:rPr lang="en-US" dirty="0" err="1">
                <a:effectLst/>
              </a:rPr>
              <a:t>Mudelid</a:t>
            </a:r>
            <a:r>
              <a:rPr lang="en-US" dirty="0">
                <a:effectLst/>
              </a:rPr>
              <a:t>: </a:t>
            </a:r>
            <a:r>
              <a:rPr lang="en-US" dirty="0" err="1">
                <a:effectLst/>
              </a:rPr>
              <a:t>Keskenduvad</a:t>
            </a:r>
            <a:r>
              <a:rPr lang="en-US" dirty="0">
                <a:effectLst/>
              </a:rPr>
              <a:t> </a:t>
            </a:r>
            <a:r>
              <a:rPr lang="en-US" dirty="0" err="1">
                <a:effectLst/>
              </a:rPr>
              <a:t>probleemide</a:t>
            </a:r>
            <a:r>
              <a:rPr lang="en-US" dirty="0">
                <a:effectLst/>
              </a:rPr>
              <a:t> </a:t>
            </a:r>
            <a:r>
              <a:rPr lang="en-US" dirty="0" err="1">
                <a:effectLst/>
              </a:rPr>
              <a:t>lahendamisele</a:t>
            </a:r>
            <a:r>
              <a:rPr lang="en-US" dirty="0">
                <a:effectLst/>
              </a:rPr>
              <a:t>, </a:t>
            </a:r>
            <a:r>
              <a:rPr lang="en-US" dirty="0" err="1">
                <a:effectLst/>
              </a:rPr>
              <a:t>loogilisele</a:t>
            </a:r>
            <a:r>
              <a:rPr lang="en-US" dirty="0">
                <a:effectLst/>
              </a:rPr>
              <a:t> </a:t>
            </a:r>
            <a:r>
              <a:rPr lang="en-US" dirty="0" err="1">
                <a:effectLst/>
              </a:rPr>
              <a:t>deduktsioonile</a:t>
            </a:r>
            <a:r>
              <a:rPr lang="en-US" dirty="0">
                <a:effectLst/>
              </a:rPr>
              <a:t> ja </a:t>
            </a:r>
            <a:r>
              <a:rPr lang="en-US" dirty="0" err="1">
                <a:effectLst/>
              </a:rPr>
              <a:t>otsuste</a:t>
            </a:r>
            <a:r>
              <a:rPr lang="en-US" dirty="0">
                <a:effectLst/>
              </a:rPr>
              <a:t> </a:t>
            </a:r>
            <a:r>
              <a:rPr lang="en-US" dirty="0" err="1">
                <a:effectLst/>
              </a:rPr>
              <a:t>tegemisele</a:t>
            </a:r>
            <a:r>
              <a:rPr lang="en-US" dirty="0">
                <a:effectLst/>
              </a:rPr>
              <a:t>. </a:t>
            </a:r>
            <a:r>
              <a:rPr lang="en-US" dirty="0" err="1">
                <a:effectLst/>
              </a:rPr>
              <a:t>Nad</a:t>
            </a:r>
            <a:r>
              <a:rPr lang="en-US" dirty="0">
                <a:effectLst/>
              </a:rPr>
              <a:t> </a:t>
            </a:r>
            <a:r>
              <a:rPr lang="en-US" dirty="0" err="1">
                <a:effectLst/>
              </a:rPr>
              <a:t>püüavad</a:t>
            </a:r>
            <a:r>
              <a:rPr lang="en-US" dirty="0">
                <a:effectLst/>
              </a:rPr>
              <a:t> </a:t>
            </a:r>
            <a:r>
              <a:rPr lang="en-US" dirty="0" err="1">
                <a:effectLst/>
              </a:rPr>
              <a:t>jäljendada</a:t>
            </a:r>
            <a:r>
              <a:rPr lang="en-US" dirty="0">
                <a:effectLst/>
              </a:rPr>
              <a:t> </a:t>
            </a:r>
            <a:r>
              <a:rPr lang="en-US" dirty="0" err="1">
                <a:effectLst/>
              </a:rPr>
              <a:t>inimese</a:t>
            </a:r>
            <a:r>
              <a:rPr lang="en-US" dirty="0">
                <a:effectLst/>
              </a:rPr>
              <a:t> </a:t>
            </a:r>
            <a:r>
              <a:rPr lang="en-US" dirty="0" err="1">
                <a:effectLst/>
              </a:rPr>
              <a:t>arutlusvõimet</a:t>
            </a:r>
            <a:r>
              <a:rPr lang="en-US" dirty="0">
                <a:effectLst/>
              </a:rPr>
              <a:t>, </a:t>
            </a:r>
            <a:r>
              <a:rPr lang="en-US" dirty="0" err="1">
                <a:effectLst/>
              </a:rPr>
              <a:t>nagu</a:t>
            </a:r>
            <a:r>
              <a:rPr lang="en-US" dirty="0">
                <a:effectLst/>
              </a:rPr>
              <a:t> </a:t>
            </a:r>
            <a:r>
              <a:rPr lang="en-US" dirty="0" err="1">
                <a:effectLst/>
              </a:rPr>
              <a:t>struktureeritud</a:t>
            </a:r>
            <a:r>
              <a:rPr lang="en-US" dirty="0">
                <a:effectLst/>
              </a:rPr>
              <a:t> </a:t>
            </a:r>
            <a:r>
              <a:rPr lang="en-US" dirty="0" err="1">
                <a:effectLst/>
              </a:rPr>
              <a:t>andmete</a:t>
            </a:r>
            <a:r>
              <a:rPr lang="en-US" dirty="0">
                <a:effectLst/>
              </a:rPr>
              <a:t> </a:t>
            </a:r>
            <a:r>
              <a:rPr lang="en-US" dirty="0" err="1">
                <a:effectLst/>
              </a:rPr>
              <a:t>mõistmine</a:t>
            </a:r>
            <a:r>
              <a:rPr lang="en-US" dirty="0">
                <a:effectLst/>
              </a:rPr>
              <a:t> </a:t>
            </a:r>
            <a:r>
              <a:rPr lang="en-US" dirty="0" err="1">
                <a:effectLst/>
              </a:rPr>
              <a:t>või</a:t>
            </a:r>
            <a:r>
              <a:rPr lang="en-US" dirty="0">
                <a:effectLst/>
              </a:rPr>
              <a:t> </a:t>
            </a:r>
            <a:r>
              <a:rPr lang="en-US" dirty="0" err="1">
                <a:effectLst/>
              </a:rPr>
              <a:t>samm-sammuline</a:t>
            </a:r>
            <a:r>
              <a:rPr lang="en-US" dirty="0">
                <a:effectLst/>
              </a:rPr>
              <a:t> </a:t>
            </a:r>
            <a:r>
              <a:rPr lang="en-US" dirty="0" err="1">
                <a:effectLst/>
              </a:rPr>
              <a:t>probleemilahendus</a:t>
            </a:r>
            <a:r>
              <a:rPr lang="en-US" dirty="0">
                <a:effectLst/>
              </a:rPr>
              <a:t>. </a:t>
            </a:r>
            <a:r>
              <a:rPr lang="en-US" dirty="0" err="1">
                <a:effectLst/>
              </a:rPr>
              <a:t>Võimekus</a:t>
            </a:r>
            <a:r>
              <a:rPr lang="en-US" dirty="0">
                <a:effectLst/>
              </a:rPr>
              <a:t>: LLM-id: </a:t>
            </a:r>
            <a:r>
              <a:rPr lang="en-US" dirty="0" err="1">
                <a:effectLst/>
              </a:rPr>
              <a:t>Suurepärased</a:t>
            </a:r>
            <a:r>
              <a:rPr lang="en-US" dirty="0">
                <a:effectLst/>
              </a:rPr>
              <a:t> </a:t>
            </a:r>
            <a:r>
              <a:rPr lang="en-US" dirty="0" err="1">
                <a:effectLst/>
              </a:rPr>
              <a:t>tekstipõhiste</a:t>
            </a:r>
            <a:r>
              <a:rPr lang="en-US" dirty="0">
                <a:effectLst/>
              </a:rPr>
              <a:t> </a:t>
            </a:r>
            <a:r>
              <a:rPr lang="en-US" dirty="0" err="1">
                <a:effectLst/>
              </a:rPr>
              <a:t>ülesannete</a:t>
            </a:r>
            <a:r>
              <a:rPr lang="en-US" dirty="0">
                <a:effectLst/>
              </a:rPr>
              <a:t> </a:t>
            </a:r>
            <a:r>
              <a:rPr lang="en-US" dirty="0" err="1">
                <a:effectLst/>
              </a:rPr>
              <a:t>jaoks</a:t>
            </a:r>
            <a:r>
              <a:rPr lang="en-US" dirty="0">
                <a:effectLst/>
              </a:rPr>
              <a:t> (</a:t>
            </a:r>
            <a:r>
              <a:rPr lang="en-US" dirty="0" err="1">
                <a:effectLst/>
              </a:rPr>
              <a:t>nt</a:t>
            </a:r>
            <a:r>
              <a:rPr lang="en-US" dirty="0">
                <a:effectLst/>
              </a:rPr>
              <a:t> </a:t>
            </a:r>
            <a:r>
              <a:rPr lang="en-US" dirty="0" err="1">
                <a:effectLst/>
              </a:rPr>
              <a:t>kirjutamine</a:t>
            </a:r>
            <a:r>
              <a:rPr lang="en-US" dirty="0">
                <a:effectLst/>
              </a:rPr>
              <a:t>, </a:t>
            </a:r>
            <a:r>
              <a:rPr lang="en-US" dirty="0" err="1">
                <a:effectLst/>
              </a:rPr>
              <a:t>tõlkimine</a:t>
            </a:r>
            <a:r>
              <a:rPr lang="en-US" dirty="0">
                <a:effectLst/>
              </a:rPr>
              <a:t>, </a:t>
            </a:r>
            <a:r>
              <a:rPr lang="en-US" dirty="0" err="1">
                <a:effectLst/>
              </a:rPr>
              <a:t>kokkuvõtete</a:t>
            </a:r>
            <a:r>
              <a:rPr lang="en-US" dirty="0">
                <a:effectLst/>
              </a:rPr>
              <a:t> </a:t>
            </a:r>
            <a:r>
              <a:rPr lang="en-US" dirty="0" err="1">
                <a:effectLst/>
              </a:rPr>
              <a:t>tegemine</a:t>
            </a:r>
            <a:r>
              <a:rPr lang="en-US" dirty="0">
                <a:effectLst/>
              </a:rPr>
              <a:t>), </a:t>
            </a:r>
            <a:r>
              <a:rPr lang="en-US" dirty="0" err="1">
                <a:effectLst/>
              </a:rPr>
              <a:t>kuid</a:t>
            </a:r>
            <a:r>
              <a:rPr lang="en-US" dirty="0">
                <a:effectLst/>
              </a:rPr>
              <a:t> </a:t>
            </a:r>
            <a:r>
              <a:rPr lang="en-US" dirty="0" err="1">
                <a:effectLst/>
              </a:rPr>
              <a:t>nende</a:t>
            </a:r>
            <a:r>
              <a:rPr lang="en-US" dirty="0">
                <a:effectLst/>
              </a:rPr>
              <a:t> </a:t>
            </a:r>
            <a:r>
              <a:rPr lang="en-US" dirty="0" err="1">
                <a:effectLst/>
              </a:rPr>
              <a:t>arutlemisvõimed</a:t>
            </a:r>
            <a:r>
              <a:rPr lang="en-US" dirty="0">
                <a:effectLst/>
              </a:rPr>
              <a:t> on </a:t>
            </a:r>
            <a:r>
              <a:rPr lang="en-US" dirty="0" err="1">
                <a:effectLst/>
              </a:rPr>
              <a:t>piiratud</a:t>
            </a:r>
            <a:r>
              <a:rPr lang="en-US" dirty="0">
                <a:effectLst/>
              </a:rPr>
              <a:t> </a:t>
            </a:r>
            <a:r>
              <a:rPr lang="en-US" dirty="0" err="1">
                <a:effectLst/>
              </a:rPr>
              <a:t>tekstis</a:t>
            </a:r>
            <a:r>
              <a:rPr lang="en-US" dirty="0">
                <a:effectLst/>
              </a:rPr>
              <a:t> </a:t>
            </a:r>
            <a:r>
              <a:rPr lang="en-US" dirty="0" err="1">
                <a:effectLst/>
              </a:rPr>
              <a:t>õpitud</a:t>
            </a:r>
            <a:r>
              <a:rPr lang="en-US" dirty="0">
                <a:effectLst/>
              </a:rPr>
              <a:t> </a:t>
            </a:r>
            <a:r>
              <a:rPr lang="en-US" dirty="0" err="1">
                <a:effectLst/>
              </a:rPr>
              <a:t>mustritega</a:t>
            </a:r>
            <a:r>
              <a:rPr lang="en-US" dirty="0">
                <a:effectLst/>
              </a:rPr>
              <a:t>. </a:t>
            </a:r>
            <a:r>
              <a:rPr lang="en-US" dirty="0" err="1">
                <a:effectLst/>
              </a:rPr>
              <a:t>Nad</a:t>
            </a:r>
            <a:r>
              <a:rPr lang="en-US" dirty="0">
                <a:effectLst/>
              </a:rPr>
              <a:t> </a:t>
            </a:r>
            <a:r>
              <a:rPr lang="en-US" dirty="0" err="1">
                <a:effectLst/>
              </a:rPr>
              <a:t>võivad</a:t>
            </a:r>
            <a:r>
              <a:rPr lang="en-US" dirty="0">
                <a:effectLst/>
              </a:rPr>
              <a:t> </a:t>
            </a:r>
            <a:r>
              <a:rPr lang="en-US" dirty="0" err="1">
                <a:effectLst/>
              </a:rPr>
              <a:t>genereerida</a:t>
            </a:r>
            <a:r>
              <a:rPr lang="en-US" dirty="0">
                <a:effectLst/>
              </a:rPr>
              <a:t> </a:t>
            </a:r>
            <a:r>
              <a:rPr lang="en-US" dirty="0" err="1">
                <a:effectLst/>
              </a:rPr>
              <a:t>teksti</a:t>
            </a:r>
            <a:r>
              <a:rPr lang="en-US" dirty="0">
                <a:effectLst/>
              </a:rPr>
              <a:t>, mis </a:t>
            </a:r>
            <a:r>
              <a:rPr lang="en-US" dirty="0" err="1">
                <a:effectLst/>
              </a:rPr>
              <a:t>näib</a:t>
            </a:r>
            <a:r>
              <a:rPr lang="en-US" dirty="0">
                <a:effectLst/>
              </a:rPr>
              <a:t> </a:t>
            </a:r>
            <a:r>
              <a:rPr lang="en-US" dirty="0" err="1">
                <a:effectLst/>
              </a:rPr>
              <a:t>loogiline</a:t>
            </a:r>
            <a:r>
              <a:rPr lang="en-US" dirty="0">
                <a:effectLst/>
              </a:rPr>
              <a:t>, </a:t>
            </a:r>
            <a:r>
              <a:rPr lang="en-US" dirty="0" err="1">
                <a:effectLst/>
              </a:rPr>
              <a:t>kuid</a:t>
            </a:r>
            <a:r>
              <a:rPr lang="en-US" dirty="0">
                <a:effectLst/>
              </a:rPr>
              <a:t> </a:t>
            </a:r>
            <a:r>
              <a:rPr lang="en-US" dirty="0" err="1">
                <a:effectLst/>
              </a:rPr>
              <a:t>ei</a:t>
            </a:r>
            <a:r>
              <a:rPr lang="en-US" dirty="0">
                <a:effectLst/>
              </a:rPr>
              <a:t> </a:t>
            </a:r>
            <a:r>
              <a:rPr lang="en-US" dirty="0" err="1">
                <a:effectLst/>
              </a:rPr>
              <a:t>pruugi</a:t>
            </a:r>
            <a:r>
              <a:rPr lang="en-US" dirty="0">
                <a:effectLst/>
              </a:rPr>
              <a:t> </a:t>
            </a:r>
            <a:r>
              <a:rPr lang="en-US" dirty="0" err="1">
                <a:effectLst/>
              </a:rPr>
              <a:t>tõeliselt</a:t>
            </a:r>
            <a:r>
              <a:rPr lang="en-US" dirty="0">
                <a:effectLst/>
              </a:rPr>
              <a:t> "</a:t>
            </a:r>
            <a:r>
              <a:rPr lang="en-US" dirty="0" err="1">
                <a:effectLst/>
              </a:rPr>
              <a:t>mõista</a:t>
            </a:r>
            <a:r>
              <a:rPr lang="en-US" dirty="0">
                <a:effectLst/>
              </a:rPr>
              <a:t>" </a:t>
            </a:r>
            <a:r>
              <a:rPr lang="en-US" dirty="0" err="1">
                <a:effectLst/>
              </a:rPr>
              <a:t>aluseks</a:t>
            </a:r>
            <a:r>
              <a:rPr lang="en-US" dirty="0">
                <a:effectLst/>
              </a:rPr>
              <a:t> </a:t>
            </a:r>
            <a:r>
              <a:rPr lang="en-US" dirty="0" err="1">
                <a:effectLst/>
              </a:rPr>
              <a:t>olevat</a:t>
            </a:r>
            <a:r>
              <a:rPr lang="en-US" dirty="0">
                <a:effectLst/>
              </a:rPr>
              <a:t> </a:t>
            </a:r>
            <a:r>
              <a:rPr lang="en-US" dirty="0" err="1">
                <a:effectLst/>
              </a:rPr>
              <a:t>arutlust</a:t>
            </a:r>
            <a:r>
              <a:rPr lang="en-US" dirty="0">
                <a:effectLst/>
              </a:rPr>
              <a:t>. </a:t>
            </a:r>
            <a:r>
              <a:rPr lang="en-US" dirty="0" err="1">
                <a:effectLst/>
              </a:rPr>
              <a:t>Suured</a:t>
            </a:r>
            <a:r>
              <a:rPr lang="en-US" dirty="0">
                <a:effectLst/>
              </a:rPr>
              <a:t> </a:t>
            </a:r>
            <a:r>
              <a:rPr lang="en-US" dirty="0" err="1">
                <a:effectLst/>
              </a:rPr>
              <a:t>Multimodaalsed</a:t>
            </a:r>
            <a:r>
              <a:rPr lang="en-US" dirty="0">
                <a:effectLst/>
              </a:rPr>
              <a:t> </a:t>
            </a:r>
            <a:r>
              <a:rPr lang="en-US" dirty="0" err="1">
                <a:effectLst/>
              </a:rPr>
              <a:t>Mudelid</a:t>
            </a:r>
            <a:r>
              <a:rPr lang="en-US" dirty="0">
                <a:effectLst/>
              </a:rPr>
              <a:t>: </a:t>
            </a:r>
            <a:r>
              <a:rPr lang="en-US" dirty="0" err="1">
                <a:effectLst/>
              </a:rPr>
              <a:t>Suudavad</a:t>
            </a:r>
            <a:r>
              <a:rPr lang="en-US" dirty="0">
                <a:effectLst/>
              </a:rPr>
              <a:t> </a:t>
            </a:r>
            <a:r>
              <a:rPr lang="en-US" dirty="0" err="1">
                <a:effectLst/>
              </a:rPr>
              <a:t>töödelda</a:t>
            </a:r>
            <a:r>
              <a:rPr lang="en-US" dirty="0">
                <a:effectLst/>
              </a:rPr>
              <a:t> ja </a:t>
            </a:r>
            <a:r>
              <a:rPr lang="en-US" dirty="0" err="1">
                <a:effectLst/>
              </a:rPr>
              <a:t>toota</a:t>
            </a:r>
            <a:r>
              <a:rPr lang="en-US" dirty="0">
                <a:effectLst/>
              </a:rPr>
              <a:t> </a:t>
            </a:r>
            <a:r>
              <a:rPr lang="en-US" dirty="0" err="1">
                <a:effectLst/>
              </a:rPr>
              <a:t>tulemusi</a:t>
            </a:r>
            <a:r>
              <a:rPr lang="en-US" dirty="0">
                <a:effectLst/>
              </a:rPr>
              <a:t> </a:t>
            </a:r>
            <a:r>
              <a:rPr lang="en-US" dirty="0" err="1">
                <a:effectLst/>
              </a:rPr>
              <a:t>mitme</a:t>
            </a:r>
            <a:r>
              <a:rPr lang="en-US" dirty="0">
                <a:effectLst/>
              </a:rPr>
              <a:t> </a:t>
            </a:r>
            <a:r>
              <a:rPr lang="en-US" dirty="0" err="1">
                <a:effectLst/>
              </a:rPr>
              <a:t>modaalsuse</a:t>
            </a:r>
            <a:r>
              <a:rPr lang="en-US" dirty="0">
                <a:effectLst/>
              </a:rPr>
              <a:t> </a:t>
            </a:r>
            <a:r>
              <a:rPr lang="en-US" dirty="0" err="1">
                <a:effectLst/>
              </a:rPr>
              <a:t>kaudu</a:t>
            </a:r>
            <a:r>
              <a:rPr lang="en-US" dirty="0">
                <a:effectLst/>
              </a:rPr>
              <a:t>. </a:t>
            </a:r>
            <a:r>
              <a:rPr lang="en-US" dirty="0" err="1">
                <a:effectLst/>
              </a:rPr>
              <a:t>Näiteks</a:t>
            </a:r>
            <a:r>
              <a:rPr lang="en-US" dirty="0">
                <a:effectLst/>
              </a:rPr>
              <a:t> </a:t>
            </a:r>
            <a:r>
              <a:rPr lang="en-US" dirty="0" err="1">
                <a:effectLst/>
              </a:rPr>
              <a:t>nad</a:t>
            </a:r>
            <a:r>
              <a:rPr lang="en-US" dirty="0">
                <a:effectLst/>
              </a:rPr>
              <a:t> </a:t>
            </a:r>
            <a:r>
              <a:rPr lang="en-US" dirty="0" err="1">
                <a:effectLst/>
              </a:rPr>
              <a:t>võivad</a:t>
            </a:r>
            <a:r>
              <a:rPr lang="en-US" dirty="0">
                <a:effectLst/>
              </a:rPr>
              <a:t> </a:t>
            </a:r>
            <a:r>
              <a:rPr lang="en-US" dirty="0" err="1">
                <a:effectLst/>
              </a:rPr>
              <a:t>võtta</a:t>
            </a:r>
            <a:r>
              <a:rPr lang="en-US" dirty="0">
                <a:effectLst/>
              </a:rPr>
              <a:t> </a:t>
            </a:r>
            <a:r>
              <a:rPr lang="en-US" dirty="0" err="1">
                <a:effectLst/>
              </a:rPr>
              <a:t>vastu</a:t>
            </a:r>
            <a:r>
              <a:rPr lang="en-US" dirty="0">
                <a:effectLst/>
              </a:rPr>
              <a:t> </a:t>
            </a:r>
            <a:r>
              <a:rPr lang="en-US" dirty="0" err="1">
                <a:effectLst/>
              </a:rPr>
              <a:t>teksti</a:t>
            </a:r>
            <a:r>
              <a:rPr lang="en-US" dirty="0">
                <a:effectLst/>
              </a:rPr>
              <a:t> ja </a:t>
            </a:r>
            <a:r>
              <a:rPr lang="en-US" dirty="0" err="1">
                <a:effectLst/>
              </a:rPr>
              <a:t>pilte</a:t>
            </a:r>
            <a:r>
              <a:rPr lang="en-US" dirty="0">
                <a:effectLst/>
              </a:rPr>
              <a:t> </a:t>
            </a:r>
            <a:r>
              <a:rPr lang="en-US" dirty="0" err="1">
                <a:effectLst/>
              </a:rPr>
              <a:t>ning</a:t>
            </a:r>
            <a:r>
              <a:rPr lang="en-US" dirty="0">
                <a:effectLst/>
              </a:rPr>
              <a:t> </a:t>
            </a:r>
            <a:r>
              <a:rPr lang="en-US" dirty="0" err="1">
                <a:effectLst/>
              </a:rPr>
              <a:t>luua</a:t>
            </a:r>
            <a:r>
              <a:rPr lang="en-US" dirty="0">
                <a:effectLst/>
              </a:rPr>
              <a:t> </a:t>
            </a:r>
            <a:r>
              <a:rPr lang="en-US" dirty="0" err="1">
                <a:effectLst/>
              </a:rPr>
              <a:t>neid</a:t>
            </a:r>
            <a:r>
              <a:rPr lang="en-US" dirty="0">
                <a:effectLst/>
              </a:rPr>
              <a:t> </a:t>
            </a:r>
            <a:r>
              <a:rPr lang="en-US" dirty="0" err="1">
                <a:effectLst/>
              </a:rPr>
              <a:t>kombineerivaid</a:t>
            </a:r>
            <a:r>
              <a:rPr lang="en-US" dirty="0">
                <a:effectLst/>
              </a:rPr>
              <a:t> </a:t>
            </a:r>
            <a:r>
              <a:rPr lang="en-US" dirty="0" err="1">
                <a:effectLst/>
              </a:rPr>
              <a:t>tulemusi</a:t>
            </a:r>
            <a:r>
              <a:rPr lang="en-US" dirty="0">
                <a:effectLst/>
              </a:rPr>
              <a:t>, </a:t>
            </a:r>
            <a:r>
              <a:rPr lang="en-US" dirty="0" err="1">
                <a:effectLst/>
              </a:rPr>
              <a:t>nagu</a:t>
            </a:r>
            <a:r>
              <a:rPr lang="en-US" dirty="0">
                <a:effectLst/>
              </a:rPr>
              <a:t> </a:t>
            </a:r>
            <a:r>
              <a:rPr lang="en-US" dirty="0" err="1">
                <a:effectLst/>
              </a:rPr>
              <a:t>pildi</a:t>
            </a:r>
            <a:r>
              <a:rPr lang="en-US" dirty="0">
                <a:effectLst/>
              </a:rPr>
              <a:t> </a:t>
            </a:r>
            <a:r>
              <a:rPr lang="en-US" dirty="0" err="1">
                <a:effectLst/>
              </a:rPr>
              <a:t>loomine</a:t>
            </a:r>
            <a:r>
              <a:rPr lang="en-US" dirty="0">
                <a:effectLst/>
              </a:rPr>
              <a:t> </a:t>
            </a:r>
            <a:r>
              <a:rPr lang="en-US" dirty="0" err="1">
                <a:effectLst/>
              </a:rPr>
              <a:t>kirjelduse</a:t>
            </a:r>
            <a:r>
              <a:rPr lang="en-US" dirty="0">
                <a:effectLst/>
              </a:rPr>
              <a:t> </a:t>
            </a:r>
            <a:r>
              <a:rPr lang="en-US" dirty="0" err="1">
                <a:effectLst/>
              </a:rPr>
              <a:t>alusel</a:t>
            </a:r>
            <a:r>
              <a:rPr lang="en-US" dirty="0">
                <a:effectLst/>
              </a:rPr>
              <a:t> </a:t>
            </a:r>
            <a:r>
              <a:rPr lang="en-US" dirty="0" err="1">
                <a:effectLst/>
              </a:rPr>
              <a:t>või</a:t>
            </a:r>
            <a:r>
              <a:rPr lang="en-US" dirty="0">
                <a:effectLst/>
              </a:rPr>
              <a:t> </a:t>
            </a:r>
            <a:r>
              <a:rPr lang="en-US" dirty="0" err="1">
                <a:effectLst/>
              </a:rPr>
              <a:t>sobitada</a:t>
            </a:r>
            <a:r>
              <a:rPr lang="en-US" dirty="0">
                <a:effectLst/>
              </a:rPr>
              <a:t> </a:t>
            </a:r>
            <a:r>
              <a:rPr lang="en-US" dirty="0" err="1">
                <a:effectLst/>
              </a:rPr>
              <a:t>pilte</a:t>
            </a:r>
            <a:r>
              <a:rPr lang="en-US" dirty="0">
                <a:effectLst/>
              </a:rPr>
              <a:t> </a:t>
            </a:r>
            <a:r>
              <a:rPr lang="en-US" dirty="0" err="1">
                <a:effectLst/>
              </a:rPr>
              <a:t>pealkirjadega</a:t>
            </a:r>
            <a:r>
              <a:rPr lang="en-US" dirty="0">
                <a:effectLst/>
              </a:rPr>
              <a:t>. </a:t>
            </a:r>
            <a:r>
              <a:rPr lang="en-US" dirty="0" err="1">
                <a:effectLst/>
              </a:rPr>
              <a:t>Arutlevad</a:t>
            </a:r>
            <a:r>
              <a:rPr lang="en-US" dirty="0">
                <a:effectLst/>
              </a:rPr>
              <a:t> </a:t>
            </a:r>
            <a:r>
              <a:rPr lang="en-US" dirty="0" err="1">
                <a:effectLst/>
              </a:rPr>
              <a:t>Mudelid</a:t>
            </a:r>
            <a:r>
              <a:rPr lang="en-US" dirty="0">
                <a:effectLst/>
              </a:rPr>
              <a:t>: </a:t>
            </a:r>
            <a:r>
              <a:rPr lang="en-US" dirty="0" err="1">
                <a:effectLst/>
              </a:rPr>
              <a:t>Nad</a:t>
            </a:r>
            <a:r>
              <a:rPr lang="en-US" dirty="0">
                <a:effectLst/>
              </a:rPr>
              <a:t> on </a:t>
            </a:r>
            <a:r>
              <a:rPr lang="en-US" dirty="0" err="1">
                <a:effectLst/>
              </a:rPr>
              <a:t>loodud</a:t>
            </a:r>
            <a:r>
              <a:rPr lang="en-US" dirty="0">
                <a:effectLst/>
              </a:rPr>
              <a:t> </a:t>
            </a:r>
            <a:r>
              <a:rPr lang="en-US" dirty="0" err="1">
                <a:effectLst/>
              </a:rPr>
              <a:t>loogiliselt</a:t>
            </a:r>
            <a:r>
              <a:rPr lang="en-US" dirty="0">
                <a:effectLst/>
              </a:rPr>
              <a:t> </a:t>
            </a:r>
            <a:r>
              <a:rPr lang="en-US" dirty="0" err="1">
                <a:effectLst/>
              </a:rPr>
              <a:t>arutlema</a:t>
            </a:r>
            <a:r>
              <a:rPr lang="en-US" dirty="0">
                <a:effectLst/>
              </a:rPr>
              <a:t>, </a:t>
            </a:r>
            <a:r>
              <a:rPr lang="en-US" dirty="0" err="1">
                <a:effectLst/>
              </a:rPr>
              <a:t>sageli</a:t>
            </a:r>
            <a:r>
              <a:rPr lang="en-US" dirty="0">
                <a:effectLst/>
              </a:rPr>
              <a:t> </a:t>
            </a:r>
            <a:r>
              <a:rPr lang="en-US" dirty="0" err="1">
                <a:effectLst/>
              </a:rPr>
              <a:t>spetsiifiliste</a:t>
            </a:r>
            <a:r>
              <a:rPr lang="en-US" dirty="0">
                <a:effectLst/>
              </a:rPr>
              <a:t> </a:t>
            </a:r>
            <a:r>
              <a:rPr lang="en-US" dirty="0" err="1">
                <a:effectLst/>
              </a:rPr>
              <a:t>algoritmidega</a:t>
            </a:r>
            <a:r>
              <a:rPr lang="en-US" dirty="0">
                <a:effectLst/>
              </a:rPr>
              <a:t>, mis </a:t>
            </a:r>
            <a:r>
              <a:rPr lang="en-US" dirty="0" err="1">
                <a:effectLst/>
              </a:rPr>
              <a:t>võimaldavad</a:t>
            </a:r>
            <a:r>
              <a:rPr lang="en-US" dirty="0">
                <a:effectLst/>
              </a:rPr>
              <a:t> </a:t>
            </a:r>
            <a:r>
              <a:rPr lang="en-US" dirty="0" err="1">
                <a:effectLst/>
              </a:rPr>
              <a:t>töödelda</a:t>
            </a:r>
            <a:r>
              <a:rPr lang="en-US" dirty="0">
                <a:effectLst/>
              </a:rPr>
              <a:t> </a:t>
            </a:r>
            <a:r>
              <a:rPr lang="en-US" dirty="0" err="1">
                <a:effectLst/>
              </a:rPr>
              <a:t>struktureeritud</a:t>
            </a:r>
            <a:r>
              <a:rPr lang="en-US" dirty="0">
                <a:effectLst/>
              </a:rPr>
              <a:t> </a:t>
            </a:r>
            <a:r>
              <a:rPr lang="en-US" dirty="0" err="1">
                <a:effectLst/>
              </a:rPr>
              <a:t>andmeid</a:t>
            </a:r>
            <a:r>
              <a:rPr lang="en-US" dirty="0">
                <a:effectLst/>
              </a:rPr>
              <a:t> ja </a:t>
            </a:r>
            <a:r>
              <a:rPr lang="en-US" dirty="0" err="1">
                <a:effectLst/>
              </a:rPr>
              <a:t>teha</a:t>
            </a:r>
            <a:r>
              <a:rPr lang="en-US" dirty="0">
                <a:effectLst/>
              </a:rPr>
              <a:t> </a:t>
            </a:r>
            <a:r>
              <a:rPr lang="en-US" dirty="0" err="1">
                <a:effectLst/>
              </a:rPr>
              <a:t>teadlikke</a:t>
            </a:r>
            <a:r>
              <a:rPr lang="en-US" dirty="0">
                <a:effectLst/>
              </a:rPr>
              <a:t> </a:t>
            </a:r>
            <a:r>
              <a:rPr lang="en-US" dirty="0" err="1">
                <a:effectLst/>
              </a:rPr>
              <a:t>otsuseid</a:t>
            </a:r>
            <a:r>
              <a:rPr lang="en-US" dirty="0">
                <a:effectLst/>
              </a:rPr>
              <a:t>. </a:t>
            </a:r>
            <a:r>
              <a:rPr lang="en-US" dirty="0" err="1">
                <a:effectLst/>
              </a:rPr>
              <a:t>Nad</a:t>
            </a:r>
            <a:r>
              <a:rPr lang="en-US" dirty="0">
                <a:effectLst/>
              </a:rPr>
              <a:t> on </a:t>
            </a:r>
            <a:r>
              <a:rPr lang="en-US" dirty="0" err="1">
                <a:effectLst/>
              </a:rPr>
              <a:t>rohkem</a:t>
            </a:r>
            <a:r>
              <a:rPr lang="en-US" dirty="0">
                <a:effectLst/>
              </a:rPr>
              <a:t> </a:t>
            </a:r>
            <a:r>
              <a:rPr lang="en-US" dirty="0" err="1">
                <a:effectLst/>
              </a:rPr>
              <a:t>orienteeritud</a:t>
            </a:r>
            <a:r>
              <a:rPr lang="en-US" dirty="0">
                <a:effectLst/>
              </a:rPr>
              <a:t> </a:t>
            </a:r>
            <a:r>
              <a:rPr lang="en-US" dirty="0" err="1">
                <a:effectLst/>
              </a:rPr>
              <a:t>ülesannetele</a:t>
            </a:r>
            <a:r>
              <a:rPr lang="en-US" dirty="0">
                <a:effectLst/>
              </a:rPr>
              <a:t>, mis </a:t>
            </a:r>
            <a:r>
              <a:rPr lang="en-US" dirty="0" err="1">
                <a:effectLst/>
              </a:rPr>
              <a:t>vajavad</a:t>
            </a:r>
            <a:r>
              <a:rPr lang="en-US" dirty="0">
                <a:effectLst/>
              </a:rPr>
              <a:t> </a:t>
            </a:r>
            <a:r>
              <a:rPr lang="en-US" dirty="0" err="1">
                <a:effectLst/>
              </a:rPr>
              <a:t>selgesõnalisi</a:t>
            </a:r>
            <a:r>
              <a:rPr lang="en-US" dirty="0">
                <a:effectLst/>
              </a:rPr>
              <a:t> </a:t>
            </a:r>
            <a:r>
              <a:rPr lang="en-US" dirty="0" err="1">
                <a:effectLst/>
              </a:rPr>
              <a:t>loogilisi</a:t>
            </a:r>
            <a:r>
              <a:rPr lang="en-US" dirty="0">
                <a:effectLst/>
              </a:rPr>
              <a:t> </a:t>
            </a:r>
            <a:r>
              <a:rPr lang="en-US" dirty="0" err="1">
                <a:effectLst/>
              </a:rPr>
              <a:t>samme</a:t>
            </a:r>
            <a:r>
              <a:rPr lang="en-US" dirty="0">
                <a:effectLst/>
              </a:rPr>
              <a:t> (</a:t>
            </a:r>
            <a:r>
              <a:rPr lang="en-US" dirty="0" err="1">
                <a:effectLst/>
              </a:rPr>
              <a:t>nt</a:t>
            </a:r>
            <a:r>
              <a:rPr lang="en-US" dirty="0">
                <a:effectLst/>
              </a:rPr>
              <a:t> </a:t>
            </a:r>
            <a:r>
              <a:rPr lang="en-US" dirty="0" err="1">
                <a:effectLst/>
              </a:rPr>
              <a:t>matemaatiliste</a:t>
            </a:r>
            <a:r>
              <a:rPr lang="en-US" dirty="0">
                <a:effectLst/>
              </a:rPr>
              <a:t> </a:t>
            </a:r>
            <a:r>
              <a:rPr lang="en-US" dirty="0" err="1">
                <a:effectLst/>
              </a:rPr>
              <a:t>võrrandite</a:t>
            </a:r>
            <a:r>
              <a:rPr lang="en-US" dirty="0">
                <a:effectLst/>
              </a:rPr>
              <a:t> </a:t>
            </a:r>
            <a:r>
              <a:rPr lang="en-US" dirty="0" err="1">
                <a:effectLst/>
              </a:rPr>
              <a:t>lahendamine</a:t>
            </a:r>
            <a:r>
              <a:rPr lang="en-US" dirty="0">
                <a:effectLst/>
              </a:rPr>
              <a:t> </a:t>
            </a:r>
            <a:r>
              <a:rPr lang="en-US" dirty="0" err="1">
                <a:effectLst/>
              </a:rPr>
              <a:t>või</a:t>
            </a:r>
            <a:r>
              <a:rPr lang="en-US" dirty="0">
                <a:effectLst/>
              </a:rPr>
              <a:t> </a:t>
            </a:r>
            <a:r>
              <a:rPr lang="en-US" dirty="0" err="1">
                <a:effectLst/>
              </a:rPr>
              <a:t>otsuste</a:t>
            </a:r>
            <a:r>
              <a:rPr lang="en-US" dirty="0">
                <a:effectLst/>
              </a:rPr>
              <a:t> </a:t>
            </a:r>
            <a:r>
              <a:rPr lang="en-US" dirty="0" err="1">
                <a:effectLst/>
              </a:rPr>
              <a:t>tegemine</a:t>
            </a:r>
            <a:r>
              <a:rPr lang="en-US" dirty="0">
                <a:effectLst/>
              </a:rPr>
              <a:t> </a:t>
            </a:r>
            <a:r>
              <a:rPr lang="en-US" dirty="0" err="1">
                <a:effectLst/>
              </a:rPr>
              <a:t>faktide</a:t>
            </a:r>
            <a:r>
              <a:rPr lang="en-US" dirty="0">
                <a:effectLst/>
              </a:rPr>
              <a:t> </a:t>
            </a:r>
            <a:r>
              <a:rPr lang="en-US" dirty="0" err="1">
                <a:effectLst/>
              </a:rPr>
              <a:t>põhjal</a:t>
            </a:r>
            <a:r>
              <a:rPr lang="en-US" dirty="0">
                <a:effectLst/>
              </a:rPr>
              <a:t>). </a:t>
            </a:r>
            <a:r>
              <a:rPr lang="en-US" dirty="0" err="1">
                <a:effectLst/>
              </a:rPr>
              <a:t>Eesmärk</a:t>
            </a:r>
            <a:r>
              <a:rPr lang="en-US" dirty="0">
                <a:effectLst/>
              </a:rPr>
              <a:t>: LLM-id: </a:t>
            </a:r>
            <a:r>
              <a:rPr lang="en-US" dirty="0" err="1">
                <a:effectLst/>
              </a:rPr>
              <a:t>Peamiselt</a:t>
            </a:r>
            <a:r>
              <a:rPr lang="en-US" dirty="0">
                <a:effectLst/>
              </a:rPr>
              <a:t> </a:t>
            </a:r>
            <a:r>
              <a:rPr lang="en-US" dirty="0" err="1">
                <a:effectLst/>
              </a:rPr>
              <a:t>inimkeele</a:t>
            </a:r>
            <a:r>
              <a:rPr lang="en-US" dirty="0">
                <a:effectLst/>
              </a:rPr>
              <a:t> </a:t>
            </a:r>
            <a:r>
              <a:rPr lang="en-US" dirty="0" err="1">
                <a:effectLst/>
              </a:rPr>
              <a:t>mõistmiseks</a:t>
            </a:r>
            <a:r>
              <a:rPr lang="en-US" dirty="0">
                <a:effectLst/>
              </a:rPr>
              <a:t> ja </a:t>
            </a:r>
            <a:r>
              <a:rPr lang="en-US" dirty="0" err="1">
                <a:effectLst/>
              </a:rPr>
              <a:t>genereerimiseks</a:t>
            </a:r>
            <a:r>
              <a:rPr lang="en-US" dirty="0">
                <a:effectLst/>
              </a:rPr>
              <a:t>. </a:t>
            </a:r>
            <a:r>
              <a:rPr lang="en-US" dirty="0" err="1">
                <a:effectLst/>
              </a:rPr>
              <a:t>Nende</a:t>
            </a:r>
            <a:r>
              <a:rPr lang="en-US" dirty="0">
                <a:effectLst/>
              </a:rPr>
              <a:t> </a:t>
            </a:r>
            <a:r>
              <a:rPr lang="en-US" dirty="0" err="1">
                <a:effectLst/>
              </a:rPr>
              <a:t>peamine</a:t>
            </a:r>
            <a:r>
              <a:rPr lang="en-US" dirty="0">
                <a:effectLst/>
              </a:rPr>
              <a:t> </a:t>
            </a:r>
            <a:r>
              <a:rPr lang="en-US" dirty="0" err="1">
                <a:effectLst/>
              </a:rPr>
              <a:t>eesmärk</a:t>
            </a:r>
            <a:r>
              <a:rPr lang="en-US" dirty="0">
                <a:effectLst/>
              </a:rPr>
              <a:t> on </a:t>
            </a:r>
            <a:r>
              <a:rPr lang="en-US" dirty="0" err="1">
                <a:effectLst/>
              </a:rPr>
              <a:t>suhelda</a:t>
            </a:r>
            <a:r>
              <a:rPr lang="en-US" dirty="0">
                <a:effectLst/>
              </a:rPr>
              <a:t> </a:t>
            </a:r>
            <a:r>
              <a:rPr lang="en-US" dirty="0" err="1">
                <a:effectLst/>
              </a:rPr>
              <a:t>tekstiga</a:t>
            </a:r>
            <a:r>
              <a:rPr lang="en-US" dirty="0">
                <a:effectLst/>
              </a:rPr>
              <a:t> </a:t>
            </a:r>
            <a:r>
              <a:rPr lang="en-US" dirty="0" err="1">
                <a:effectLst/>
              </a:rPr>
              <a:t>keerukalt</a:t>
            </a:r>
            <a:r>
              <a:rPr lang="en-US" dirty="0">
                <a:effectLst/>
              </a:rPr>
              <a:t>. </a:t>
            </a:r>
            <a:r>
              <a:rPr lang="en-US" dirty="0" err="1">
                <a:effectLst/>
              </a:rPr>
              <a:t>Suured</a:t>
            </a:r>
            <a:r>
              <a:rPr lang="en-US" dirty="0">
                <a:effectLst/>
              </a:rPr>
              <a:t> </a:t>
            </a:r>
            <a:r>
              <a:rPr lang="en-US" dirty="0" err="1">
                <a:effectLst/>
              </a:rPr>
              <a:t>Multimodaalsed</a:t>
            </a:r>
            <a:r>
              <a:rPr lang="en-US" dirty="0">
                <a:effectLst/>
              </a:rPr>
              <a:t> </a:t>
            </a:r>
            <a:r>
              <a:rPr lang="en-US" dirty="0" err="1">
                <a:effectLst/>
              </a:rPr>
              <a:t>Mudelid</a:t>
            </a:r>
            <a:r>
              <a:rPr lang="en-US" dirty="0">
                <a:effectLst/>
              </a:rPr>
              <a:t>: </a:t>
            </a:r>
            <a:r>
              <a:rPr lang="en-US" dirty="0" err="1">
                <a:effectLst/>
              </a:rPr>
              <a:t>Loodud</a:t>
            </a:r>
            <a:r>
              <a:rPr lang="en-US" dirty="0">
                <a:effectLst/>
              </a:rPr>
              <a:t> </a:t>
            </a:r>
            <a:r>
              <a:rPr lang="en-US" dirty="0" err="1">
                <a:effectLst/>
              </a:rPr>
              <a:t>integreerima</a:t>
            </a:r>
            <a:r>
              <a:rPr lang="en-US" dirty="0">
                <a:effectLst/>
              </a:rPr>
              <a:t> ja </a:t>
            </a:r>
            <a:r>
              <a:rPr lang="en-US" dirty="0" err="1">
                <a:effectLst/>
              </a:rPr>
              <a:t>töötlema</a:t>
            </a:r>
            <a:r>
              <a:rPr lang="en-US" dirty="0">
                <a:effectLst/>
              </a:rPr>
              <a:t> </a:t>
            </a:r>
            <a:r>
              <a:rPr lang="en-US" dirty="0" err="1">
                <a:effectLst/>
              </a:rPr>
              <a:t>mitut</a:t>
            </a:r>
            <a:r>
              <a:rPr lang="en-US" dirty="0">
                <a:effectLst/>
              </a:rPr>
              <a:t> </a:t>
            </a:r>
            <a:r>
              <a:rPr lang="en-US" dirty="0" err="1">
                <a:effectLst/>
              </a:rPr>
              <a:t>tüüpi</a:t>
            </a:r>
            <a:r>
              <a:rPr lang="en-US" dirty="0">
                <a:effectLst/>
              </a:rPr>
              <a:t> </a:t>
            </a:r>
            <a:r>
              <a:rPr lang="en-US" dirty="0" err="1">
                <a:effectLst/>
              </a:rPr>
              <a:t>andmeid</a:t>
            </a:r>
            <a:r>
              <a:rPr lang="en-US" dirty="0">
                <a:effectLst/>
              </a:rPr>
              <a:t>, </a:t>
            </a:r>
            <a:r>
              <a:rPr lang="en-US" dirty="0" err="1">
                <a:effectLst/>
              </a:rPr>
              <a:t>muutes</a:t>
            </a:r>
            <a:r>
              <a:rPr lang="en-US" dirty="0">
                <a:effectLst/>
              </a:rPr>
              <a:t> need </a:t>
            </a:r>
            <a:r>
              <a:rPr lang="en-US" dirty="0" err="1">
                <a:effectLst/>
              </a:rPr>
              <a:t>erinevate</a:t>
            </a:r>
            <a:r>
              <a:rPr lang="en-US" dirty="0">
                <a:effectLst/>
              </a:rPr>
              <a:t> </a:t>
            </a:r>
            <a:r>
              <a:rPr lang="en-US" dirty="0" err="1">
                <a:effectLst/>
              </a:rPr>
              <a:t>kasutusjuhtude</a:t>
            </a:r>
            <a:r>
              <a:rPr lang="en-US" dirty="0">
                <a:effectLst/>
              </a:rPr>
              <a:t> </a:t>
            </a:r>
            <a:r>
              <a:rPr lang="en-US" dirty="0" err="1">
                <a:effectLst/>
              </a:rPr>
              <a:t>jaoks</a:t>
            </a:r>
            <a:r>
              <a:rPr lang="en-US" dirty="0">
                <a:effectLst/>
              </a:rPr>
              <a:t> </a:t>
            </a:r>
            <a:r>
              <a:rPr lang="en-US" dirty="0" err="1">
                <a:effectLst/>
              </a:rPr>
              <a:t>paindlikumaks</a:t>
            </a:r>
            <a:r>
              <a:rPr lang="en-US" dirty="0">
                <a:effectLst/>
              </a:rPr>
              <a:t> (</a:t>
            </a:r>
            <a:r>
              <a:rPr lang="en-US" dirty="0" err="1">
                <a:effectLst/>
              </a:rPr>
              <a:t>nt</a:t>
            </a:r>
            <a:r>
              <a:rPr lang="en-US" dirty="0">
                <a:effectLst/>
              </a:rPr>
              <a:t> </a:t>
            </a:r>
            <a:r>
              <a:rPr lang="en-US" dirty="0" err="1">
                <a:effectLst/>
              </a:rPr>
              <a:t>pildiallkirjade</a:t>
            </a:r>
            <a:r>
              <a:rPr lang="en-US" dirty="0">
                <a:effectLst/>
              </a:rPr>
              <a:t> </a:t>
            </a:r>
            <a:r>
              <a:rPr lang="en-US" dirty="0" err="1">
                <a:effectLst/>
              </a:rPr>
              <a:t>loomine</a:t>
            </a:r>
            <a:r>
              <a:rPr lang="en-US" dirty="0">
                <a:effectLst/>
              </a:rPr>
              <a:t> </a:t>
            </a:r>
            <a:r>
              <a:rPr lang="en-US" dirty="0" err="1">
                <a:effectLst/>
              </a:rPr>
              <a:t>või</a:t>
            </a:r>
            <a:r>
              <a:rPr lang="en-US" dirty="0">
                <a:effectLst/>
              </a:rPr>
              <a:t> </a:t>
            </a:r>
            <a:r>
              <a:rPr lang="en-US" dirty="0" err="1">
                <a:effectLst/>
              </a:rPr>
              <a:t>videoanalüüs</a:t>
            </a:r>
            <a:r>
              <a:rPr lang="en-US" dirty="0">
                <a:effectLst/>
              </a:rPr>
              <a:t>). </a:t>
            </a:r>
            <a:r>
              <a:rPr lang="en-US" dirty="0" err="1">
                <a:effectLst/>
              </a:rPr>
              <a:t>Arutlevad</a:t>
            </a:r>
            <a:r>
              <a:rPr lang="en-US" dirty="0">
                <a:effectLst/>
              </a:rPr>
              <a:t> </a:t>
            </a:r>
            <a:r>
              <a:rPr lang="en-US" dirty="0" err="1">
                <a:effectLst/>
              </a:rPr>
              <a:t>Mudelid</a:t>
            </a:r>
            <a:r>
              <a:rPr lang="en-US" dirty="0">
                <a:effectLst/>
              </a:rPr>
              <a:t>: </a:t>
            </a:r>
            <a:r>
              <a:rPr lang="en-US" dirty="0" err="1">
                <a:effectLst/>
              </a:rPr>
              <a:t>Loodud</a:t>
            </a:r>
            <a:r>
              <a:rPr lang="en-US" dirty="0">
                <a:effectLst/>
              </a:rPr>
              <a:t> </a:t>
            </a:r>
            <a:r>
              <a:rPr lang="en-US" dirty="0" err="1">
                <a:effectLst/>
              </a:rPr>
              <a:t>tegelema</a:t>
            </a:r>
            <a:r>
              <a:rPr lang="en-US" dirty="0">
                <a:effectLst/>
              </a:rPr>
              <a:t> </a:t>
            </a:r>
            <a:r>
              <a:rPr lang="en-US" dirty="0" err="1">
                <a:effectLst/>
              </a:rPr>
              <a:t>probleemidega</a:t>
            </a:r>
            <a:r>
              <a:rPr lang="en-US" dirty="0">
                <a:effectLst/>
              </a:rPr>
              <a:t>, mis </a:t>
            </a:r>
            <a:r>
              <a:rPr lang="en-US" dirty="0" err="1">
                <a:effectLst/>
              </a:rPr>
              <a:t>vajavad</a:t>
            </a:r>
            <a:r>
              <a:rPr lang="en-US" dirty="0">
                <a:effectLst/>
              </a:rPr>
              <a:t> </a:t>
            </a:r>
            <a:r>
              <a:rPr lang="en-US" dirty="0" err="1">
                <a:effectLst/>
              </a:rPr>
              <a:t>loogilisi</a:t>
            </a:r>
            <a:r>
              <a:rPr lang="en-US" dirty="0">
                <a:effectLst/>
              </a:rPr>
              <a:t> </a:t>
            </a:r>
            <a:r>
              <a:rPr lang="en-US" dirty="0" err="1">
                <a:effectLst/>
              </a:rPr>
              <a:t>samme</a:t>
            </a:r>
            <a:r>
              <a:rPr lang="en-US" dirty="0">
                <a:effectLst/>
              </a:rPr>
              <a:t>, </a:t>
            </a:r>
            <a:r>
              <a:rPr lang="en-US" dirty="0" err="1">
                <a:effectLst/>
              </a:rPr>
              <a:t>järeldusi</a:t>
            </a:r>
            <a:r>
              <a:rPr lang="en-US" dirty="0">
                <a:effectLst/>
              </a:rPr>
              <a:t> ja </a:t>
            </a:r>
            <a:r>
              <a:rPr lang="en-US" dirty="0" err="1">
                <a:effectLst/>
              </a:rPr>
              <a:t>struktureeritud</a:t>
            </a:r>
            <a:r>
              <a:rPr lang="en-US" dirty="0">
                <a:effectLst/>
              </a:rPr>
              <a:t> </a:t>
            </a:r>
            <a:r>
              <a:rPr lang="en-US" dirty="0" err="1">
                <a:effectLst/>
              </a:rPr>
              <a:t>mõtlemist</a:t>
            </a:r>
            <a:r>
              <a:rPr lang="en-US" dirty="0">
                <a:effectLst/>
              </a:rPr>
              <a:t>, mis </a:t>
            </a:r>
            <a:r>
              <a:rPr lang="en-US" dirty="0" err="1">
                <a:effectLst/>
              </a:rPr>
              <a:t>võib</a:t>
            </a:r>
            <a:r>
              <a:rPr lang="en-US" dirty="0">
                <a:effectLst/>
              </a:rPr>
              <a:t> </a:t>
            </a:r>
            <a:r>
              <a:rPr lang="en-US" dirty="0" err="1">
                <a:effectLst/>
              </a:rPr>
              <a:t>hõlmata</a:t>
            </a:r>
            <a:r>
              <a:rPr lang="en-US" dirty="0">
                <a:effectLst/>
              </a:rPr>
              <a:t> </a:t>
            </a:r>
            <a:r>
              <a:rPr lang="en-US" dirty="0" err="1">
                <a:effectLst/>
              </a:rPr>
              <a:t>keerukamaid</a:t>
            </a:r>
            <a:r>
              <a:rPr lang="en-US" dirty="0">
                <a:effectLst/>
              </a:rPr>
              <a:t> </a:t>
            </a:r>
            <a:r>
              <a:rPr lang="en-US" dirty="0" err="1">
                <a:effectLst/>
              </a:rPr>
              <a:t>andmetöötlusi</a:t>
            </a:r>
            <a:r>
              <a:rPr lang="en-US" dirty="0">
                <a:effectLst/>
              </a:rPr>
              <a:t> </a:t>
            </a:r>
            <a:r>
              <a:rPr lang="en-US" dirty="0" err="1">
                <a:effectLst/>
              </a:rPr>
              <a:t>kui</a:t>
            </a:r>
            <a:r>
              <a:rPr lang="en-US" dirty="0">
                <a:effectLst/>
              </a:rPr>
              <a:t> </a:t>
            </a:r>
            <a:r>
              <a:rPr lang="en-US" dirty="0" err="1">
                <a:effectLst/>
              </a:rPr>
              <a:t>lihtsalt</a:t>
            </a:r>
            <a:r>
              <a:rPr lang="en-US" dirty="0">
                <a:effectLst/>
              </a:rPr>
              <a:t> </a:t>
            </a:r>
            <a:r>
              <a:rPr lang="en-US" dirty="0" err="1">
                <a:effectLst/>
              </a:rPr>
              <a:t>teksti</a:t>
            </a:r>
            <a:r>
              <a:rPr lang="en-US" dirty="0">
                <a:effectLst/>
              </a:rPr>
              <a:t> </a:t>
            </a:r>
            <a:r>
              <a:rPr lang="en-US" dirty="0" err="1">
                <a:effectLst/>
              </a:rPr>
              <a:t>genereerimine</a:t>
            </a:r>
            <a:r>
              <a:rPr lang="en-US" dirty="0">
                <a:effectLst/>
              </a:rPr>
              <a:t>.</a:t>
            </a:r>
          </a:p>
          <a:p>
            <a:endParaRPr lang="et-EE" dirty="0"/>
          </a:p>
          <a:p>
            <a:endParaRPr lang="et-EE" dirty="0"/>
          </a:p>
          <a:p>
            <a:endParaRPr lang="et-EE" dirty="0"/>
          </a:p>
          <a:p>
            <a:r>
              <a:rPr lang="et-EE" dirty="0"/>
              <a:t>---ENG---</a:t>
            </a:r>
          </a:p>
          <a:p>
            <a:pPr>
              <a:buNone/>
            </a:pPr>
            <a:r>
              <a:rPr lang="en-US" b="1" dirty="0"/>
              <a:t>1. Large Language Model (LLM)</a:t>
            </a:r>
          </a:p>
          <a:p>
            <a:pPr>
              <a:buNone/>
            </a:pPr>
            <a:r>
              <a:rPr lang="en-US" dirty="0"/>
              <a:t>A </a:t>
            </a:r>
            <a:r>
              <a:rPr lang="en-US" b="1" dirty="0"/>
              <a:t>Large Language Model (LLM)</a:t>
            </a:r>
            <a:r>
              <a:rPr lang="en-US" dirty="0"/>
              <a:t>, like GPT-4, is a type of AI model designed to process and generate human language. It has been trained on massive datasets of text from books, websites, articles, and more to learn patterns, grammar, facts, reasoning, and even some level of common sense. LLMs work by predicting the next word or token in a sequence, given the previous ones, which makes them highly capable of tasks like:</a:t>
            </a:r>
          </a:p>
          <a:p>
            <a:pPr>
              <a:buFont typeface="Arial" panose="020B0604020202020204" pitchFamily="34" charset="0"/>
              <a:buChar char="•"/>
            </a:pPr>
            <a:r>
              <a:rPr lang="en-US" dirty="0"/>
              <a:t>Text generation</a:t>
            </a:r>
          </a:p>
          <a:p>
            <a:pPr>
              <a:buFont typeface="Arial" panose="020B0604020202020204" pitchFamily="34" charset="0"/>
              <a:buChar char="•"/>
            </a:pPr>
            <a:r>
              <a:rPr lang="en-US" dirty="0"/>
              <a:t>Text summarization</a:t>
            </a:r>
          </a:p>
          <a:p>
            <a:pPr>
              <a:buFont typeface="Arial" panose="020B0604020202020204" pitchFamily="34" charset="0"/>
              <a:buChar char="•"/>
            </a:pPr>
            <a:r>
              <a:rPr lang="en-US" dirty="0"/>
              <a:t>Question answering</a:t>
            </a:r>
          </a:p>
          <a:p>
            <a:pPr>
              <a:buFont typeface="Arial" panose="020B0604020202020204" pitchFamily="34" charset="0"/>
              <a:buChar char="•"/>
            </a:pPr>
            <a:r>
              <a:rPr lang="en-US" dirty="0"/>
              <a:t>Language translation</a:t>
            </a:r>
          </a:p>
          <a:p>
            <a:pPr>
              <a:buFont typeface="Arial" panose="020B0604020202020204" pitchFamily="34" charset="0"/>
              <a:buChar char="•"/>
            </a:pPr>
            <a:r>
              <a:rPr lang="en-US" dirty="0"/>
              <a:t>Sentiment analysis</a:t>
            </a:r>
          </a:p>
          <a:p>
            <a:pPr>
              <a:buNone/>
            </a:pPr>
            <a:r>
              <a:rPr lang="en-US" dirty="0"/>
              <a:t>The strength of LLMs lies in their ability to generate coherent and contextually appropriate responses to text-based inputs, handling a wide range of topics. However, they rely purely on text and have no built-in understanding of images, sounds, or other sensory data.</a:t>
            </a:r>
          </a:p>
          <a:p>
            <a:pPr>
              <a:buNone/>
            </a:pPr>
            <a:r>
              <a:rPr lang="en-US" b="1" dirty="0"/>
              <a:t>2. Large Multi-Modal Models</a:t>
            </a:r>
          </a:p>
          <a:p>
            <a:pPr>
              <a:buNone/>
            </a:pPr>
            <a:r>
              <a:rPr lang="en-US" dirty="0"/>
              <a:t>A </a:t>
            </a:r>
            <a:r>
              <a:rPr lang="en-US" b="1" dirty="0"/>
              <a:t>Large Multi-Modal Model</a:t>
            </a:r>
            <a:r>
              <a:rPr lang="en-US" dirty="0"/>
              <a:t> is a more advanced type of AI that combines different types of data—typically </a:t>
            </a:r>
            <a:r>
              <a:rPr lang="en-US" b="1" dirty="0"/>
              <a:t>text, images, and sometimes audio</a:t>
            </a:r>
            <a:r>
              <a:rPr lang="en-US" dirty="0"/>
              <a:t>—to process and understand information across multiple formats. These models can handle inputs from different modalities, integrating data from various sources to improve performance. For example:</a:t>
            </a:r>
          </a:p>
          <a:p>
            <a:pPr>
              <a:buFont typeface="Arial" panose="020B0604020202020204" pitchFamily="34" charset="0"/>
              <a:buChar char="•"/>
            </a:pPr>
            <a:r>
              <a:rPr lang="en-US" dirty="0"/>
              <a:t>A model like </a:t>
            </a:r>
            <a:r>
              <a:rPr lang="en-US" b="1" dirty="0"/>
              <a:t>CLIP</a:t>
            </a:r>
            <a:r>
              <a:rPr lang="en-US" dirty="0"/>
              <a:t> (Contrastive Language-Image Pre-training) can understand both text and images, allowing it to match captions with images or generate textual descriptions of visual content.</a:t>
            </a:r>
          </a:p>
          <a:p>
            <a:pPr>
              <a:buFont typeface="Arial" panose="020B0604020202020204" pitchFamily="34" charset="0"/>
              <a:buChar char="•"/>
            </a:pPr>
            <a:r>
              <a:rPr lang="en-US" b="1" dirty="0"/>
              <a:t>DALL·E</a:t>
            </a:r>
            <a:r>
              <a:rPr lang="en-US" dirty="0"/>
              <a:t>, another example, generates images based on text prompts.</a:t>
            </a:r>
          </a:p>
          <a:p>
            <a:pPr>
              <a:buNone/>
            </a:pPr>
            <a:r>
              <a:rPr lang="en-US" dirty="0"/>
              <a:t>Multi-modal models go beyond the capabilities of standard LLMs by enabling them to understand and generate across </a:t>
            </a:r>
            <a:r>
              <a:rPr lang="en-US" b="1" dirty="0"/>
              <a:t>multiple modalities</a:t>
            </a:r>
            <a:r>
              <a:rPr lang="en-US" dirty="0"/>
              <a:t> (e.g., interpreting text and recognizing images simultaneously).</a:t>
            </a:r>
          </a:p>
          <a:p>
            <a:pPr>
              <a:buNone/>
            </a:pPr>
            <a:r>
              <a:rPr lang="en-US" b="1" dirty="0"/>
              <a:t>3. Reasoning Models</a:t>
            </a:r>
          </a:p>
          <a:p>
            <a:pPr>
              <a:buNone/>
            </a:pPr>
            <a:r>
              <a:rPr lang="en-US" b="1" dirty="0"/>
              <a:t>Reasoning Models</a:t>
            </a:r>
            <a:r>
              <a:rPr lang="en-US" dirty="0"/>
              <a:t> are designed to make decisions or conclusions based on logic, structured information, and sometimes problem-solving tasks. They are trained to understand complex relationships and patterns in data and use that understanding to perform tasks that require reasoning, such as:</a:t>
            </a:r>
          </a:p>
          <a:p>
            <a:pPr>
              <a:buFont typeface="Arial" panose="020B0604020202020204" pitchFamily="34" charset="0"/>
              <a:buChar char="•"/>
            </a:pPr>
            <a:r>
              <a:rPr lang="en-US" dirty="0"/>
              <a:t>Solving math problems</a:t>
            </a:r>
          </a:p>
          <a:p>
            <a:pPr>
              <a:buFont typeface="Arial" panose="020B0604020202020204" pitchFamily="34" charset="0"/>
              <a:buChar char="•"/>
            </a:pPr>
            <a:r>
              <a:rPr lang="en-US" dirty="0"/>
              <a:t>Logical deduction</a:t>
            </a:r>
          </a:p>
          <a:p>
            <a:pPr>
              <a:buFont typeface="Arial" panose="020B0604020202020204" pitchFamily="34" charset="0"/>
              <a:buChar char="•"/>
            </a:pPr>
            <a:r>
              <a:rPr lang="en-US" dirty="0"/>
              <a:t>Understanding cause-and-effect relationships</a:t>
            </a:r>
          </a:p>
          <a:p>
            <a:pPr>
              <a:buFont typeface="Arial" panose="020B0604020202020204" pitchFamily="34" charset="0"/>
              <a:buChar char="•"/>
            </a:pPr>
            <a:r>
              <a:rPr lang="en-US" dirty="0"/>
              <a:t>Planning and strategy generation</a:t>
            </a:r>
          </a:p>
          <a:p>
            <a:pPr>
              <a:buNone/>
            </a:pPr>
            <a:r>
              <a:rPr lang="en-US" dirty="0"/>
              <a:t>Unlike traditional LLMs, which might generate plausible-sounding text based on patterns, reasoning models aim to simulate a deeper understanding of the world, enabling them to solve problems step by step and draw logical conclusions. These models might use symbolic reasoning or methods like </a:t>
            </a:r>
            <a:r>
              <a:rPr lang="en-US" b="1" dirty="0"/>
              <a:t>neural-symbolic systems</a:t>
            </a:r>
            <a:r>
              <a:rPr lang="en-US" dirty="0"/>
              <a:t>, where they combine the power of neural networks (which handle unstructured data like language and images) with symbolic reasoning (which handles structured logical tasks).</a:t>
            </a:r>
          </a:p>
          <a:p>
            <a:pPr>
              <a:buNone/>
            </a:pPr>
            <a:r>
              <a:rPr lang="en-US" b="1" dirty="0"/>
              <a:t>Differences Between These Models</a:t>
            </a:r>
          </a:p>
          <a:p>
            <a:pPr>
              <a:buFont typeface="+mj-lt"/>
              <a:buAutoNum type="arabicPeriod"/>
            </a:pPr>
            <a:r>
              <a:rPr lang="en-US" b="1" dirty="0"/>
              <a:t>Data Focus</a:t>
            </a:r>
            <a:r>
              <a:rPr lang="en-US" dirty="0"/>
              <a:t>:</a:t>
            </a:r>
          </a:p>
          <a:p>
            <a:pPr marL="742950" lvl="1" indent="-285750">
              <a:buFont typeface="+mj-lt"/>
              <a:buAutoNum type="arabicPeriod"/>
            </a:pPr>
            <a:r>
              <a:rPr lang="en-US" b="1" dirty="0"/>
              <a:t>LLMs</a:t>
            </a:r>
            <a:r>
              <a:rPr lang="en-US" dirty="0"/>
              <a:t>: Focus only on text. They understand and generate language, but they can’t process or integrate other forms of data like images or sounds.</a:t>
            </a:r>
          </a:p>
          <a:p>
            <a:pPr marL="742950" lvl="1" indent="-285750">
              <a:buFont typeface="+mj-lt"/>
              <a:buAutoNum type="arabicPeriod"/>
            </a:pPr>
            <a:r>
              <a:rPr lang="en-US" b="1" dirty="0"/>
              <a:t>Large Multi-Modal Models</a:t>
            </a:r>
            <a:r>
              <a:rPr lang="en-US" dirty="0"/>
              <a:t>: Combine multiple types of data (e.g., text, images, and sometimes audio). These models can understand and generate content across different media.</a:t>
            </a:r>
          </a:p>
          <a:p>
            <a:pPr marL="742950" lvl="1" indent="-285750">
              <a:buFont typeface="+mj-lt"/>
              <a:buAutoNum type="arabicPeriod"/>
            </a:pPr>
            <a:r>
              <a:rPr lang="en-US" b="1" dirty="0"/>
              <a:t>Reasoning Models</a:t>
            </a:r>
            <a:r>
              <a:rPr lang="en-US" dirty="0"/>
              <a:t>: Focus on problem-solving, logical deduction, and decision-making. They aim to mimic human reasoning abilities, such as understanding structured data or performing step-by-step problem-solving.</a:t>
            </a:r>
          </a:p>
          <a:p>
            <a:pPr>
              <a:buFont typeface="+mj-lt"/>
              <a:buAutoNum type="arabicPeriod"/>
            </a:pPr>
            <a:r>
              <a:rPr lang="en-US" b="1" dirty="0"/>
              <a:t>Capabilities</a:t>
            </a:r>
            <a:r>
              <a:rPr lang="en-US" dirty="0"/>
              <a:t>:</a:t>
            </a:r>
          </a:p>
          <a:p>
            <a:pPr marL="742950" lvl="1" indent="-285750">
              <a:buFont typeface="+mj-lt"/>
              <a:buAutoNum type="arabicPeriod"/>
            </a:pPr>
            <a:r>
              <a:rPr lang="en-US" b="1" dirty="0"/>
              <a:t>LLMs</a:t>
            </a:r>
            <a:r>
              <a:rPr lang="en-US" dirty="0"/>
              <a:t>: Great for text-based tasks (e.g., writing, translating, summarizing), but their reasoning abilities are limited to patterns learned from text. They may generate text that appears logical but may not truly "understand" the underlying reasoning.</a:t>
            </a:r>
          </a:p>
          <a:p>
            <a:pPr marL="742950" lvl="1" indent="-285750">
              <a:buFont typeface="+mj-lt"/>
              <a:buAutoNum type="arabicPeriod"/>
            </a:pPr>
            <a:r>
              <a:rPr lang="en-US" b="1" dirty="0"/>
              <a:t>Large Multi-Modal Models</a:t>
            </a:r>
            <a:r>
              <a:rPr lang="en-US" dirty="0"/>
              <a:t>: Able to process and produce results in multiple modalities. For instance, they can take in text and images and generate results combining both, like creating an image from a description or matching images to captions.</a:t>
            </a:r>
          </a:p>
          <a:p>
            <a:pPr marL="742950" lvl="1" indent="-285750">
              <a:buFont typeface="+mj-lt"/>
              <a:buAutoNum type="arabicPeriod"/>
            </a:pPr>
            <a:r>
              <a:rPr lang="en-US" b="1" dirty="0"/>
              <a:t>Reasoning Models</a:t>
            </a:r>
            <a:r>
              <a:rPr lang="en-US" dirty="0"/>
              <a:t>: They are designed to </a:t>
            </a:r>
            <a:r>
              <a:rPr lang="en-US" b="1" dirty="0"/>
              <a:t>reason</a:t>
            </a:r>
            <a:r>
              <a:rPr lang="en-US" dirty="0"/>
              <a:t> logically, often with specific algorithms that let them process structured data and make informed decisions. They are more oriented toward tasks that require explicit logical steps (e.g., solving mathematical equations or making decisions based on facts).</a:t>
            </a:r>
          </a:p>
          <a:p>
            <a:pPr>
              <a:buFont typeface="+mj-lt"/>
              <a:buAutoNum type="arabicPeriod"/>
            </a:pPr>
            <a:r>
              <a:rPr lang="en-US" b="1" dirty="0"/>
              <a:t>Purpose</a:t>
            </a:r>
            <a:r>
              <a:rPr lang="en-US" dirty="0"/>
              <a:t>:</a:t>
            </a:r>
          </a:p>
          <a:p>
            <a:pPr marL="742950" lvl="1" indent="-285750">
              <a:buFont typeface="+mj-lt"/>
              <a:buAutoNum type="arabicPeriod"/>
            </a:pPr>
            <a:r>
              <a:rPr lang="en-US" b="1" dirty="0"/>
              <a:t>LLMs</a:t>
            </a:r>
            <a:r>
              <a:rPr lang="en-US" dirty="0"/>
              <a:t>: Primarily for understanding and generating human language. Their main purpose is to interact with text in a sophisticated way.</a:t>
            </a:r>
          </a:p>
          <a:p>
            <a:pPr marL="742950" lvl="1" indent="-285750">
              <a:buFont typeface="+mj-lt"/>
              <a:buAutoNum type="arabicPeriod"/>
            </a:pPr>
            <a:r>
              <a:rPr lang="en-US" b="1" dirty="0"/>
              <a:t>Large Multi-Modal Models</a:t>
            </a:r>
            <a:r>
              <a:rPr lang="en-US" dirty="0"/>
              <a:t>: Created to integrate and process multiple types of data, making them more flexible across different use cases (like image captioning or video analysis).</a:t>
            </a:r>
          </a:p>
          <a:p>
            <a:pPr marL="742950" lvl="1" indent="-285750">
              <a:buFont typeface="+mj-lt"/>
              <a:buAutoNum type="arabicPeriod"/>
            </a:pPr>
            <a:r>
              <a:rPr lang="en-US" b="1" dirty="0"/>
              <a:t>Reasoning Models</a:t>
            </a:r>
            <a:r>
              <a:rPr lang="en-US" dirty="0"/>
              <a:t>: Designed to tackle problems that require logical steps, inference, and structured thinking, which might involve more complex data processing than just generating text.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9448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Kriisi tüüp: </a:t>
            </a:r>
            <a:endParaRPr/>
          </a:p>
          <a:p>
            <a:pPr marL="0" lvl="0" indent="0" algn="l" rtl="0">
              <a:spcBef>
                <a:spcPts val="360"/>
              </a:spcBef>
              <a:spcAft>
                <a:spcPts val="0"/>
              </a:spcAft>
              <a:buNone/>
            </a:pPr>
            <a:r>
              <a:rPr lang="en-GB"/>
              <a:t>Kriiside ajalugu: 5 Samsungi puhul tuvastati viis varasemat juhtumit, millest kaks olid seadmete tehnilisest vigadest tulenenud toodete tagasikutsumised, üks juhtkonna väärkäitumisest tingitud seaduse rikkumine, üks ebasobivalt tegutsemise juhtum ning üks organisatsiooni väärtegu füüsiliste kannatanuteta.</a:t>
            </a:r>
            <a:endParaRPr/>
          </a:p>
          <a:p>
            <a:pPr marL="0" lvl="0" indent="0" algn="l" rtl="0">
              <a:spcBef>
                <a:spcPts val="360"/>
              </a:spcBef>
              <a:spcAft>
                <a:spcPts val="0"/>
              </a:spcAft>
              <a:buNone/>
            </a:pPr>
            <a:r>
              <a:rPr lang="en-GB"/>
              <a:t>Varasem suhe sidusrühmadega: keskmisest madalam. Samsungi puhul analüüsiti 137 uudise pealkirja ja sisukokkuvõtet. Suur keelemudel hindas Samsungi kriisile eelnenud suhteid huvigruppidega keskmisest madalamaks.</a:t>
            </a:r>
            <a:endParaRPr/>
          </a:p>
          <a:p>
            <a:pPr marL="0" lvl="0" indent="0" algn="l" rtl="0">
              <a:spcBef>
                <a:spcPts val="360"/>
              </a:spcBef>
              <a:spcAft>
                <a:spcPts val="0"/>
              </a:spcAft>
              <a:buNone/>
            </a:pPr>
            <a:endParaRPr/>
          </a:p>
          <a:p>
            <a:pPr marL="0" lvl="0" indent="0" algn="l" rtl="0">
              <a:spcBef>
                <a:spcPts val="360"/>
              </a:spcBef>
              <a:spcAft>
                <a:spcPts val="0"/>
              </a:spcAft>
              <a:buNone/>
            </a:pPr>
            <a:r>
              <a:rPr lang="en-GB"/>
              <a:t>Empaatia mõõdikus ei esinenud statistiliselt olulist erinevust. </a:t>
            </a:r>
            <a:endParaRPr/>
          </a:p>
        </p:txBody>
      </p:sp>
      <p:sp>
        <p:nvSpPr>
          <p:cNvPr id="202" name="Google Shape;20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39</a:t>
            </a:fld>
            <a:endParaRPr/>
          </a:p>
        </p:txBody>
      </p:sp>
    </p:spTree>
    <p:extLst>
      <p:ext uri="{BB962C8B-B14F-4D97-AF65-F5344CB8AC3E}">
        <p14:creationId xmlns:p14="http://schemas.microsoft.com/office/powerpoint/2010/main" val="662454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Kriisi tüüp: 11</a:t>
            </a:r>
            <a:endParaRPr/>
          </a:p>
          <a:p>
            <a:pPr marL="0" lvl="0" indent="0" algn="l" rtl="0">
              <a:spcBef>
                <a:spcPts val="360"/>
              </a:spcBef>
              <a:spcAft>
                <a:spcPts val="0"/>
              </a:spcAft>
              <a:buNone/>
            </a:pPr>
            <a:r>
              <a:rPr lang="en-GB"/>
              <a:t>Kriiside ajalugu: 1 Danske Bank panga varasemat kriisiajalugu uurides tuvastati üks varasem juhtum, mille puhul määrati kriisitüübiks “organisatsiooni väärtegu füüsiliste kannatanuteta</a:t>
            </a:r>
            <a:endParaRPr/>
          </a:p>
          <a:p>
            <a:pPr marL="0" lvl="0" indent="0" algn="l" rtl="0">
              <a:spcBef>
                <a:spcPts val="360"/>
              </a:spcBef>
              <a:spcAft>
                <a:spcPts val="0"/>
              </a:spcAft>
              <a:buNone/>
            </a:pPr>
            <a:r>
              <a:rPr lang="en-GB"/>
              <a:t>Varasem suhe sidusrühmadega: keskmisest parem. Danske Bank panga puhul analüüsiti 97 uudise pealkirja ja sisukokkuvõtet. Suur keelemudel hindas Danske Banki rahapesuskandaalile eelnenud suhteid sidusrühmadega keskmisest paremaks.</a:t>
            </a:r>
            <a:endParaRPr/>
          </a:p>
        </p:txBody>
      </p:sp>
      <p:sp>
        <p:nvSpPr>
          <p:cNvPr id="212" name="Google Shape;212;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40</a:t>
            </a:fld>
            <a:endParaRPr/>
          </a:p>
        </p:txBody>
      </p:sp>
    </p:spTree>
    <p:extLst>
      <p:ext uri="{BB962C8B-B14F-4D97-AF65-F5344CB8AC3E}">
        <p14:creationId xmlns:p14="http://schemas.microsoft.com/office/powerpoint/2010/main" val="39902713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1" name="Google Shape;221;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6046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7" name="Google Shape;22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29635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3" name="Google Shape;23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5025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0" name="Google Shape;24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5060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46</a:t>
            </a:fld>
            <a:endParaRPr lang="en-US" altLang="et-EE"/>
          </a:p>
        </p:txBody>
      </p:sp>
    </p:spTree>
    <p:extLst>
      <p:ext uri="{BB962C8B-B14F-4D97-AF65-F5344CB8AC3E}">
        <p14:creationId xmlns:p14="http://schemas.microsoft.com/office/powerpoint/2010/main" val="178824162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u="sng" dirty="0"/>
              <a:t>17.12.1903</a:t>
            </a:r>
            <a:r>
              <a:rPr lang="et-EE" dirty="0"/>
              <a:t>				</a:t>
            </a:r>
            <a:r>
              <a:rPr lang="et-EE" u="sng" dirty="0"/>
              <a:t>20.07.1969</a:t>
            </a:r>
          </a:p>
          <a:p>
            <a:r>
              <a:rPr lang="et-EE" b="1" dirty="0"/>
              <a:t>Asukoht:</a:t>
            </a:r>
            <a:r>
              <a:rPr lang="et-EE" dirty="0"/>
              <a:t> </a:t>
            </a:r>
            <a:r>
              <a:rPr lang="et-EE" b="1" dirty="0" err="1"/>
              <a:t>Kitty</a:t>
            </a:r>
            <a:r>
              <a:rPr lang="et-EE" b="1" dirty="0"/>
              <a:t> </a:t>
            </a:r>
            <a:r>
              <a:rPr lang="et-EE" b="1" dirty="0" err="1"/>
              <a:t>Hawk</a:t>
            </a:r>
            <a:r>
              <a:rPr lang="et-EE" dirty="0"/>
              <a:t>, Põhja-Carolina, USA		</a:t>
            </a:r>
            <a:r>
              <a:rPr lang="et-EE" b="1" dirty="0"/>
              <a:t>Asukoht: Kuu</a:t>
            </a:r>
            <a:endParaRPr lang="et-EE" dirty="0"/>
          </a:p>
          <a:p>
            <a:r>
              <a:rPr lang="et-EE" b="1" dirty="0"/>
              <a:t>Lendurid:</a:t>
            </a:r>
            <a:r>
              <a:rPr lang="et-EE" dirty="0"/>
              <a:t> </a:t>
            </a:r>
            <a:r>
              <a:rPr lang="et-EE" dirty="0" err="1"/>
              <a:t>Orville</a:t>
            </a:r>
            <a:r>
              <a:rPr lang="et-EE" dirty="0"/>
              <a:t> ja </a:t>
            </a:r>
            <a:r>
              <a:rPr lang="et-EE" dirty="0" err="1"/>
              <a:t>Wilbur</a:t>
            </a:r>
            <a:r>
              <a:rPr lang="et-EE" dirty="0"/>
              <a:t> </a:t>
            </a:r>
            <a:r>
              <a:rPr lang="et-EE" dirty="0" err="1"/>
              <a:t>Wright</a:t>
            </a:r>
            <a:r>
              <a:rPr lang="et-EE" dirty="0"/>
              <a:t>		</a:t>
            </a:r>
            <a:r>
              <a:rPr lang="et-EE" b="1" dirty="0"/>
              <a:t>Lendurid: </a:t>
            </a:r>
            <a:r>
              <a:rPr lang="et-EE" b="0" dirty="0"/>
              <a:t>Apollo 11</a:t>
            </a:r>
            <a:endParaRPr lang="et-EE" dirty="0"/>
          </a:p>
          <a:p>
            <a:r>
              <a:rPr lang="et-EE" b="1" dirty="0"/>
              <a:t>Esimese lennu kestus:</a:t>
            </a:r>
            <a:r>
              <a:rPr lang="et-EE" dirty="0"/>
              <a:t> 12 sekundit		</a:t>
            </a:r>
            <a:r>
              <a:rPr lang="et-EE" b="1" dirty="0"/>
              <a:t>Otseülekande signaali kiirus Kuult Maale</a:t>
            </a:r>
            <a:r>
              <a:rPr lang="et-EE" dirty="0"/>
              <a:t>: ~299 792 km/s ; s.o. jõudis Maale 1.28s; sealt kodudesse 2-3s</a:t>
            </a:r>
          </a:p>
          <a:p>
            <a:r>
              <a:rPr lang="et-EE" b="1" dirty="0"/>
              <a:t>Läbitud vahemaa:</a:t>
            </a:r>
            <a:r>
              <a:rPr lang="et-EE" dirty="0"/>
              <a:t> ~36 meetrit		</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47</a:t>
            </a:fld>
            <a:endParaRPr lang="en-US" altLang="et-EE"/>
          </a:p>
        </p:txBody>
      </p:sp>
    </p:spTree>
    <p:extLst>
      <p:ext uri="{BB962C8B-B14F-4D97-AF65-F5344CB8AC3E}">
        <p14:creationId xmlns:p14="http://schemas.microsoft.com/office/powerpoint/2010/main" val="3969413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D7A10-617B-231B-6C6A-096632FEA0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18AAA8-9282-886C-95BE-D21A00E6E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C38E34-1770-B63F-E18A-B4FED49023C8}"/>
              </a:ext>
            </a:extLst>
          </p:cNvPr>
          <p:cNvSpPr>
            <a:spLocks noGrp="1"/>
          </p:cNvSpPr>
          <p:nvPr>
            <p:ph type="body" idx="1"/>
          </p:nvPr>
        </p:nvSpPr>
        <p:spPr/>
        <p:txBody>
          <a:bodyPr/>
          <a:lstStyle/>
          <a:p>
            <a:endParaRPr lang="et-EE" dirty="0"/>
          </a:p>
        </p:txBody>
      </p:sp>
      <p:sp>
        <p:nvSpPr>
          <p:cNvPr id="4" name="Slide Number Placeholder 3">
            <a:extLst>
              <a:ext uri="{FF2B5EF4-FFF2-40B4-BE49-F238E27FC236}">
                <a16:creationId xmlns:a16="http://schemas.microsoft.com/office/drawing/2014/main" id="{A9FE8322-887C-4377-CEA9-8C8387CF73A0}"/>
              </a:ext>
            </a:extLst>
          </p:cNvPr>
          <p:cNvSpPr>
            <a:spLocks noGrp="1"/>
          </p:cNvSpPr>
          <p:nvPr>
            <p:ph type="sldNum" sz="quarter" idx="5"/>
          </p:nvPr>
        </p:nvSpPr>
        <p:spPr/>
        <p:txBody>
          <a:bodyPr/>
          <a:lstStyle/>
          <a:p>
            <a:pPr>
              <a:defRPr/>
            </a:pPr>
            <a:fld id="{89D10C4C-EAC2-4D66-B9F8-E052F2E25BCC}" type="slidenum">
              <a:rPr lang="en-US" altLang="et-EE" smtClean="0"/>
              <a:pPr>
                <a:defRPr/>
              </a:pPr>
              <a:t>49</a:t>
            </a:fld>
            <a:endParaRPr lang="en-US" altLang="et-EE"/>
          </a:p>
        </p:txBody>
      </p:sp>
    </p:spTree>
    <p:extLst>
      <p:ext uri="{BB962C8B-B14F-4D97-AF65-F5344CB8AC3E}">
        <p14:creationId xmlns:p14="http://schemas.microsoft.com/office/powerpoint/2010/main" val="10038165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1.1. Koostöö osas võrreldi süsteemi üsna tihti </a:t>
            </a:r>
            <a:r>
              <a:rPr lang="et-EE" dirty="0" err="1"/>
              <a:t>inimtöötajaga</a:t>
            </a:r>
            <a:r>
              <a:rPr lang="et-EE" dirty="0"/>
              <a:t>, kuid hoiak masina poolt eksimustele oli negatiivsem kui inimese tehtud eksimuste suhtes.</a:t>
            </a:r>
          </a:p>
          <a:p>
            <a:endParaRPr lang="et-EE" dirty="0"/>
          </a:p>
          <a:p>
            <a:r>
              <a:rPr lang="et-EE" dirty="0"/>
              <a:t>1.2. -</a:t>
            </a:r>
          </a:p>
          <a:p>
            <a:endParaRPr lang="et-EE" dirty="0"/>
          </a:p>
          <a:p>
            <a:r>
              <a:rPr lang="et-EE" dirty="0"/>
              <a:t>1.3. Tsiteerides ühte intervjueeritavat, siis: „akutrellist on vähe kasu kui puudub teadmine ja oskus kasutada isegi kruvikeerajat.“</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50</a:t>
            </a:fld>
            <a:endParaRPr lang="en-US" altLang="et-EE"/>
          </a:p>
        </p:txBody>
      </p:sp>
    </p:spTree>
    <p:extLst>
      <p:ext uri="{BB962C8B-B14F-4D97-AF65-F5344CB8AC3E}">
        <p14:creationId xmlns:p14="http://schemas.microsoft.com/office/powerpoint/2010/main" val="1504248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err="1"/>
              <a:t>Tekstisisend</a:t>
            </a:r>
            <a:br>
              <a:rPr lang="en-US" dirty="0"/>
            </a:br>
            <a:r>
              <a:rPr lang="en-US" dirty="0" err="1"/>
              <a:t>Tekstisisend</a:t>
            </a:r>
            <a:r>
              <a:rPr lang="en-US" dirty="0"/>
              <a:t> on </a:t>
            </a:r>
            <a:r>
              <a:rPr lang="en-US" dirty="0" err="1"/>
              <a:t>suhtluse</a:t>
            </a:r>
            <a:r>
              <a:rPr lang="en-US" dirty="0"/>
              <a:t> alus </a:t>
            </a:r>
            <a:r>
              <a:rPr lang="en-US" dirty="0" err="1"/>
              <a:t>suurte</a:t>
            </a:r>
            <a:r>
              <a:rPr lang="en-US" dirty="0"/>
              <a:t> </a:t>
            </a:r>
            <a:r>
              <a:rPr lang="en-US" dirty="0" err="1"/>
              <a:t>keelemudelitega</a:t>
            </a:r>
            <a:r>
              <a:rPr lang="en-US" dirty="0"/>
              <a:t>. See </a:t>
            </a:r>
            <a:r>
              <a:rPr lang="en-US" dirty="0" err="1"/>
              <a:t>võimaldab</a:t>
            </a:r>
            <a:r>
              <a:rPr lang="en-US" dirty="0"/>
              <a:t> </a:t>
            </a:r>
            <a:r>
              <a:rPr lang="en-US" dirty="0" err="1"/>
              <a:t>kasutajatel</a:t>
            </a:r>
            <a:r>
              <a:rPr lang="en-US" dirty="0"/>
              <a:t> </a:t>
            </a:r>
            <a:r>
              <a:rPr lang="en-US" dirty="0" err="1"/>
              <a:t>suhelda</a:t>
            </a:r>
            <a:r>
              <a:rPr lang="en-US" dirty="0"/>
              <a:t> </a:t>
            </a:r>
            <a:r>
              <a:rPr lang="en-US" dirty="0" err="1"/>
              <a:t>tehisintellektiga</a:t>
            </a:r>
            <a:r>
              <a:rPr lang="en-US" dirty="0"/>
              <a:t> </a:t>
            </a:r>
            <a:r>
              <a:rPr lang="en-US" dirty="0" err="1"/>
              <a:t>loomulikus</a:t>
            </a:r>
            <a:r>
              <a:rPr lang="en-US" dirty="0"/>
              <a:t> </a:t>
            </a:r>
            <a:r>
              <a:rPr lang="en-US" dirty="0" err="1"/>
              <a:t>keeles</a:t>
            </a:r>
            <a:r>
              <a:rPr lang="en-US" dirty="0"/>
              <a:t>, </a:t>
            </a:r>
            <a:r>
              <a:rPr lang="en-US" dirty="0" err="1"/>
              <a:t>võimaldades</a:t>
            </a:r>
            <a:r>
              <a:rPr lang="en-US" dirty="0"/>
              <a:t> </a:t>
            </a:r>
            <a:r>
              <a:rPr lang="en-US" dirty="0" err="1"/>
              <a:t>laia</a:t>
            </a:r>
            <a:r>
              <a:rPr lang="en-US" dirty="0"/>
              <a:t> </a:t>
            </a:r>
            <a:r>
              <a:rPr lang="en-US" dirty="0" err="1"/>
              <a:t>valikut</a:t>
            </a:r>
            <a:r>
              <a:rPr lang="en-US" dirty="0"/>
              <a:t> </a:t>
            </a:r>
            <a:r>
              <a:rPr lang="en-US" dirty="0" err="1"/>
              <a:t>rakendusi</a:t>
            </a:r>
            <a:r>
              <a:rPr lang="en-US" dirty="0"/>
              <a:t>, </a:t>
            </a:r>
            <a:r>
              <a:rPr lang="en-US" dirty="0" err="1"/>
              <a:t>nagu</a:t>
            </a:r>
            <a:r>
              <a:rPr lang="en-US" dirty="0"/>
              <a:t> </a:t>
            </a:r>
            <a:r>
              <a:rPr lang="en-US" dirty="0" err="1"/>
              <a:t>vestlusrobotid</a:t>
            </a:r>
            <a:r>
              <a:rPr lang="en-US" dirty="0"/>
              <a:t>, </a:t>
            </a:r>
            <a:r>
              <a:rPr lang="en-US" dirty="0" err="1"/>
              <a:t>dokumentide</a:t>
            </a:r>
            <a:r>
              <a:rPr lang="en-US" dirty="0"/>
              <a:t> </a:t>
            </a:r>
            <a:r>
              <a:rPr lang="en-US" dirty="0" err="1"/>
              <a:t>töötlemine</a:t>
            </a:r>
            <a:r>
              <a:rPr lang="en-US" dirty="0"/>
              <a:t> ja </a:t>
            </a:r>
            <a:r>
              <a:rPr lang="en-US" dirty="0" err="1"/>
              <a:t>teadmiste</a:t>
            </a:r>
            <a:r>
              <a:rPr lang="en-US" dirty="0"/>
              <a:t> </a:t>
            </a:r>
            <a:r>
              <a:rPr lang="en-US" dirty="0" err="1"/>
              <a:t>otsimine</a:t>
            </a:r>
            <a:r>
              <a:rPr lang="en-US" dirty="0"/>
              <a:t>. </a:t>
            </a:r>
            <a:r>
              <a:rPr lang="en-US" dirty="0" err="1"/>
              <a:t>Tekstisisend</a:t>
            </a:r>
            <a:r>
              <a:rPr lang="en-US" dirty="0"/>
              <a:t> </a:t>
            </a:r>
            <a:r>
              <a:rPr lang="en-US" dirty="0" err="1"/>
              <a:t>toetab</a:t>
            </a:r>
            <a:r>
              <a:rPr lang="en-US" dirty="0"/>
              <a:t> </a:t>
            </a:r>
            <a:r>
              <a:rPr lang="en-US" dirty="0" err="1"/>
              <a:t>nüansirikast</a:t>
            </a:r>
            <a:r>
              <a:rPr lang="en-US" dirty="0"/>
              <a:t> </a:t>
            </a:r>
            <a:r>
              <a:rPr lang="en-US" dirty="0" err="1"/>
              <a:t>suhtlemist</a:t>
            </a:r>
            <a:r>
              <a:rPr lang="en-US" dirty="0"/>
              <a:t>, </a:t>
            </a:r>
            <a:r>
              <a:rPr lang="en-US" dirty="0" err="1"/>
              <a:t>muutes</a:t>
            </a:r>
            <a:r>
              <a:rPr lang="en-US" dirty="0"/>
              <a:t> </a:t>
            </a:r>
            <a:r>
              <a:rPr lang="en-US" dirty="0" err="1"/>
              <a:t>selle</a:t>
            </a:r>
            <a:r>
              <a:rPr lang="en-US" dirty="0"/>
              <a:t> </a:t>
            </a:r>
            <a:r>
              <a:rPr lang="en-US" dirty="0" err="1"/>
              <a:t>ideaalseks</a:t>
            </a:r>
            <a:r>
              <a:rPr lang="en-US" dirty="0"/>
              <a:t> </a:t>
            </a:r>
            <a:r>
              <a:rPr lang="en-US" dirty="0" err="1"/>
              <a:t>keerukate</a:t>
            </a:r>
            <a:r>
              <a:rPr lang="en-US" dirty="0"/>
              <a:t> </a:t>
            </a:r>
            <a:r>
              <a:rPr lang="en-US" dirty="0" err="1"/>
              <a:t>ideede</a:t>
            </a:r>
            <a:r>
              <a:rPr lang="en-US" dirty="0"/>
              <a:t>, </a:t>
            </a:r>
            <a:r>
              <a:rPr lang="en-US" dirty="0" err="1"/>
              <a:t>küsimuste</a:t>
            </a:r>
            <a:r>
              <a:rPr lang="en-US" dirty="0"/>
              <a:t> ja </a:t>
            </a:r>
            <a:r>
              <a:rPr lang="en-US" dirty="0" err="1"/>
              <a:t>käskude</a:t>
            </a:r>
            <a:r>
              <a:rPr lang="en-US" dirty="0"/>
              <a:t> </a:t>
            </a:r>
            <a:r>
              <a:rPr lang="en-US" dirty="0" err="1"/>
              <a:t>väljendamiseks</a:t>
            </a:r>
            <a:r>
              <a:rPr lang="en-US" dirty="0"/>
              <a:t>.</a:t>
            </a:r>
          </a:p>
          <a:p>
            <a:pPr>
              <a:buNone/>
            </a:pPr>
            <a:endParaRPr lang="et-EE" b="1" dirty="0"/>
          </a:p>
          <a:p>
            <a:pPr>
              <a:buNone/>
            </a:pPr>
            <a:r>
              <a:rPr lang="en-US" b="1" dirty="0" err="1"/>
              <a:t>Tekstiväljund</a:t>
            </a:r>
            <a:br>
              <a:rPr lang="en-US" dirty="0"/>
            </a:br>
            <a:r>
              <a:rPr lang="en-US" dirty="0" err="1"/>
              <a:t>Tekstiväljund</a:t>
            </a:r>
            <a:r>
              <a:rPr lang="en-US" dirty="0"/>
              <a:t> on </a:t>
            </a:r>
            <a:r>
              <a:rPr lang="en-US" dirty="0" err="1"/>
              <a:t>üks</a:t>
            </a:r>
            <a:r>
              <a:rPr lang="en-US" dirty="0"/>
              <a:t> </a:t>
            </a:r>
            <a:r>
              <a:rPr lang="en-US" dirty="0" err="1"/>
              <a:t>peamisi</a:t>
            </a:r>
            <a:r>
              <a:rPr lang="en-US" dirty="0"/>
              <a:t> </a:t>
            </a:r>
            <a:r>
              <a:rPr lang="en-US" dirty="0" err="1"/>
              <a:t>viise</a:t>
            </a:r>
            <a:r>
              <a:rPr lang="en-US" dirty="0"/>
              <a:t>, </a:t>
            </a:r>
            <a:r>
              <a:rPr lang="en-US" dirty="0" err="1"/>
              <a:t>kuidas</a:t>
            </a:r>
            <a:r>
              <a:rPr lang="en-US" dirty="0"/>
              <a:t> </a:t>
            </a:r>
            <a:r>
              <a:rPr lang="en-US" dirty="0" err="1"/>
              <a:t>tehisintellekt</a:t>
            </a:r>
            <a:r>
              <a:rPr lang="en-US" dirty="0"/>
              <a:t> </a:t>
            </a:r>
            <a:r>
              <a:rPr lang="en-US" dirty="0" err="1"/>
              <a:t>tulemusi</a:t>
            </a:r>
            <a:r>
              <a:rPr lang="en-US" dirty="0"/>
              <a:t>, </a:t>
            </a:r>
            <a:r>
              <a:rPr lang="en-US" dirty="0" err="1"/>
              <a:t>selgitusi</a:t>
            </a:r>
            <a:r>
              <a:rPr lang="en-US" dirty="0"/>
              <a:t> ja </a:t>
            </a:r>
            <a:r>
              <a:rPr lang="en-US" dirty="0" err="1"/>
              <a:t>otsuseid</a:t>
            </a:r>
            <a:r>
              <a:rPr lang="en-US" dirty="0"/>
              <a:t> </a:t>
            </a:r>
            <a:r>
              <a:rPr lang="en-US" dirty="0" err="1"/>
              <a:t>edastab</a:t>
            </a:r>
            <a:r>
              <a:rPr lang="en-US" dirty="0"/>
              <a:t>. Alates </a:t>
            </a:r>
            <a:r>
              <a:rPr lang="en-US" dirty="0" err="1"/>
              <a:t>küsimustele</a:t>
            </a:r>
            <a:r>
              <a:rPr lang="en-US" dirty="0"/>
              <a:t> </a:t>
            </a:r>
            <a:r>
              <a:rPr lang="en-US" dirty="0" err="1"/>
              <a:t>vastamisest</a:t>
            </a:r>
            <a:r>
              <a:rPr lang="en-US" dirty="0"/>
              <a:t> </a:t>
            </a:r>
            <a:r>
              <a:rPr lang="en-US" dirty="0" err="1"/>
              <a:t>kuni</a:t>
            </a:r>
            <a:r>
              <a:rPr lang="en-US" dirty="0"/>
              <a:t> </a:t>
            </a:r>
            <a:r>
              <a:rPr lang="en-US" dirty="0" err="1"/>
              <a:t>dokumentide</a:t>
            </a:r>
            <a:r>
              <a:rPr lang="en-US" dirty="0"/>
              <a:t> </a:t>
            </a:r>
            <a:r>
              <a:rPr lang="en-US" dirty="0" err="1"/>
              <a:t>kokkuvõtete</a:t>
            </a:r>
            <a:r>
              <a:rPr lang="en-US" dirty="0"/>
              <a:t> </a:t>
            </a:r>
            <a:r>
              <a:rPr lang="en-US" dirty="0" err="1"/>
              <a:t>või</a:t>
            </a:r>
            <a:r>
              <a:rPr lang="en-US" dirty="0"/>
              <a:t> </a:t>
            </a:r>
            <a:r>
              <a:rPr lang="en-US" dirty="0" err="1"/>
              <a:t>aruannete</a:t>
            </a:r>
            <a:r>
              <a:rPr lang="en-US" dirty="0"/>
              <a:t> </a:t>
            </a:r>
            <a:r>
              <a:rPr lang="en-US" dirty="0" err="1"/>
              <a:t>koostamiseni</a:t>
            </a:r>
            <a:r>
              <a:rPr lang="en-US" dirty="0"/>
              <a:t> – </a:t>
            </a:r>
            <a:r>
              <a:rPr lang="en-US" dirty="0" err="1"/>
              <a:t>tekstiväljund</a:t>
            </a:r>
            <a:r>
              <a:rPr lang="en-US" dirty="0"/>
              <a:t> </a:t>
            </a:r>
            <a:r>
              <a:rPr lang="en-US" dirty="0" err="1"/>
              <a:t>võimaldab</a:t>
            </a:r>
            <a:r>
              <a:rPr lang="en-US" dirty="0"/>
              <a:t> </a:t>
            </a:r>
            <a:r>
              <a:rPr lang="en-US" dirty="0" err="1"/>
              <a:t>tehisintellektil</a:t>
            </a:r>
            <a:r>
              <a:rPr lang="en-US" dirty="0"/>
              <a:t> </a:t>
            </a:r>
            <a:r>
              <a:rPr lang="en-US" dirty="0" err="1"/>
              <a:t>edastada</a:t>
            </a:r>
            <a:r>
              <a:rPr lang="en-US" dirty="0"/>
              <a:t> </a:t>
            </a:r>
            <a:r>
              <a:rPr lang="en-US" dirty="0" err="1"/>
              <a:t>infot</a:t>
            </a:r>
            <a:r>
              <a:rPr lang="en-US" dirty="0"/>
              <a:t> </a:t>
            </a:r>
            <a:r>
              <a:rPr lang="en-US" dirty="0" err="1"/>
              <a:t>selgelt</a:t>
            </a:r>
            <a:r>
              <a:rPr lang="en-US" dirty="0"/>
              <a:t> ja </a:t>
            </a:r>
            <a:r>
              <a:rPr lang="en-US" dirty="0" err="1"/>
              <a:t>kontekstitundlikult</a:t>
            </a:r>
            <a:r>
              <a:rPr lang="en-US" dirty="0"/>
              <a:t>. See on </a:t>
            </a:r>
            <a:r>
              <a:rPr lang="en-US" dirty="0" err="1"/>
              <a:t>hädavajalik</a:t>
            </a:r>
            <a:r>
              <a:rPr lang="en-US" dirty="0"/>
              <a:t> </a:t>
            </a:r>
            <a:r>
              <a:rPr lang="en-US" dirty="0" err="1"/>
              <a:t>ülesannete</a:t>
            </a:r>
            <a:r>
              <a:rPr lang="en-US" dirty="0"/>
              <a:t> </a:t>
            </a:r>
            <a:r>
              <a:rPr lang="en-US" dirty="0" err="1"/>
              <a:t>jaoks</a:t>
            </a:r>
            <a:r>
              <a:rPr lang="en-US" dirty="0"/>
              <a:t> </a:t>
            </a:r>
            <a:r>
              <a:rPr lang="en-US" dirty="0" err="1"/>
              <a:t>nagu</a:t>
            </a:r>
            <a:r>
              <a:rPr lang="en-US" dirty="0"/>
              <a:t> sisu </a:t>
            </a:r>
            <a:r>
              <a:rPr lang="en-US" dirty="0" err="1"/>
              <a:t>loomine</a:t>
            </a:r>
            <a:r>
              <a:rPr lang="en-US" dirty="0"/>
              <a:t>, </a:t>
            </a:r>
            <a:r>
              <a:rPr lang="en-US" dirty="0" err="1"/>
              <a:t>aruandlus</a:t>
            </a:r>
            <a:r>
              <a:rPr lang="en-US" dirty="0"/>
              <a:t>, e-</a:t>
            </a:r>
            <a:r>
              <a:rPr lang="en-US" dirty="0" err="1"/>
              <a:t>kirjade</a:t>
            </a:r>
            <a:r>
              <a:rPr lang="en-US" dirty="0"/>
              <a:t> </a:t>
            </a:r>
            <a:r>
              <a:rPr lang="en-US" dirty="0" err="1"/>
              <a:t>koostamine</a:t>
            </a:r>
            <a:r>
              <a:rPr lang="en-US" dirty="0"/>
              <a:t> ja </a:t>
            </a:r>
            <a:r>
              <a:rPr lang="en-US" dirty="0" err="1"/>
              <a:t>palju</a:t>
            </a:r>
            <a:r>
              <a:rPr lang="en-US" dirty="0"/>
              <a:t> </a:t>
            </a:r>
            <a:r>
              <a:rPr lang="en-US" dirty="0" err="1"/>
              <a:t>muud</a:t>
            </a:r>
            <a:r>
              <a:rPr lang="en-US" dirty="0"/>
              <a:t>.</a:t>
            </a:r>
          </a:p>
          <a:p>
            <a:pPr>
              <a:buNone/>
            </a:pPr>
            <a:endParaRPr lang="et-EE" b="1" dirty="0"/>
          </a:p>
          <a:p>
            <a:pPr>
              <a:buNone/>
            </a:pPr>
            <a:r>
              <a:rPr lang="en-US" b="1" dirty="0" err="1"/>
              <a:t>Tabelandmete</a:t>
            </a:r>
            <a:r>
              <a:rPr lang="en-US" b="1" dirty="0"/>
              <a:t> </a:t>
            </a:r>
            <a:r>
              <a:rPr lang="en-US" b="1" dirty="0" err="1"/>
              <a:t>sisend</a:t>
            </a:r>
            <a:br>
              <a:rPr lang="en-US" dirty="0"/>
            </a:br>
            <a:r>
              <a:rPr lang="en-US" dirty="0" err="1"/>
              <a:t>Struktureeritud</a:t>
            </a:r>
            <a:r>
              <a:rPr lang="en-US" dirty="0"/>
              <a:t> </a:t>
            </a:r>
            <a:r>
              <a:rPr lang="en-US" dirty="0" err="1"/>
              <a:t>sisendid</a:t>
            </a:r>
            <a:r>
              <a:rPr lang="en-US" dirty="0"/>
              <a:t>, </a:t>
            </a:r>
            <a:r>
              <a:rPr lang="en-US" dirty="0" err="1"/>
              <a:t>nagu</a:t>
            </a:r>
            <a:r>
              <a:rPr lang="en-US" dirty="0"/>
              <a:t> CSV-</a:t>
            </a:r>
            <a:r>
              <a:rPr lang="en-US" dirty="0" err="1"/>
              <a:t>faili</a:t>
            </a:r>
            <a:r>
              <a:rPr lang="en-US" dirty="0"/>
              <a:t> </a:t>
            </a:r>
            <a:r>
              <a:rPr lang="en-US" dirty="0" err="1"/>
              <a:t>üleslaadimine</a:t>
            </a:r>
            <a:r>
              <a:rPr lang="en-US" dirty="0"/>
              <a:t>, on </a:t>
            </a:r>
            <a:r>
              <a:rPr lang="en-US" dirty="0" err="1"/>
              <a:t>olulised</a:t>
            </a:r>
            <a:r>
              <a:rPr lang="en-US" dirty="0"/>
              <a:t> </a:t>
            </a:r>
            <a:r>
              <a:rPr lang="en-US" dirty="0" err="1"/>
              <a:t>tehisintellekti</a:t>
            </a:r>
            <a:r>
              <a:rPr lang="en-US" dirty="0"/>
              <a:t> </a:t>
            </a:r>
            <a:r>
              <a:rPr lang="en-US" dirty="0" err="1"/>
              <a:t>kasutamiseks</a:t>
            </a:r>
            <a:r>
              <a:rPr lang="en-US" dirty="0"/>
              <a:t> </a:t>
            </a:r>
            <a:r>
              <a:rPr lang="en-US" dirty="0" err="1"/>
              <a:t>automatiseerimisel</a:t>
            </a:r>
            <a:r>
              <a:rPr lang="en-US" dirty="0"/>
              <a:t>. </a:t>
            </a:r>
            <a:r>
              <a:rPr lang="en-US" dirty="0" err="1"/>
              <a:t>Struktureeritud</a:t>
            </a:r>
            <a:r>
              <a:rPr lang="en-US" dirty="0"/>
              <a:t> </a:t>
            </a:r>
            <a:r>
              <a:rPr lang="en-US" dirty="0" err="1"/>
              <a:t>sisend</a:t>
            </a:r>
            <a:r>
              <a:rPr lang="en-US" dirty="0"/>
              <a:t> </a:t>
            </a:r>
            <a:r>
              <a:rPr lang="en-US" dirty="0" err="1"/>
              <a:t>võimaldab</a:t>
            </a:r>
            <a:r>
              <a:rPr lang="en-US" dirty="0"/>
              <a:t> </a:t>
            </a:r>
            <a:r>
              <a:rPr lang="en-US" dirty="0" err="1"/>
              <a:t>mudelitel</a:t>
            </a:r>
            <a:r>
              <a:rPr lang="en-US" dirty="0"/>
              <a:t> </a:t>
            </a:r>
            <a:r>
              <a:rPr lang="en-US" dirty="0" err="1"/>
              <a:t>saada</a:t>
            </a:r>
            <a:r>
              <a:rPr lang="en-US" dirty="0"/>
              <a:t> </a:t>
            </a:r>
            <a:r>
              <a:rPr lang="en-US" dirty="0" err="1"/>
              <a:t>andmeid</a:t>
            </a:r>
            <a:r>
              <a:rPr lang="en-US" dirty="0"/>
              <a:t> </a:t>
            </a:r>
            <a:r>
              <a:rPr lang="en-US" dirty="0" err="1"/>
              <a:t>etteantud</a:t>
            </a:r>
            <a:r>
              <a:rPr lang="en-US" dirty="0"/>
              <a:t> </a:t>
            </a:r>
            <a:r>
              <a:rPr lang="en-US" dirty="0" err="1"/>
              <a:t>formaadis</a:t>
            </a:r>
            <a:r>
              <a:rPr lang="en-US" dirty="0"/>
              <a:t>, </a:t>
            </a:r>
            <a:r>
              <a:rPr lang="en-US" dirty="0" err="1"/>
              <a:t>muutes</a:t>
            </a:r>
            <a:r>
              <a:rPr lang="en-US" dirty="0"/>
              <a:t> </a:t>
            </a:r>
            <a:r>
              <a:rPr lang="en-US" dirty="0" err="1"/>
              <a:t>nende</a:t>
            </a:r>
            <a:r>
              <a:rPr lang="en-US" dirty="0"/>
              <a:t> </a:t>
            </a:r>
            <a:r>
              <a:rPr lang="en-US" dirty="0" err="1"/>
              <a:t>töötlemise</a:t>
            </a:r>
            <a:r>
              <a:rPr lang="en-US" dirty="0"/>
              <a:t> ja </a:t>
            </a:r>
            <a:r>
              <a:rPr lang="en-US" dirty="0" err="1"/>
              <a:t>analüüsi</a:t>
            </a:r>
            <a:r>
              <a:rPr lang="en-US" dirty="0"/>
              <a:t> </a:t>
            </a:r>
            <a:r>
              <a:rPr lang="en-US" dirty="0" err="1"/>
              <a:t>lihtsamaks</a:t>
            </a:r>
            <a:r>
              <a:rPr lang="en-US" dirty="0"/>
              <a:t>. </a:t>
            </a:r>
            <a:r>
              <a:rPr lang="en-US" dirty="0" err="1"/>
              <a:t>Analüüsides</a:t>
            </a:r>
            <a:r>
              <a:rPr lang="en-US" dirty="0"/>
              <a:t> </a:t>
            </a:r>
            <a:r>
              <a:rPr lang="en-US" dirty="0" err="1"/>
              <a:t>struktureeritud</a:t>
            </a:r>
            <a:r>
              <a:rPr lang="en-US" dirty="0"/>
              <a:t> </a:t>
            </a:r>
            <a:r>
              <a:rPr lang="en-US" dirty="0" err="1"/>
              <a:t>andmeid</a:t>
            </a:r>
            <a:r>
              <a:rPr lang="en-US" dirty="0"/>
              <a:t>, </a:t>
            </a:r>
            <a:r>
              <a:rPr lang="en-US" dirty="0" err="1"/>
              <a:t>suudavad</a:t>
            </a:r>
            <a:r>
              <a:rPr lang="en-US" dirty="0"/>
              <a:t> </a:t>
            </a:r>
            <a:r>
              <a:rPr lang="en-US" dirty="0" err="1"/>
              <a:t>mudelid</a:t>
            </a:r>
            <a:r>
              <a:rPr lang="en-US" dirty="0"/>
              <a:t> </a:t>
            </a:r>
            <a:r>
              <a:rPr lang="en-US" dirty="0" err="1"/>
              <a:t>tuvastada</a:t>
            </a:r>
            <a:r>
              <a:rPr lang="en-US" dirty="0"/>
              <a:t> </a:t>
            </a:r>
            <a:r>
              <a:rPr lang="en-US" dirty="0" err="1"/>
              <a:t>mustreid</a:t>
            </a:r>
            <a:r>
              <a:rPr lang="en-US" dirty="0"/>
              <a:t>, </a:t>
            </a:r>
            <a:r>
              <a:rPr lang="en-US" dirty="0" err="1"/>
              <a:t>seoseid</a:t>
            </a:r>
            <a:r>
              <a:rPr lang="en-US" dirty="0"/>
              <a:t> ja </a:t>
            </a:r>
            <a:r>
              <a:rPr lang="en-US" dirty="0" err="1"/>
              <a:t>teadmisi</a:t>
            </a:r>
            <a:r>
              <a:rPr lang="en-US" dirty="0"/>
              <a:t>. </a:t>
            </a:r>
            <a:r>
              <a:rPr lang="en-US" dirty="0" err="1"/>
              <a:t>Ettevõtted</a:t>
            </a:r>
            <a:r>
              <a:rPr lang="en-US" dirty="0"/>
              <a:t> </a:t>
            </a:r>
            <a:r>
              <a:rPr lang="en-US" dirty="0" err="1"/>
              <a:t>saavad</a:t>
            </a:r>
            <a:r>
              <a:rPr lang="en-US" dirty="0"/>
              <a:t> </a:t>
            </a:r>
            <a:r>
              <a:rPr lang="en-US" dirty="0" err="1"/>
              <a:t>sel</a:t>
            </a:r>
            <a:r>
              <a:rPr lang="en-US" dirty="0"/>
              <a:t> </a:t>
            </a:r>
            <a:r>
              <a:rPr lang="en-US" dirty="0" err="1"/>
              <a:t>viisil</a:t>
            </a:r>
            <a:r>
              <a:rPr lang="en-US" dirty="0"/>
              <a:t> </a:t>
            </a:r>
            <a:r>
              <a:rPr lang="en-US" dirty="0" err="1"/>
              <a:t>automatiseerida</a:t>
            </a:r>
            <a:r>
              <a:rPr lang="en-US" dirty="0"/>
              <a:t> </a:t>
            </a:r>
            <a:r>
              <a:rPr lang="en-US" dirty="0" err="1"/>
              <a:t>keerukaid</a:t>
            </a:r>
            <a:r>
              <a:rPr lang="en-US" dirty="0"/>
              <a:t> </a:t>
            </a:r>
            <a:r>
              <a:rPr lang="en-US" dirty="0" err="1"/>
              <a:t>andmeanalüüse</a:t>
            </a:r>
            <a:r>
              <a:rPr lang="en-US" dirty="0"/>
              <a:t> ja </a:t>
            </a:r>
            <a:r>
              <a:rPr lang="en-US" dirty="0" err="1"/>
              <a:t>teha</a:t>
            </a:r>
            <a:r>
              <a:rPr lang="en-US" dirty="0"/>
              <a:t> </a:t>
            </a:r>
            <a:r>
              <a:rPr lang="en-US" dirty="0" err="1"/>
              <a:t>teadlikumaid</a:t>
            </a:r>
            <a:r>
              <a:rPr lang="en-US" dirty="0"/>
              <a:t> </a:t>
            </a:r>
            <a:r>
              <a:rPr lang="en-US" dirty="0" err="1"/>
              <a:t>otsuseid</a:t>
            </a:r>
            <a:r>
              <a:rPr lang="en-US" dirty="0"/>
              <a:t> </a:t>
            </a:r>
            <a:r>
              <a:rPr lang="en-US" dirty="0" err="1"/>
              <a:t>tõhusamalt</a:t>
            </a:r>
            <a:r>
              <a:rPr lang="en-US" dirty="0"/>
              <a:t>.</a:t>
            </a:r>
          </a:p>
          <a:p>
            <a:pPr>
              <a:buNone/>
            </a:pPr>
            <a:endParaRPr lang="et-EE" b="1" dirty="0"/>
          </a:p>
          <a:p>
            <a:pPr>
              <a:buNone/>
            </a:pPr>
            <a:r>
              <a:rPr lang="en-US" b="1" dirty="0" err="1"/>
              <a:t>Tabelandmete</a:t>
            </a:r>
            <a:r>
              <a:rPr lang="en-US" b="1" dirty="0"/>
              <a:t> </a:t>
            </a:r>
            <a:r>
              <a:rPr lang="en-US" b="1" dirty="0" err="1"/>
              <a:t>väljund</a:t>
            </a:r>
            <a:br>
              <a:rPr lang="en-US" dirty="0"/>
            </a:br>
            <a:r>
              <a:rPr lang="en-US" dirty="0" err="1"/>
              <a:t>Struktureeritud</a:t>
            </a:r>
            <a:r>
              <a:rPr lang="en-US" dirty="0"/>
              <a:t> </a:t>
            </a:r>
            <a:r>
              <a:rPr lang="en-US" dirty="0" err="1"/>
              <a:t>väljundite</a:t>
            </a:r>
            <a:r>
              <a:rPr lang="en-US" dirty="0"/>
              <a:t> </a:t>
            </a:r>
            <a:r>
              <a:rPr lang="en-US" dirty="0" err="1"/>
              <a:t>loomise</a:t>
            </a:r>
            <a:r>
              <a:rPr lang="en-US" dirty="0"/>
              <a:t> </a:t>
            </a:r>
            <a:r>
              <a:rPr lang="en-US" dirty="0" err="1"/>
              <a:t>kaudu</a:t>
            </a:r>
            <a:r>
              <a:rPr lang="en-US" dirty="0"/>
              <a:t> </a:t>
            </a:r>
            <a:r>
              <a:rPr lang="en-US" dirty="0" err="1"/>
              <a:t>suurendavad</a:t>
            </a:r>
            <a:r>
              <a:rPr lang="en-US" dirty="0"/>
              <a:t> </a:t>
            </a:r>
            <a:r>
              <a:rPr lang="en-US" dirty="0" err="1"/>
              <a:t>suured</a:t>
            </a:r>
            <a:r>
              <a:rPr lang="en-US" dirty="0"/>
              <a:t> </a:t>
            </a:r>
            <a:r>
              <a:rPr lang="en-US" dirty="0" err="1"/>
              <a:t>keelemudelid</a:t>
            </a:r>
            <a:r>
              <a:rPr lang="en-US" dirty="0"/>
              <a:t> </a:t>
            </a:r>
            <a:r>
              <a:rPr lang="en-US" dirty="0" err="1"/>
              <a:t>automatiseeritud</a:t>
            </a:r>
            <a:r>
              <a:rPr lang="en-US" dirty="0"/>
              <a:t> </a:t>
            </a:r>
            <a:r>
              <a:rPr lang="en-US" dirty="0" err="1"/>
              <a:t>ülesannete</a:t>
            </a:r>
            <a:r>
              <a:rPr lang="en-US" dirty="0"/>
              <a:t> </a:t>
            </a:r>
            <a:r>
              <a:rPr lang="en-US" dirty="0" err="1"/>
              <a:t>täpsust</a:t>
            </a:r>
            <a:r>
              <a:rPr lang="en-US" dirty="0"/>
              <a:t> ja </a:t>
            </a:r>
            <a:r>
              <a:rPr lang="en-US" dirty="0" err="1"/>
              <a:t>tõhusust</a:t>
            </a:r>
            <a:r>
              <a:rPr lang="en-US" dirty="0"/>
              <a:t>, </a:t>
            </a:r>
            <a:r>
              <a:rPr lang="en-US" dirty="0" err="1"/>
              <a:t>muutes</a:t>
            </a:r>
            <a:r>
              <a:rPr lang="en-US" dirty="0"/>
              <a:t> need </a:t>
            </a:r>
            <a:r>
              <a:rPr lang="en-US" dirty="0" err="1"/>
              <a:t>kasulikumaks</a:t>
            </a:r>
            <a:r>
              <a:rPr lang="en-US" dirty="0"/>
              <a:t> </a:t>
            </a:r>
            <a:r>
              <a:rPr lang="en-US" dirty="0" err="1"/>
              <a:t>mitmesugustes</a:t>
            </a:r>
            <a:r>
              <a:rPr lang="en-US" dirty="0"/>
              <a:t> </a:t>
            </a:r>
            <a:r>
              <a:rPr lang="en-US" dirty="0" err="1"/>
              <a:t>ärirakendustes</a:t>
            </a:r>
            <a:r>
              <a:rPr lang="en-US" dirty="0"/>
              <a:t>. </a:t>
            </a:r>
            <a:r>
              <a:rPr lang="en-US" dirty="0" err="1"/>
              <a:t>Struktureeritud</a:t>
            </a:r>
            <a:r>
              <a:rPr lang="en-US" dirty="0"/>
              <a:t> </a:t>
            </a:r>
            <a:r>
              <a:rPr lang="en-US" dirty="0" err="1"/>
              <a:t>väljundid</a:t>
            </a:r>
            <a:r>
              <a:rPr lang="en-US" dirty="0"/>
              <a:t> </a:t>
            </a:r>
            <a:r>
              <a:rPr lang="en-US" dirty="0" err="1"/>
              <a:t>aitavad</a:t>
            </a:r>
            <a:r>
              <a:rPr lang="en-US" dirty="0"/>
              <a:t> </a:t>
            </a:r>
            <a:r>
              <a:rPr lang="en-US" dirty="0" err="1"/>
              <a:t>infot</a:t>
            </a:r>
            <a:r>
              <a:rPr lang="en-US" dirty="0"/>
              <a:t> </a:t>
            </a:r>
            <a:r>
              <a:rPr lang="en-US" dirty="0" err="1"/>
              <a:t>esitada</a:t>
            </a:r>
            <a:r>
              <a:rPr lang="en-US" dirty="0"/>
              <a:t> </a:t>
            </a:r>
            <a:r>
              <a:rPr lang="en-US" dirty="0" err="1"/>
              <a:t>selgel</a:t>
            </a:r>
            <a:r>
              <a:rPr lang="en-US" dirty="0"/>
              <a:t> ja </a:t>
            </a:r>
            <a:r>
              <a:rPr lang="en-US" dirty="0" err="1"/>
              <a:t>järjepideval</a:t>
            </a:r>
            <a:r>
              <a:rPr lang="en-US" dirty="0"/>
              <a:t> </a:t>
            </a:r>
            <a:r>
              <a:rPr lang="en-US" dirty="0" err="1"/>
              <a:t>kujul</a:t>
            </a:r>
            <a:r>
              <a:rPr lang="en-US" dirty="0"/>
              <a:t>, </a:t>
            </a:r>
            <a:r>
              <a:rPr lang="en-US" dirty="0" err="1"/>
              <a:t>muutes</a:t>
            </a:r>
            <a:r>
              <a:rPr lang="en-US" dirty="0"/>
              <a:t> </a:t>
            </a:r>
            <a:r>
              <a:rPr lang="en-US" dirty="0" err="1"/>
              <a:t>selle</a:t>
            </a:r>
            <a:r>
              <a:rPr lang="en-US" dirty="0"/>
              <a:t> </a:t>
            </a:r>
            <a:r>
              <a:rPr lang="en-US" dirty="0" err="1"/>
              <a:t>analüüsi</a:t>
            </a:r>
            <a:r>
              <a:rPr lang="en-US" dirty="0"/>
              <a:t> ja </a:t>
            </a:r>
            <a:r>
              <a:rPr lang="en-US" dirty="0" err="1"/>
              <a:t>töötlemise</a:t>
            </a:r>
            <a:r>
              <a:rPr lang="en-US" dirty="0"/>
              <a:t> </a:t>
            </a:r>
            <a:r>
              <a:rPr lang="en-US" dirty="0" err="1"/>
              <a:t>lihtsamaks</a:t>
            </a:r>
            <a:r>
              <a:rPr lang="en-US" dirty="0"/>
              <a:t>. </a:t>
            </a:r>
            <a:r>
              <a:rPr lang="en-US" dirty="0" err="1"/>
              <a:t>Tabelandmeid</a:t>
            </a:r>
            <a:r>
              <a:rPr lang="en-US" dirty="0"/>
              <a:t> </a:t>
            </a:r>
            <a:r>
              <a:rPr lang="en-US" dirty="0" err="1"/>
              <a:t>saab</a:t>
            </a:r>
            <a:r>
              <a:rPr lang="en-US" dirty="0"/>
              <a:t> </a:t>
            </a:r>
            <a:r>
              <a:rPr lang="en-US" dirty="0" err="1"/>
              <a:t>hõlpsasti</a:t>
            </a:r>
            <a:r>
              <a:rPr lang="en-US" dirty="0"/>
              <a:t> </a:t>
            </a:r>
            <a:r>
              <a:rPr lang="en-US" dirty="0" err="1"/>
              <a:t>integreerida</a:t>
            </a:r>
            <a:r>
              <a:rPr lang="en-US" dirty="0"/>
              <a:t> </a:t>
            </a:r>
            <a:r>
              <a:rPr lang="en-US" dirty="0" err="1"/>
              <a:t>andmebaaside</a:t>
            </a:r>
            <a:r>
              <a:rPr lang="en-US" dirty="0"/>
              <a:t>, </a:t>
            </a:r>
            <a:r>
              <a:rPr lang="en-US" dirty="0" err="1"/>
              <a:t>arvutustabelite</a:t>
            </a:r>
            <a:r>
              <a:rPr lang="en-US" dirty="0"/>
              <a:t> ja </a:t>
            </a:r>
            <a:r>
              <a:rPr lang="en-US" dirty="0" err="1"/>
              <a:t>muude</a:t>
            </a:r>
            <a:r>
              <a:rPr lang="en-US" dirty="0"/>
              <a:t> </a:t>
            </a:r>
            <a:r>
              <a:rPr lang="en-US" dirty="0" err="1"/>
              <a:t>tööriistadega</a:t>
            </a:r>
            <a:r>
              <a:rPr lang="en-US" dirty="0"/>
              <a:t>, </a:t>
            </a:r>
            <a:r>
              <a:rPr lang="en-US" dirty="0" err="1"/>
              <a:t>võimaldades</a:t>
            </a:r>
            <a:r>
              <a:rPr lang="en-US" dirty="0"/>
              <a:t> </a:t>
            </a:r>
            <a:r>
              <a:rPr lang="en-US" dirty="0" err="1"/>
              <a:t>edasist</a:t>
            </a:r>
            <a:r>
              <a:rPr lang="en-US" dirty="0"/>
              <a:t> </a:t>
            </a:r>
            <a:r>
              <a:rPr lang="en-US" dirty="0" err="1"/>
              <a:t>automatiseerimist</a:t>
            </a:r>
            <a:r>
              <a:rPr lang="en-US" dirty="0"/>
              <a:t>.</a:t>
            </a:r>
          </a:p>
          <a:p>
            <a:pPr>
              <a:buNone/>
            </a:pPr>
            <a:endParaRPr lang="et-EE" b="1" dirty="0"/>
          </a:p>
          <a:p>
            <a:pPr>
              <a:buNone/>
            </a:pPr>
            <a:r>
              <a:rPr lang="en-US" b="1" dirty="0" err="1"/>
              <a:t>Pildisisend</a:t>
            </a:r>
            <a:br>
              <a:rPr lang="en-US" dirty="0"/>
            </a:br>
            <a:r>
              <a:rPr lang="en-US" dirty="0" err="1"/>
              <a:t>Pildisisend</a:t>
            </a:r>
            <a:r>
              <a:rPr lang="en-US" dirty="0"/>
              <a:t> ja </a:t>
            </a:r>
            <a:r>
              <a:rPr lang="en-US" dirty="0" err="1"/>
              <a:t>pildianalüüs</a:t>
            </a:r>
            <a:r>
              <a:rPr lang="en-US" dirty="0"/>
              <a:t> on </a:t>
            </a:r>
            <a:r>
              <a:rPr lang="en-US" dirty="0" err="1"/>
              <a:t>tehisintellekti</a:t>
            </a:r>
            <a:r>
              <a:rPr lang="en-US" dirty="0"/>
              <a:t> </a:t>
            </a:r>
            <a:r>
              <a:rPr lang="en-US" dirty="0" err="1"/>
              <a:t>rakendustes</a:t>
            </a:r>
            <a:r>
              <a:rPr lang="en-US" dirty="0"/>
              <a:t> </a:t>
            </a:r>
            <a:r>
              <a:rPr lang="en-US" dirty="0" err="1"/>
              <a:t>olulised</a:t>
            </a:r>
            <a:r>
              <a:rPr lang="en-US" dirty="0"/>
              <a:t>.</a:t>
            </a:r>
            <a:br>
              <a:rPr lang="en-US" dirty="0"/>
            </a:br>
            <a:r>
              <a:rPr lang="en-US" b="0" u="sng" dirty="0" err="1"/>
              <a:t>Visuaalse</a:t>
            </a:r>
            <a:r>
              <a:rPr lang="en-US" b="0" u="sng" dirty="0"/>
              <a:t> info </a:t>
            </a:r>
            <a:r>
              <a:rPr lang="en-US" b="0" u="sng" dirty="0" err="1"/>
              <a:t>töötlemine</a:t>
            </a:r>
            <a:r>
              <a:rPr lang="en-US" b="0" u="sng" dirty="0"/>
              <a:t>: </a:t>
            </a:r>
            <a:r>
              <a:rPr lang="en-US" dirty="0"/>
              <a:t>Nii </a:t>
            </a:r>
            <a:r>
              <a:rPr lang="en-US" dirty="0" err="1"/>
              <a:t>nagu</a:t>
            </a:r>
            <a:r>
              <a:rPr lang="en-US" dirty="0"/>
              <a:t> </a:t>
            </a:r>
            <a:r>
              <a:rPr lang="en-US" dirty="0" err="1"/>
              <a:t>inimesed</a:t>
            </a:r>
            <a:r>
              <a:rPr lang="en-US" dirty="0"/>
              <a:t> </a:t>
            </a:r>
            <a:r>
              <a:rPr lang="en-US" dirty="0" err="1"/>
              <a:t>tõlgendavad</a:t>
            </a:r>
            <a:r>
              <a:rPr lang="en-US" dirty="0"/>
              <a:t> </a:t>
            </a:r>
            <a:r>
              <a:rPr lang="en-US" dirty="0" err="1"/>
              <a:t>visuaalset</a:t>
            </a:r>
            <a:r>
              <a:rPr lang="en-US" dirty="0"/>
              <a:t> </a:t>
            </a:r>
            <a:r>
              <a:rPr lang="en-US" dirty="0" err="1"/>
              <a:t>infot</a:t>
            </a:r>
            <a:r>
              <a:rPr lang="en-US" dirty="0"/>
              <a:t>, </a:t>
            </a:r>
            <a:r>
              <a:rPr lang="en-US" dirty="0" err="1"/>
              <a:t>analüüsib</a:t>
            </a:r>
            <a:r>
              <a:rPr lang="en-US" dirty="0"/>
              <a:t> ka </a:t>
            </a:r>
            <a:r>
              <a:rPr lang="en-US" dirty="0" err="1"/>
              <a:t>tehisintellekt</a:t>
            </a:r>
            <a:r>
              <a:rPr lang="en-US" dirty="0"/>
              <a:t> </a:t>
            </a:r>
            <a:r>
              <a:rPr lang="en-US" dirty="0" err="1"/>
              <a:t>pilte</a:t>
            </a:r>
            <a:r>
              <a:rPr lang="en-US" dirty="0"/>
              <a:t>, et </a:t>
            </a:r>
            <a:r>
              <a:rPr lang="en-US" dirty="0" err="1"/>
              <a:t>tuvastada</a:t>
            </a:r>
            <a:r>
              <a:rPr lang="en-US" dirty="0"/>
              <a:t> </a:t>
            </a:r>
            <a:r>
              <a:rPr lang="en-US" dirty="0" err="1"/>
              <a:t>objekte</a:t>
            </a:r>
            <a:r>
              <a:rPr lang="en-US" dirty="0"/>
              <a:t>, </a:t>
            </a:r>
            <a:r>
              <a:rPr lang="en-US" dirty="0" err="1"/>
              <a:t>mustreid</a:t>
            </a:r>
            <a:r>
              <a:rPr lang="en-US" dirty="0"/>
              <a:t> ja </a:t>
            </a:r>
            <a:r>
              <a:rPr lang="en-US" dirty="0" err="1"/>
              <a:t>kõrvalekaldeid</a:t>
            </a:r>
            <a:r>
              <a:rPr lang="en-US" dirty="0"/>
              <a:t>.</a:t>
            </a:r>
            <a:br>
              <a:rPr lang="en-US" dirty="0"/>
            </a:br>
            <a:r>
              <a:rPr lang="en-US" b="0" u="sng" dirty="0" err="1"/>
              <a:t>Visuaalsete</a:t>
            </a:r>
            <a:r>
              <a:rPr lang="en-US" b="0" u="sng" dirty="0"/>
              <a:t> </a:t>
            </a:r>
            <a:r>
              <a:rPr lang="en-US" b="0" u="sng" dirty="0" err="1"/>
              <a:t>ülesannete</a:t>
            </a:r>
            <a:r>
              <a:rPr lang="en-US" b="0" u="sng" dirty="0"/>
              <a:t> </a:t>
            </a:r>
            <a:r>
              <a:rPr lang="en-US" b="0" u="sng" dirty="0" err="1"/>
              <a:t>automatiseerimine</a:t>
            </a:r>
            <a:r>
              <a:rPr lang="en-US" b="0" u="sng" dirty="0"/>
              <a:t>: </a:t>
            </a:r>
            <a:r>
              <a:rPr lang="en-US" dirty="0"/>
              <a:t>Piltide </a:t>
            </a:r>
            <a:r>
              <a:rPr lang="en-US" dirty="0" err="1"/>
              <a:t>analüüsi</a:t>
            </a:r>
            <a:r>
              <a:rPr lang="en-US" dirty="0"/>
              <a:t> </a:t>
            </a:r>
            <a:r>
              <a:rPr lang="en-US" dirty="0" err="1"/>
              <a:t>abil</a:t>
            </a:r>
            <a:r>
              <a:rPr lang="en-US" dirty="0"/>
              <a:t> </a:t>
            </a:r>
            <a:r>
              <a:rPr lang="en-US" dirty="0" err="1"/>
              <a:t>saab</a:t>
            </a:r>
            <a:r>
              <a:rPr lang="en-US" dirty="0"/>
              <a:t> </a:t>
            </a:r>
            <a:r>
              <a:rPr lang="en-US" dirty="0" err="1"/>
              <a:t>automatiseerida</a:t>
            </a:r>
            <a:r>
              <a:rPr lang="en-US" dirty="0"/>
              <a:t> </a:t>
            </a:r>
            <a:r>
              <a:rPr lang="en-US" dirty="0" err="1"/>
              <a:t>protsesse</a:t>
            </a:r>
            <a:r>
              <a:rPr lang="en-US" dirty="0"/>
              <a:t>, </a:t>
            </a:r>
            <a:r>
              <a:rPr lang="en-US" dirty="0" err="1"/>
              <a:t>nagu</a:t>
            </a:r>
            <a:r>
              <a:rPr lang="en-US" dirty="0"/>
              <a:t> </a:t>
            </a:r>
            <a:r>
              <a:rPr lang="en-US" dirty="0" err="1"/>
              <a:t>kvaliteedikontroll</a:t>
            </a:r>
            <a:r>
              <a:rPr lang="en-US" dirty="0"/>
              <a:t> </a:t>
            </a:r>
            <a:r>
              <a:rPr lang="en-US" dirty="0" err="1"/>
              <a:t>tootmises</a:t>
            </a:r>
            <a:r>
              <a:rPr lang="en-US" dirty="0"/>
              <a:t>, </a:t>
            </a:r>
            <a:r>
              <a:rPr lang="en-US" dirty="0" err="1"/>
              <a:t>näotuvastus</a:t>
            </a:r>
            <a:r>
              <a:rPr lang="en-US" dirty="0"/>
              <a:t> ja </a:t>
            </a:r>
            <a:r>
              <a:rPr lang="en-US" dirty="0" err="1"/>
              <a:t>meditsiiniline</a:t>
            </a:r>
            <a:r>
              <a:rPr lang="en-US" dirty="0"/>
              <a:t> </a:t>
            </a:r>
            <a:r>
              <a:rPr lang="en-US" dirty="0" err="1"/>
              <a:t>kuvamine</a:t>
            </a:r>
            <a:r>
              <a:rPr lang="en-US" dirty="0"/>
              <a:t>.</a:t>
            </a:r>
            <a:br>
              <a:rPr lang="en-US" dirty="0"/>
            </a:br>
            <a:r>
              <a:rPr lang="en-US" dirty="0" err="1"/>
              <a:t>Pildianalüüs</a:t>
            </a:r>
            <a:r>
              <a:rPr lang="en-US" dirty="0"/>
              <a:t> </a:t>
            </a:r>
            <a:r>
              <a:rPr lang="en-US" dirty="0" err="1"/>
              <a:t>aitab</a:t>
            </a:r>
            <a:r>
              <a:rPr lang="en-US" dirty="0"/>
              <a:t> </a:t>
            </a:r>
            <a:r>
              <a:rPr lang="en-US" dirty="0" err="1"/>
              <a:t>teha</a:t>
            </a:r>
            <a:r>
              <a:rPr lang="en-US" dirty="0"/>
              <a:t> </a:t>
            </a:r>
            <a:r>
              <a:rPr lang="en-US" dirty="0" err="1"/>
              <a:t>teadlikke</a:t>
            </a:r>
            <a:r>
              <a:rPr lang="en-US" dirty="0"/>
              <a:t> </a:t>
            </a:r>
            <a:r>
              <a:rPr lang="en-US" dirty="0" err="1"/>
              <a:t>otsuseid</a:t>
            </a:r>
            <a:r>
              <a:rPr lang="en-US" dirty="0"/>
              <a:t>, </a:t>
            </a:r>
            <a:r>
              <a:rPr lang="en-US" dirty="0" err="1"/>
              <a:t>tuues</a:t>
            </a:r>
            <a:r>
              <a:rPr lang="en-US" dirty="0"/>
              <a:t> </a:t>
            </a:r>
            <a:r>
              <a:rPr lang="en-US" dirty="0" err="1"/>
              <a:t>visuaalsetest</a:t>
            </a:r>
            <a:r>
              <a:rPr lang="en-US" dirty="0"/>
              <a:t> </a:t>
            </a:r>
            <a:r>
              <a:rPr lang="en-US" dirty="0" err="1"/>
              <a:t>andmetest</a:t>
            </a:r>
            <a:r>
              <a:rPr lang="en-US" dirty="0"/>
              <a:t> </a:t>
            </a:r>
            <a:r>
              <a:rPr lang="en-US" dirty="0" err="1"/>
              <a:t>välja</a:t>
            </a:r>
            <a:r>
              <a:rPr lang="en-US" dirty="0"/>
              <a:t> </a:t>
            </a:r>
            <a:r>
              <a:rPr lang="en-US" dirty="0" err="1"/>
              <a:t>olulisi</a:t>
            </a:r>
            <a:r>
              <a:rPr lang="en-US" dirty="0"/>
              <a:t> </a:t>
            </a:r>
            <a:r>
              <a:rPr lang="en-US" dirty="0" err="1"/>
              <a:t>teadmisi</a:t>
            </a:r>
            <a:r>
              <a:rPr lang="en-US" dirty="0"/>
              <a:t>.</a:t>
            </a:r>
          </a:p>
          <a:p>
            <a:pPr>
              <a:buNone/>
            </a:pPr>
            <a:endParaRPr lang="et-EE" b="1" dirty="0"/>
          </a:p>
          <a:p>
            <a:pPr>
              <a:buNone/>
            </a:pPr>
            <a:r>
              <a:rPr lang="en-US" b="1" dirty="0" err="1"/>
              <a:t>Pildiväljund</a:t>
            </a:r>
            <a:br>
              <a:rPr lang="en-US" dirty="0"/>
            </a:br>
            <a:r>
              <a:rPr lang="en-US" dirty="0"/>
              <a:t>Piltide </a:t>
            </a:r>
            <a:r>
              <a:rPr lang="en-US" dirty="0" err="1"/>
              <a:t>genereerimine</a:t>
            </a:r>
            <a:r>
              <a:rPr lang="en-US" dirty="0"/>
              <a:t> </a:t>
            </a:r>
            <a:r>
              <a:rPr lang="en-US" dirty="0" err="1"/>
              <a:t>tehisintellekti</a:t>
            </a:r>
            <a:r>
              <a:rPr lang="en-US" dirty="0"/>
              <a:t> </a:t>
            </a:r>
            <a:r>
              <a:rPr lang="en-US" dirty="0" err="1"/>
              <a:t>poolt</a:t>
            </a:r>
            <a:r>
              <a:rPr lang="en-US" dirty="0"/>
              <a:t> on </a:t>
            </a:r>
            <a:r>
              <a:rPr lang="en-US" dirty="0" err="1"/>
              <a:t>sama</a:t>
            </a:r>
            <a:r>
              <a:rPr lang="en-US" dirty="0"/>
              <a:t> </a:t>
            </a:r>
            <a:r>
              <a:rPr lang="en-US" dirty="0" err="1"/>
              <a:t>oluline</a:t>
            </a:r>
            <a:r>
              <a:rPr lang="en-US" dirty="0"/>
              <a:t> </a:t>
            </a:r>
            <a:r>
              <a:rPr lang="en-US" dirty="0" err="1"/>
              <a:t>automatiseerimisel</a:t>
            </a:r>
            <a:r>
              <a:rPr lang="en-US" dirty="0"/>
              <a:t>.</a:t>
            </a:r>
            <a:br>
              <a:rPr lang="en-US" dirty="0"/>
            </a:br>
            <a:r>
              <a:rPr lang="en-US" b="0" dirty="0" err="1"/>
              <a:t>Loov</a:t>
            </a:r>
            <a:r>
              <a:rPr lang="et-EE" b="0" dirty="0"/>
              <a:t>a</a:t>
            </a:r>
            <a:r>
              <a:rPr lang="en-US" b="0" dirty="0"/>
              <a:t> sisu </a:t>
            </a:r>
            <a:r>
              <a:rPr lang="en-US" b="0" dirty="0" err="1"/>
              <a:t>loomine</a:t>
            </a:r>
            <a:r>
              <a:rPr lang="en-US" b="0" dirty="0"/>
              <a:t>: </a:t>
            </a:r>
            <a:r>
              <a:rPr lang="en-US" dirty="0" err="1"/>
              <a:t>Tehisintellekt</a:t>
            </a:r>
            <a:r>
              <a:rPr lang="en-US" dirty="0"/>
              <a:t> </a:t>
            </a:r>
            <a:r>
              <a:rPr lang="en-US" dirty="0" err="1"/>
              <a:t>suudab</a:t>
            </a:r>
            <a:r>
              <a:rPr lang="en-US" dirty="0"/>
              <a:t> </a:t>
            </a:r>
            <a:r>
              <a:rPr lang="en-US" dirty="0" err="1"/>
              <a:t>luua</a:t>
            </a:r>
            <a:r>
              <a:rPr lang="en-US" dirty="0"/>
              <a:t> </a:t>
            </a:r>
            <a:r>
              <a:rPr lang="en-US" dirty="0" err="1"/>
              <a:t>visuaale</a:t>
            </a:r>
            <a:r>
              <a:rPr lang="en-US" dirty="0"/>
              <a:t> </a:t>
            </a:r>
            <a:r>
              <a:rPr lang="en-US" dirty="0" err="1"/>
              <a:t>turunduseks</a:t>
            </a:r>
            <a:r>
              <a:rPr lang="en-US" dirty="0"/>
              <a:t>, </a:t>
            </a:r>
            <a:r>
              <a:rPr lang="en-US" dirty="0" err="1"/>
              <a:t>disainiks</a:t>
            </a:r>
            <a:r>
              <a:rPr lang="en-US" dirty="0"/>
              <a:t> ja </a:t>
            </a:r>
            <a:r>
              <a:rPr lang="en-US" dirty="0" err="1"/>
              <a:t>meelelahutuseks</a:t>
            </a:r>
            <a:r>
              <a:rPr lang="en-US" dirty="0"/>
              <a:t>, </a:t>
            </a:r>
            <a:r>
              <a:rPr lang="en-US" dirty="0" err="1"/>
              <a:t>automatiseerides</a:t>
            </a:r>
            <a:r>
              <a:rPr lang="en-US" dirty="0"/>
              <a:t> </a:t>
            </a:r>
            <a:r>
              <a:rPr lang="en-US" dirty="0" err="1"/>
              <a:t>loovtöid</a:t>
            </a:r>
            <a:r>
              <a:rPr lang="en-US" dirty="0"/>
              <a:t>, mis </a:t>
            </a:r>
            <a:r>
              <a:rPr lang="en-US" dirty="0" err="1"/>
              <a:t>varem</a:t>
            </a:r>
            <a:r>
              <a:rPr lang="en-US" dirty="0"/>
              <a:t> </a:t>
            </a:r>
            <a:r>
              <a:rPr lang="en-US" dirty="0" err="1"/>
              <a:t>nõudsid</a:t>
            </a:r>
            <a:r>
              <a:rPr lang="en-US" dirty="0"/>
              <a:t> </a:t>
            </a:r>
            <a:r>
              <a:rPr lang="en-US" dirty="0" err="1"/>
              <a:t>inimeste</a:t>
            </a:r>
            <a:r>
              <a:rPr lang="en-US" dirty="0"/>
              <a:t> </a:t>
            </a:r>
            <a:r>
              <a:rPr lang="en-US" dirty="0" err="1"/>
              <a:t>loovust</a:t>
            </a:r>
            <a:r>
              <a:rPr lang="en-US" dirty="0"/>
              <a:t>.</a:t>
            </a:r>
            <a:br>
              <a:rPr lang="en-US" dirty="0"/>
            </a:br>
            <a:r>
              <a:rPr lang="en-US" dirty="0"/>
              <a:t>AI </a:t>
            </a:r>
            <a:r>
              <a:rPr lang="en-US" dirty="0" err="1"/>
              <a:t>saab</a:t>
            </a:r>
            <a:r>
              <a:rPr lang="en-US" dirty="0"/>
              <a:t> </a:t>
            </a:r>
            <a:r>
              <a:rPr lang="en-US" dirty="0" err="1"/>
              <a:t>luua</a:t>
            </a:r>
            <a:r>
              <a:rPr lang="en-US" dirty="0"/>
              <a:t> </a:t>
            </a:r>
            <a:r>
              <a:rPr lang="en-US" dirty="0" err="1"/>
              <a:t>pilte</a:t>
            </a:r>
            <a:r>
              <a:rPr lang="en-US" dirty="0"/>
              <a:t> </a:t>
            </a:r>
            <a:r>
              <a:rPr lang="en-US" dirty="0" err="1"/>
              <a:t>vastavalt</a:t>
            </a:r>
            <a:r>
              <a:rPr lang="en-US" dirty="0"/>
              <a:t> </a:t>
            </a:r>
            <a:r>
              <a:rPr lang="en-US" dirty="0" err="1"/>
              <a:t>konkreetsetele</a:t>
            </a:r>
            <a:r>
              <a:rPr lang="en-US" dirty="0"/>
              <a:t> </a:t>
            </a:r>
            <a:r>
              <a:rPr lang="en-US" dirty="0" err="1"/>
              <a:t>vajadustele</a:t>
            </a:r>
            <a:r>
              <a:rPr lang="en-US" dirty="0"/>
              <a:t>, </a:t>
            </a:r>
            <a:r>
              <a:rPr lang="en-US" dirty="0" err="1"/>
              <a:t>näiteks</a:t>
            </a:r>
            <a:r>
              <a:rPr lang="en-US" dirty="0"/>
              <a:t> </a:t>
            </a:r>
            <a:r>
              <a:rPr lang="en-US" dirty="0" err="1"/>
              <a:t>tootemakettide</a:t>
            </a:r>
            <a:r>
              <a:rPr lang="en-US" dirty="0"/>
              <a:t> </a:t>
            </a:r>
            <a:r>
              <a:rPr lang="en-US" dirty="0" err="1"/>
              <a:t>või</a:t>
            </a:r>
            <a:r>
              <a:rPr lang="en-US" dirty="0"/>
              <a:t> </a:t>
            </a:r>
            <a:r>
              <a:rPr lang="en-US" dirty="0" err="1"/>
              <a:t>isikupärastatud</a:t>
            </a:r>
            <a:r>
              <a:rPr lang="en-US" dirty="0"/>
              <a:t> </a:t>
            </a:r>
            <a:r>
              <a:rPr lang="en-US" dirty="0" err="1"/>
              <a:t>visuaalide</a:t>
            </a:r>
            <a:r>
              <a:rPr lang="en-US" dirty="0"/>
              <a:t> </a:t>
            </a:r>
            <a:r>
              <a:rPr lang="en-US" dirty="0" err="1"/>
              <a:t>jaoks</a:t>
            </a:r>
            <a:r>
              <a:rPr lang="en-US" dirty="0"/>
              <a:t> </a:t>
            </a:r>
            <a:r>
              <a:rPr lang="en-US" dirty="0" err="1"/>
              <a:t>suurel</a:t>
            </a:r>
            <a:r>
              <a:rPr lang="en-US" dirty="0"/>
              <a:t> </a:t>
            </a:r>
            <a:r>
              <a:rPr lang="en-US" dirty="0" err="1"/>
              <a:t>hulgal</a:t>
            </a:r>
            <a:r>
              <a:rPr lang="en-US" dirty="0"/>
              <a:t>.</a:t>
            </a:r>
            <a:br>
              <a:rPr lang="en-US" dirty="0"/>
            </a:br>
            <a:r>
              <a:rPr lang="en-US" b="0" dirty="0" err="1"/>
              <a:t>Prototüüpimine</a:t>
            </a:r>
            <a:r>
              <a:rPr lang="en-US" b="0" dirty="0"/>
              <a:t> ja </a:t>
            </a:r>
            <a:r>
              <a:rPr lang="en-US" b="0" dirty="0" err="1"/>
              <a:t>disain</a:t>
            </a:r>
            <a:r>
              <a:rPr lang="en-US" b="0" dirty="0"/>
              <a:t>:</a:t>
            </a:r>
            <a:r>
              <a:rPr lang="en-US" dirty="0"/>
              <a:t> </a:t>
            </a:r>
            <a:r>
              <a:rPr lang="en-US" dirty="0" err="1"/>
              <a:t>Arhitektuuri</a:t>
            </a:r>
            <a:r>
              <a:rPr lang="en-US" dirty="0"/>
              <a:t> ja </a:t>
            </a:r>
            <a:r>
              <a:rPr lang="en-US" dirty="0" err="1"/>
              <a:t>tootedisaini</a:t>
            </a:r>
            <a:r>
              <a:rPr lang="en-US" dirty="0"/>
              <a:t> </a:t>
            </a:r>
            <a:r>
              <a:rPr lang="en-US" dirty="0" err="1"/>
              <a:t>valdkondades</a:t>
            </a:r>
            <a:r>
              <a:rPr lang="en-US" dirty="0"/>
              <a:t> </a:t>
            </a:r>
            <a:r>
              <a:rPr lang="en-US" dirty="0" err="1"/>
              <a:t>aitavad</a:t>
            </a:r>
            <a:r>
              <a:rPr lang="en-US" dirty="0"/>
              <a:t> AI-l </a:t>
            </a:r>
            <a:r>
              <a:rPr lang="en-US" dirty="0" err="1"/>
              <a:t>loodud</a:t>
            </a:r>
            <a:r>
              <a:rPr lang="en-US" dirty="0"/>
              <a:t> </a:t>
            </a:r>
            <a:r>
              <a:rPr lang="en-US" dirty="0" err="1"/>
              <a:t>pildid</a:t>
            </a:r>
            <a:r>
              <a:rPr lang="en-US" dirty="0"/>
              <a:t> </a:t>
            </a:r>
            <a:r>
              <a:rPr lang="en-US" dirty="0" err="1"/>
              <a:t>kiirelt</a:t>
            </a:r>
            <a:r>
              <a:rPr lang="en-US" dirty="0"/>
              <a:t> </a:t>
            </a:r>
            <a:r>
              <a:rPr lang="en-US" dirty="0" err="1"/>
              <a:t>ideid</a:t>
            </a:r>
            <a:r>
              <a:rPr lang="en-US" dirty="0"/>
              <a:t> </a:t>
            </a:r>
            <a:r>
              <a:rPr lang="en-US" dirty="0" err="1"/>
              <a:t>visualiseerida</a:t>
            </a:r>
            <a:r>
              <a:rPr lang="en-US" dirty="0"/>
              <a:t>, </a:t>
            </a:r>
            <a:r>
              <a:rPr lang="en-US" dirty="0" err="1"/>
              <a:t>kiirendades</a:t>
            </a:r>
            <a:r>
              <a:rPr lang="en-US" dirty="0"/>
              <a:t> </a:t>
            </a:r>
            <a:r>
              <a:rPr lang="en-US" dirty="0" err="1"/>
              <a:t>kujundusprotsessi</a:t>
            </a:r>
            <a:r>
              <a:rPr lang="en-US" dirty="0"/>
              <a:t>.</a:t>
            </a:r>
            <a:br>
              <a:rPr lang="en-US" dirty="0"/>
            </a:br>
            <a:r>
              <a:rPr lang="en-US" b="0" dirty="0" err="1"/>
              <a:t>Simulatsioon</a:t>
            </a:r>
            <a:r>
              <a:rPr lang="en-US" b="0" dirty="0"/>
              <a:t> ja </a:t>
            </a:r>
            <a:r>
              <a:rPr lang="en-US" b="0" dirty="0" err="1"/>
              <a:t>koolitus</a:t>
            </a:r>
            <a:r>
              <a:rPr lang="en-US" b="0" dirty="0"/>
              <a:t>: </a:t>
            </a:r>
            <a:r>
              <a:rPr lang="en-US" dirty="0"/>
              <a:t>AI </a:t>
            </a:r>
            <a:r>
              <a:rPr lang="en-US" dirty="0" err="1"/>
              <a:t>saab</a:t>
            </a:r>
            <a:r>
              <a:rPr lang="en-US" dirty="0"/>
              <a:t> </a:t>
            </a:r>
            <a:r>
              <a:rPr lang="en-US" dirty="0" err="1"/>
              <a:t>luua</a:t>
            </a:r>
            <a:r>
              <a:rPr lang="en-US" dirty="0"/>
              <a:t> </a:t>
            </a:r>
            <a:r>
              <a:rPr lang="en-US" dirty="0" err="1"/>
              <a:t>realistlikke</a:t>
            </a:r>
            <a:r>
              <a:rPr lang="en-US" dirty="0"/>
              <a:t> </a:t>
            </a:r>
            <a:r>
              <a:rPr lang="en-US" dirty="0" err="1"/>
              <a:t>pilte</a:t>
            </a:r>
            <a:r>
              <a:rPr lang="en-US" dirty="0"/>
              <a:t> </a:t>
            </a:r>
            <a:r>
              <a:rPr lang="en-US" dirty="0" err="1"/>
              <a:t>treeningsimulatsioonide</a:t>
            </a:r>
            <a:r>
              <a:rPr lang="en-US" dirty="0"/>
              <a:t> </a:t>
            </a:r>
            <a:r>
              <a:rPr lang="en-US" dirty="0" err="1"/>
              <a:t>jaoks</a:t>
            </a:r>
            <a:r>
              <a:rPr lang="en-US" dirty="0"/>
              <a:t>.</a:t>
            </a:r>
          </a:p>
          <a:p>
            <a:pPr>
              <a:buNone/>
            </a:pPr>
            <a:endParaRPr lang="et-EE" b="1" dirty="0"/>
          </a:p>
          <a:p>
            <a:pPr>
              <a:buNone/>
            </a:pPr>
            <a:r>
              <a:rPr lang="en-US" b="1" dirty="0" err="1"/>
              <a:t>Häälsisend</a:t>
            </a:r>
            <a:br>
              <a:rPr lang="en-US" dirty="0"/>
            </a:br>
            <a:r>
              <a:rPr lang="en-US" dirty="0" err="1"/>
              <a:t>muutub</a:t>
            </a:r>
            <a:r>
              <a:rPr lang="en-US" dirty="0"/>
              <a:t> </a:t>
            </a:r>
            <a:r>
              <a:rPr lang="en-US" dirty="0" err="1"/>
              <a:t>üha</a:t>
            </a:r>
            <a:r>
              <a:rPr lang="en-US" dirty="0"/>
              <a:t> </a:t>
            </a:r>
            <a:r>
              <a:rPr lang="en-US" dirty="0" err="1"/>
              <a:t>olulisemaks</a:t>
            </a:r>
            <a:r>
              <a:rPr lang="en-US" dirty="0"/>
              <a:t>, kuna see </a:t>
            </a:r>
            <a:r>
              <a:rPr lang="en-US" dirty="0" err="1"/>
              <a:t>parandab</a:t>
            </a:r>
            <a:r>
              <a:rPr lang="en-US" dirty="0"/>
              <a:t> </a:t>
            </a:r>
            <a:r>
              <a:rPr lang="en-US" dirty="0" err="1"/>
              <a:t>kasutajakogemust</a:t>
            </a:r>
            <a:r>
              <a:rPr lang="en-US" dirty="0"/>
              <a:t>, </a:t>
            </a:r>
            <a:r>
              <a:rPr lang="en-US" dirty="0" err="1"/>
              <a:t>ligipääsetavust</a:t>
            </a:r>
            <a:r>
              <a:rPr lang="en-US" dirty="0"/>
              <a:t> ja </a:t>
            </a:r>
            <a:r>
              <a:rPr lang="en-US" dirty="0" err="1"/>
              <a:t>automatiseeritud</a:t>
            </a:r>
            <a:r>
              <a:rPr lang="en-US" dirty="0"/>
              <a:t> </a:t>
            </a:r>
            <a:r>
              <a:rPr lang="en-US" dirty="0" err="1"/>
              <a:t>süsteemide</a:t>
            </a:r>
            <a:r>
              <a:rPr lang="en-US" dirty="0"/>
              <a:t> </a:t>
            </a:r>
            <a:r>
              <a:rPr lang="en-US" dirty="0" err="1"/>
              <a:t>tõhusust</a:t>
            </a:r>
            <a:r>
              <a:rPr lang="en-US" dirty="0"/>
              <a:t>. </a:t>
            </a:r>
            <a:r>
              <a:rPr lang="en-US" dirty="0" err="1"/>
              <a:t>Kõne</a:t>
            </a:r>
            <a:r>
              <a:rPr lang="en-US" dirty="0"/>
              <a:t> on </a:t>
            </a:r>
            <a:r>
              <a:rPr lang="en-US" dirty="0" err="1"/>
              <a:t>inimeste</a:t>
            </a:r>
            <a:r>
              <a:rPr lang="en-US" dirty="0"/>
              <a:t> </a:t>
            </a:r>
            <a:r>
              <a:rPr lang="en-US" dirty="0" err="1"/>
              <a:t>jaoks</a:t>
            </a:r>
            <a:r>
              <a:rPr lang="en-US" dirty="0"/>
              <a:t> </a:t>
            </a:r>
            <a:r>
              <a:rPr lang="en-US" dirty="0" err="1"/>
              <a:t>loomulik</a:t>
            </a:r>
            <a:r>
              <a:rPr lang="en-US" dirty="0"/>
              <a:t> </a:t>
            </a:r>
            <a:r>
              <a:rPr lang="en-US" dirty="0" err="1"/>
              <a:t>suhtlusviis</a:t>
            </a:r>
            <a:r>
              <a:rPr lang="en-US" dirty="0"/>
              <a:t>. </a:t>
            </a:r>
            <a:r>
              <a:rPr lang="en-US" dirty="0" err="1"/>
              <a:t>Häälsisend</a:t>
            </a:r>
            <a:r>
              <a:rPr lang="en-US" dirty="0"/>
              <a:t> </a:t>
            </a:r>
            <a:r>
              <a:rPr lang="en-US" dirty="0" err="1"/>
              <a:t>võimaldab</a:t>
            </a:r>
            <a:r>
              <a:rPr lang="en-US" dirty="0"/>
              <a:t> </a:t>
            </a:r>
            <a:r>
              <a:rPr lang="en-US" dirty="0" err="1"/>
              <a:t>tehnoloogiaga</a:t>
            </a:r>
            <a:r>
              <a:rPr lang="en-US" dirty="0"/>
              <a:t> </a:t>
            </a:r>
            <a:r>
              <a:rPr lang="en-US" dirty="0" err="1"/>
              <a:t>suhelda</a:t>
            </a:r>
            <a:r>
              <a:rPr lang="en-US" dirty="0"/>
              <a:t> </a:t>
            </a:r>
            <a:r>
              <a:rPr lang="en-US" dirty="0" err="1"/>
              <a:t>intuitiivsemalt</a:t>
            </a:r>
            <a:r>
              <a:rPr lang="en-US" dirty="0"/>
              <a:t>, </a:t>
            </a:r>
            <a:r>
              <a:rPr lang="en-US" dirty="0" err="1"/>
              <a:t>ilma</a:t>
            </a:r>
            <a:r>
              <a:rPr lang="en-US" dirty="0"/>
              <a:t> </a:t>
            </a:r>
            <a:r>
              <a:rPr lang="en-US" dirty="0" err="1"/>
              <a:t>keerulisi</a:t>
            </a:r>
            <a:r>
              <a:rPr lang="en-US" dirty="0"/>
              <a:t> </a:t>
            </a:r>
            <a:r>
              <a:rPr lang="en-US" dirty="0" err="1"/>
              <a:t>käske</a:t>
            </a:r>
            <a:r>
              <a:rPr lang="en-US" dirty="0"/>
              <a:t> </a:t>
            </a:r>
            <a:r>
              <a:rPr lang="en-US" dirty="0" err="1"/>
              <a:t>õppimata</a:t>
            </a:r>
            <a:r>
              <a:rPr lang="en-US" dirty="0"/>
              <a:t>.</a:t>
            </a:r>
            <a:br>
              <a:rPr lang="en-US" dirty="0"/>
            </a:br>
            <a:r>
              <a:rPr lang="en-US" b="0" dirty="0" err="1"/>
              <a:t>Kontekstitundlikkus</a:t>
            </a:r>
            <a:r>
              <a:rPr lang="en-US" b="0" dirty="0"/>
              <a:t>: </a:t>
            </a:r>
            <a:r>
              <a:rPr lang="en-US" dirty="0" err="1"/>
              <a:t>Täiustatud</a:t>
            </a:r>
            <a:r>
              <a:rPr lang="en-US" dirty="0"/>
              <a:t> </a:t>
            </a:r>
            <a:r>
              <a:rPr lang="en-US" dirty="0" err="1"/>
              <a:t>häälmudelid</a:t>
            </a:r>
            <a:r>
              <a:rPr lang="en-US" dirty="0"/>
              <a:t> </a:t>
            </a:r>
            <a:r>
              <a:rPr lang="en-US" dirty="0" err="1"/>
              <a:t>mõistavad</a:t>
            </a:r>
            <a:r>
              <a:rPr lang="en-US" dirty="0"/>
              <a:t> </a:t>
            </a:r>
            <a:r>
              <a:rPr lang="en-US" dirty="0" err="1"/>
              <a:t>konteksti</a:t>
            </a:r>
            <a:r>
              <a:rPr lang="en-US" dirty="0"/>
              <a:t>, </a:t>
            </a:r>
            <a:r>
              <a:rPr lang="en-US" dirty="0" err="1"/>
              <a:t>nüansse</a:t>
            </a:r>
            <a:r>
              <a:rPr lang="en-US" dirty="0"/>
              <a:t> ja </a:t>
            </a:r>
            <a:r>
              <a:rPr lang="en-US" dirty="0" err="1"/>
              <a:t>isegi</a:t>
            </a:r>
            <a:r>
              <a:rPr lang="en-US" dirty="0"/>
              <a:t> </a:t>
            </a:r>
            <a:r>
              <a:rPr lang="en-US" dirty="0" err="1"/>
              <a:t>emotsioone</a:t>
            </a:r>
            <a:r>
              <a:rPr lang="en-US" dirty="0"/>
              <a:t> </a:t>
            </a:r>
            <a:r>
              <a:rPr lang="en-US" dirty="0" err="1"/>
              <a:t>kõnes</a:t>
            </a:r>
            <a:r>
              <a:rPr lang="en-US" dirty="0"/>
              <a:t>. See </a:t>
            </a:r>
            <a:r>
              <a:rPr lang="en-US" dirty="0" err="1"/>
              <a:t>võimaldab</a:t>
            </a:r>
            <a:r>
              <a:rPr lang="en-US" dirty="0"/>
              <a:t> </a:t>
            </a:r>
            <a:r>
              <a:rPr lang="en-US" dirty="0" err="1"/>
              <a:t>personaalsemat</a:t>
            </a:r>
            <a:r>
              <a:rPr lang="en-US" dirty="0"/>
              <a:t> ja </a:t>
            </a:r>
            <a:r>
              <a:rPr lang="en-US" dirty="0" err="1"/>
              <a:t>asjakohasemat</a:t>
            </a:r>
            <a:r>
              <a:rPr lang="en-US" dirty="0"/>
              <a:t> </a:t>
            </a:r>
            <a:r>
              <a:rPr lang="en-US" dirty="0" err="1"/>
              <a:t>suhtlust</a:t>
            </a:r>
            <a:r>
              <a:rPr lang="en-US" dirty="0"/>
              <a:t>, </a:t>
            </a:r>
            <a:r>
              <a:rPr lang="en-US" dirty="0" err="1"/>
              <a:t>kus</a:t>
            </a:r>
            <a:r>
              <a:rPr lang="en-US" dirty="0"/>
              <a:t> AI </a:t>
            </a:r>
            <a:r>
              <a:rPr lang="en-US" dirty="0" err="1"/>
              <a:t>suudab</a:t>
            </a:r>
            <a:r>
              <a:rPr lang="en-US" dirty="0"/>
              <a:t> </a:t>
            </a:r>
            <a:r>
              <a:rPr lang="en-US" dirty="0" err="1"/>
              <a:t>vastuseid</a:t>
            </a:r>
            <a:r>
              <a:rPr lang="en-US" dirty="0"/>
              <a:t> </a:t>
            </a:r>
            <a:r>
              <a:rPr lang="en-US" dirty="0" err="1"/>
              <a:t>kohandada</a:t>
            </a:r>
            <a:r>
              <a:rPr lang="en-US" dirty="0"/>
              <a:t> </a:t>
            </a:r>
            <a:r>
              <a:rPr lang="en-US" dirty="0" err="1"/>
              <a:t>tooni</a:t>
            </a:r>
            <a:r>
              <a:rPr lang="en-US" dirty="0"/>
              <a:t>, </a:t>
            </a:r>
            <a:r>
              <a:rPr lang="en-US" dirty="0" err="1"/>
              <a:t>kavatsuse</a:t>
            </a:r>
            <a:r>
              <a:rPr lang="en-US" dirty="0"/>
              <a:t> </a:t>
            </a:r>
            <a:r>
              <a:rPr lang="en-US" dirty="0" err="1"/>
              <a:t>või</a:t>
            </a:r>
            <a:r>
              <a:rPr lang="en-US" dirty="0"/>
              <a:t> </a:t>
            </a:r>
            <a:r>
              <a:rPr lang="en-US" dirty="0" err="1"/>
              <a:t>sõnastuse</a:t>
            </a:r>
            <a:r>
              <a:rPr lang="en-US" dirty="0"/>
              <a:t> </a:t>
            </a:r>
            <a:r>
              <a:rPr lang="en-US" dirty="0" err="1"/>
              <a:t>põhjal</a:t>
            </a:r>
            <a:r>
              <a:rPr lang="en-US" dirty="0"/>
              <a:t>.</a:t>
            </a:r>
          </a:p>
          <a:p>
            <a:pPr>
              <a:buNone/>
            </a:pPr>
            <a:endParaRPr lang="et-EE" b="1" dirty="0"/>
          </a:p>
          <a:p>
            <a:pPr>
              <a:buNone/>
            </a:pPr>
            <a:r>
              <a:rPr lang="en-US" b="1" dirty="0" err="1"/>
              <a:t>Hääleväljund</a:t>
            </a:r>
            <a:r>
              <a:rPr lang="en-US" b="1" dirty="0"/>
              <a:t> ja </a:t>
            </a:r>
            <a:r>
              <a:rPr lang="en-US" b="1" dirty="0" err="1"/>
              <a:t>kõnesüntees</a:t>
            </a:r>
            <a:br>
              <a:rPr lang="en-US" dirty="0"/>
            </a:br>
            <a:r>
              <a:rPr lang="en-US" dirty="0" err="1"/>
              <a:t>muudab</a:t>
            </a:r>
            <a:r>
              <a:rPr lang="en-US" dirty="0"/>
              <a:t> </a:t>
            </a:r>
            <a:r>
              <a:rPr lang="en-US" dirty="0" err="1"/>
              <a:t>suhtluse</a:t>
            </a:r>
            <a:r>
              <a:rPr lang="en-US" dirty="0"/>
              <a:t> AI-ga </a:t>
            </a:r>
            <a:r>
              <a:rPr lang="en-US" dirty="0" err="1"/>
              <a:t>loomulikumaks</a:t>
            </a:r>
            <a:r>
              <a:rPr lang="en-US" dirty="0"/>
              <a:t> – </a:t>
            </a:r>
            <a:r>
              <a:rPr lang="en-US" dirty="0" err="1"/>
              <a:t>näiteks</a:t>
            </a:r>
            <a:r>
              <a:rPr lang="en-US" dirty="0"/>
              <a:t> </a:t>
            </a:r>
            <a:r>
              <a:rPr lang="en-US" dirty="0" err="1"/>
              <a:t>virtuaalassistentide</a:t>
            </a:r>
            <a:r>
              <a:rPr lang="en-US" dirty="0"/>
              <a:t> (</a:t>
            </a:r>
            <a:r>
              <a:rPr lang="en-US" dirty="0" err="1"/>
              <a:t>nt</a:t>
            </a:r>
            <a:r>
              <a:rPr lang="en-US" dirty="0"/>
              <a:t> Siri, Alexa) ja </a:t>
            </a:r>
            <a:r>
              <a:rPr lang="en-US" dirty="0" err="1"/>
              <a:t>klienditoe</a:t>
            </a:r>
            <a:r>
              <a:rPr lang="en-US" dirty="0"/>
              <a:t> </a:t>
            </a:r>
            <a:r>
              <a:rPr lang="en-US" dirty="0" err="1"/>
              <a:t>kaudu</a:t>
            </a:r>
            <a:r>
              <a:rPr lang="en-US" dirty="0"/>
              <a:t>.</a:t>
            </a:r>
          </a:p>
          <a:p>
            <a:pPr>
              <a:buNone/>
            </a:pPr>
            <a:endParaRPr lang="et-EE" b="1" dirty="0"/>
          </a:p>
          <a:p>
            <a:pPr>
              <a:buNone/>
            </a:pPr>
            <a:r>
              <a:rPr lang="en-US" b="1" dirty="0" err="1"/>
              <a:t>Videosisend</a:t>
            </a:r>
            <a:br>
              <a:rPr lang="en-US" dirty="0"/>
            </a:br>
            <a:r>
              <a:rPr lang="en-US" dirty="0" err="1"/>
              <a:t>Videosisend</a:t>
            </a:r>
            <a:r>
              <a:rPr lang="en-US" dirty="0"/>
              <a:t> </a:t>
            </a:r>
            <a:r>
              <a:rPr lang="en-US" dirty="0" err="1"/>
              <a:t>võimaldab</a:t>
            </a:r>
            <a:r>
              <a:rPr lang="en-US" dirty="0"/>
              <a:t> </a:t>
            </a:r>
            <a:r>
              <a:rPr lang="en-US" dirty="0" err="1"/>
              <a:t>tehisintellektil</a:t>
            </a:r>
            <a:r>
              <a:rPr lang="en-US" dirty="0"/>
              <a:t> </a:t>
            </a:r>
            <a:r>
              <a:rPr lang="en-US" dirty="0" err="1"/>
              <a:t>tõlgendada</a:t>
            </a:r>
            <a:r>
              <a:rPr lang="en-US" dirty="0"/>
              <a:t> </a:t>
            </a:r>
            <a:r>
              <a:rPr lang="en-US" dirty="0" err="1"/>
              <a:t>visuaalset</a:t>
            </a:r>
            <a:r>
              <a:rPr lang="en-US" dirty="0"/>
              <a:t> </a:t>
            </a:r>
            <a:r>
              <a:rPr lang="en-US" dirty="0" err="1"/>
              <a:t>infot</a:t>
            </a:r>
            <a:r>
              <a:rPr lang="en-US" dirty="0"/>
              <a:t> </a:t>
            </a:r>
            <a:r>
              <a:rPr lang="en-US" dirty="0" err="1"/>
              <a:t>ajas</a:t>
            </a:r>
            <a:r>
              <a:rPr lang="en-US" dirty="0"/>
              <a:t>, </a:t>
            </a:r>
            <a:r>
              <a:rPr lang="en-US" dirty="0" err="1"/>
              <a:t>pakkudes</a:t>
            </a:r>
            <a:r>
              <a:rPr lang="en-US" dirty="0"/>
              <a:t> </a:t>
            </a:r>
            <a:r>
              <a:rPr lang="en-US" dirty="0" err="1"/>
              <a:t>sügavamat</a:t>
            </a:r>
            <a:r>
              <a:rPr lang="en-US" dirty="0"/>
              <a:t> </a:t>
            </a:r>
            <a:r>
              <a:rPr lang="en-US" dirty="0" err="1"/>
              <a:t>arusaama</a:t>
            </a:r>
            <a:r>
              <a:rPr lang="en-US" dirty="0"/>
              <a:t> </a:t>
            </a:r>
            <a:r>
              <a:rPr lang="en-US" dirty="0" err="1"/>
              <a:t>kontekstist</a:t>
            </a:r>
            <a:r>
              <a:rPr lang="en-US" dirty="0"/>
              <a:t>, </a:t>
            </a:r>
            <a:r>
              <a:rPr lang="en-US" dirty="0" err="1"/>
              <a:t>liikumisest</a:t>
            </a:r>
            <a:r>
              <a:rPr lang="en-US" dirty="0"/>
              <a:t> ja </a:t>
            </a:r>
            <a:r>
              <a:rPr lang="en-US" dirty="0" err="1"/>
              <a:t>tegevusest</a:t>
            </a:r>
            <a:r>
              <a:rPr lang="en-US" dirty="0"/>
              <a:t>.</a:t>
            </a:r>
            <a:br>
              <a:rPr lang="en-US" dirty="0"/>
            </a:br>
            <a:r>
              <a:rPr lang="en-US" b="0" dirty="0" err="1"/>
              <a:t>Tegevuse</a:t>
            </a:r>
            <a:r>
              <a:rPr lang="en-US" b="0" dirty="0"/>
              <a:t> </a:t>
            </a:r>
            <a:r>
              <a:rPr lang="en-US" b="0" dirty="0" err="1"/>
              <a:t>tuvastamine</a:t>
            </a:r>
            <a:r>
              <a:rPr lang="en-US" b="0" dirty="0"/>
              <a:t>:</a:t>
            </a:r>
            <a:r>
              <a:rPr lang="en-US" dirty="0"/>
              <a:t> AI </a:t>
            </a:r>
            <a:r>
              <a:rPr lang="en-US" dirty="0" err="1"/>
              <a:t>suudab</a:t>
            </a:r>
            <a:r>
              <a:rPr lang="en-US" dirty="0"/>
              <a:t> </a:t>
            </a:r>
            <a:r>
              <a:rPr lang="en-US" dirty="0" err="1"/>
              <a:t>reaalajas</a:t>
            </a:r>
            <a:r>
              <a:rPr lang="en-US" dirty="0"/>
              <a:t> </a:t>
            </a:r>
            <a:r>
              <a:rPr lang="en-US" dirty="0" err="1"/>
              <a:t>tuvastada</a:t>
            </a:r>
            <a:r>
              <a:rPr lang="en-US" dirty="0"/>
              <a:t> </a:t>
            </a:r>
            <a:r>
              <a:rPr lang="en-US" dirty="0" err="1"/>
              <a:t>tegevusi</a:t>
            </a:r>
            <a:r>
              <a:rPr lang="en-US" dirty="0"/>
              <a:t> ja </a:t>
            </a:r>
            <a:r>
              <a:rPr lang="en-US" dirty="0" err="1"/>
              <a:t>käitumismustreid</a:t>
            </a:r>
            <a:r>
              <a:rPr lang="en-US" dirty="0"/>
              <a:t>, mis on </a:t>
            </a:r>
            <a:r>
              <a:rPr lang="en-US" dirty="0" err="1"/>
              <a:t>kasulik</a:t>
            </a:r>
            <a:r>
              <a:rPr lang="en-US" dirty="0"/>
              <a:t> </a:t>
            </a:r>
            <a:r>
              <a:rPr lang="en-US" dirty="0" err="1"/>
              <a:t>jälgimisel</a:t>
            </a:r>
            <a:r>
              <a:rPr lang="en-US" dirty="0"/>
              <a:t>, </a:t>
            </a:r>
            <a:r>
              <a:rPr lang="en-US" dirty="0" err="1"/>
              <a:t>spordianalüüsis</a:t>
            </a:r>
            <a:r>
              <a:rPr lang="en-US" dirty="0"/>
              <a:t> ja </a:t>
            </a:r>
            <a:r>
              <a:rPr lang="en-US" dirty="0" err="1"/>
              <a:t>töökohal</a:t>
            </a:r>
            <a:r>
              <a:rPr lang="en-US" dirty="0"/>
              <a:t> </a:t>
            </a:r>
            <a:r>
              <a:rPr lang="en-US" dirty="0" err="1"/>
              <a:t>ohutuse</a:t>
            </a:r>
            <a:r>
              <a:rPr lang="en-US" dirty="0"/>
              <a:t> </a:t>
            </a:r>
            <a:r>
              <a:rPr lang="en-US" dirty="0" err="1"/>
              <a:t>tagamisel</a:t>
            </a:r>
            <a:r>
              <a:rPr lang="en-US" dirty="0"/>
              <a:t>.</a:t>
            </a:r>
            <a:br>
              <a:rPr lang="en-US" dirty="0"/>
            </a:br>
            <a:r>
              <a:rPr lang="en-US" b="0" dirty="0" err="1"/>
              <a:t>Žestide</a:t>
            </a:r>
            <a:r>
              <a:rPr lang="en-US" b="0" dirty="0"/>
              <a:t> ja </a:t>
            </a:r>
            <a:r>
              <a:rPr lang="en-US" b="0" dirty="0" err="1"/>
              <a:t>näoilmete</a:t>
            </a:r>
            <a:r>
              <a:rPr lang="en-US" b="0" dirty="0"/>
              <a:t> </a:t>
            </a:r>
            <a:r>
              <a:rPr lang="en-US" b="0" dirty="0" err="1"/>
              <a:t>analüüs</a:t>
            </a:r>
            <a:r>
              <a:rPr lang="en-US" b="0" dirty="0"/>
              <a:t>: </a:t>
            </a:r>
            <a:r>
              <a:rPr lang="en-US" dirty="0"/>
              <a:t>See </a:t>
            </a:r>
            <a:r>
              <a:rPr lang="en-US" dirty="0" err="1"/>
              <a:t>võimaldab</a:t>
            </a:r>
            <a:r>
              <a:rPr lang="en-US" dirty="0"/>
              <a:t> </a:t>
            </a:r>
            <a:r>
              <a:rPr lang="en-US" dirty="0" err="1"/>
              <a:t>selliseid</a:t>
            </a:r>
            <a:r>
              <a:rPr lang="en-US" dirty="0"/>
              <a:t> </a:t>
            </a:r>
            <a:r>
              <a:rPr lang="en-US" dirty="0" err="1"/>
              <a:t>rakendusi</a:t>
            </a:r>
            <a:r>
              <a:rPr lang="en-US" dirty="0"/>
              <a:t> </a:t>
            </a:r>
            <a:r>
              <a:rPr lang="en-US" dirty="0" err="1"/>
              <a:t>nagu</a:t>
            </a:r>
            <a:r>
              <a:rPr lang="en-US" dirty="0"/>
              <a:t> </a:t>
            </a:r>
            <a:r>
              <a:rPr lang="en-US" dirty="0" err="1"/>
              <a:t>virtuaalkoosolekud</a:t>
            </a:r>
            <a:r>
              <a:rPr lang="en-US" dirty="0"/>
              <a:t>, </a:t>
            </a:r>
            <a:r>
              <a:rPr lang="en-US" dirty="0" err="1"/>
              <a:t>emotsioonide</a:t>
            </a:r>
            <a:r>
              <a:rPr lang="en-US" dirty="0"/>
              <a:t> </a:t>
            </a:r>
            <a:r>
              <a:rPr lang="en-US" dirty="0" err="1"/>
              <a:t>tuvastamine</a:t>
            </a:r>
            <a:r>
              <a:rPr lang="en-US" dirty="0"/>
              <a:t> ja </a:t>
            </a:r>
            <a:r>
              <a:rPr lang="en-US" dirty="0" err="1"/>
              <a:t>viipekeele</a:t>
            </a:r>
            <a:r>
              <a:rPr lang="en-US" dirty="0"/>
              <a:t> </a:t>
            </a:r>
            <a:r>
              <a:rPr lang="en-US" dirty="0" err="1"/>
              <a:t>tõlgendamine</a:t>
            </a:r>
            <a:r>
              <a:rPr lang="en-US" dirty="0"/>
              <a:t>.</a:t>
            </a:r>
          </a:p>
          <a:p>
            <a:pPr>
              <a:buNone/>
            </a:pPr>
            <a:endParaRPr lang="et-EE" b="1" dirty="0"/>
          </a:p>
          <a:p>
            <a:pPr>
              <a:buNone/>
            </a:pPr>
            <a:r>
              <a:rPr lang="en-US" b="1" dirty="0" err="1"/>
              <a:t>Videoväljund</a:t>
            </a:r>
            <a:br>
              <a:rPr lang="en-US" dirty="0"/>
            </a:br>
            <a:r>
              <a:rPr lang="en-US" dirty="0" err="1"/>
              <a:t>Videoväljund</a:t>
            </a:r>
            <a:r>
              <a:rPr lang="en-US" dirty="0"/>
              <a:t> </a:t>
            </a:r>
            <a:r>
              <a:rPr lang="en-US" dirty="0" err="1"/>
              <a:t>võimaldab</a:t>
            </a:r>
            <a:r>
              <a:rPr lang="en-US" dirty="0"/>
              <a:t> AI-l </a:t>
            </a:r>
            <a:r>
              <a:rPr lang="en-US" dirty="0" err="1"/>
              <a:t>luua</a:t>
            </a:r>
            <a:r>
              <a:rPr lang="en-US" dirty="0"/>
              <a:t> </a:t>
            </a:r>
            <a:r>
              <a:rPr lang="en-US" dirty="0" err="1"/>
              <a:t>dünaamilist</a:t>
            </a:r>
            <a:r>
              <a:rPr lang="en-US" dirty="0"/>
              <a:t>, </a:t>
            </a:r>
            <a:r>
              <a:rPr lang="en-US" dirty="0" err="1"/>
              <a:t>ajas</a:t>
            </a:r>
            <a:r>
              <a:rPr lang="en-US" dirty="0"/>
              <a:t> </a:t>
            </a:r>
            <a:r>
              <a:rPr lang="en-US" dirty="0" err="1"/>
              <a:t>muutuvat</a:t>
            </a:r>
            <a:r>
              <a:rPr lang="en-US" dirty="0"/>
              <a:t> </a:t>
            </a:r>
            <a:r>
              <a:rPr lang="en-US" dirty="0" err="1"/>
              <a:t>visuaalset</a:t>
            </a:r>
            <a:r>
              <a:rPr lang="en-US" dirty="0"/>
              <a:t> sisu.</a:t>
            </a:r>
            <a:br>
              <a:rPr lang="en-US" dirty="0"/>
            </a:br>
            <a:r>
              <a:rPr lang="en-US" b="0" dirty="0" err="1"/>
              <a:t>Simulatsioon</a:t>
            </a:r>
            <a:r>
              <a:rPr lang="en-US" b="0" dirty="0"/>
              <a:t> ja </a:t>
            </a:r>
            <a:r>
              <a:rPr lang="en-US" b="0" dirty="0" err="1"/>
              <a:t>animatsioon</a:t>
            </a:r>
            <a:r>
              <a:rPr lang="en-US" b="0" dirty="0"/>
              <a:t>: </a:t>
            </a:r>
            <a:r>
              <a:rPr lang="en-US" dirty="0"/>
              <a:t>AI-l </a:t>
            </a:r>
            <a:r>
              <a:rPr lang="en-US" dirty="0" err="1"/>
              <a:t>loodud</a:t>
            </a:r>
            <a:r>
              <a:rPr lang="en-US" dirty="0"/>
              <a:t> </a:t>
            </a:r>
            <a:r>
              <a:rPr lang="en-US" dirty="0" err="1"/>
              <a:t>videoid</a:t>
            </a:r>
            <a:r>
              <a:rPr lang="en-US" dirty="0"/>
              <a:t> </a:t>
            </a:r>
            <a:r>
              <a:rPr lang="en-US" dirty="0" err="1"/>
              <a:t>kasutatakse</a:t>
            </a:r>
            <a:r>
              <a:rPr lang="en-US" dirty="0"/>
              <a:t> </a:t>
            </a:r>
            <a:r>
              <a:rPr lang="en-US" dirty="0" err="1"/>
              <a:t>mängudes</a:t>
            </a:r>
            <a:r>
              <a:rPr lang="en-US" dirty="0"/>
              <a:t>, </a:t>
            </a:r>
            <a:r>
              <a:rPr lang="en-US" dirty="0" err="1"/>
              <a:t>filmitegemises</a:t>
            </a:r>
            <a:r>
              <a:rPr lang="en-US" dirty="0"/>
              <a:t> ja </a:t>
            </a:r>
            <a:r>
              <a:rPr lang="en-US" dirty="0" err="1"/>
              <a:t>koolitussimulatsioonides</a:t>
            </a:r>
            <a:r>
              <a:rPr lang="en-US" dirty="0"/>
              <a:t>.</a:t>
            </a:r>
            <a:br>
              <a:rPr lang="en-US" dirty="0"/>
            </a:br>
            <a:r>
              <a:rPr lang="en-US" b="0" dirty="0" err="1"/>
              <a:t>Isikupärastatud</a:t>
            </a:r>
            <a:r>
              <a:rPr lang="en-US" b="0" dirty="0"/>
              <a:t> sisu: </a:t>
            </a:r>
            <a:r>
              <a:rPr lang="en-US" dirty="0"/>
              <a:t>AI </a:t>
            </a:r>
            <a:r>
              <a:rPr lang="en-US" dirty="0" err="1"/>
              <a:t>suudab</a:t>
            </a:r>
            <a:r>
              <a:rPr lang="en-US" dirty="0"/>
              <a:t> </a:t>
            </a:r>
            <a:r>
              <a:rPr lang="en-US" dirty="0" err="1"/>
              <a:t>luua</a:t>
            </a:r>
            <a:r>
              <a:rPr lang="en-US" dirty="0"/>
              <a:t> </a:t>
            </a:r>
            <a:r>
              <a:rPr lang="en-US" dirty="0" err="1"/>
              <a:t>kohandatud</a:t>
            </a:r>
            <a:r>
              <a:rPr lang="en-US" dirty="0"/>
              <a:t> </a:t>
            </a:r>
            <a:r>
              <a:rPr lang="en-US" dirty="0" err="1"/>
              <a:t>videoteateid</a:t>
            </a:r>
            <a:r>
              <a:rPr lang="en-US" dirty="0"/>
              <a:t>, </a:t>
            </a:r>
            <a:r>
              <a:rPr lang="en-US" dirty="0" err="1"/>
              <a:t>esitlusi</a:t>
            </a:r>
            <a:r>
              <a:rPr lang="en-US" dirty="0"/>
              <a:t> </a:t>
            </a:r>
            <a:r>
              <a:rPr lang="en-US" dirty="0" err="1"/>
              <a:t>või</a:t>
            </a:r>
            <a:r>
              <a:rPr lang="en-US" dirty="0"/>
              <a:t> </a:t>
            </a:r>
            <a:r>
              <a:rPr lang="en-US" dirty="0" err="1"/>
              <a:t>haridusvideoid</a:t>
            </a:r>
            <a:r>
              <a:rPr lang="en-US" dirty="0"/>
              <a:t> </a:t>
            </a:r>
            <a:r>
              <a:rPr lang="en-US" dirty="0" err="1"/>
              <a:t>vastavalt</a:t>
            </a:r>
            <a:r>
              <a:rPr lang="en-US" dirty="0"/>
              <a:t> </a:t>
            </a:r>
            <a:r>
              <a:rPr lang="en-US" dirty="0" err="1"/>
              <a:t>kasutaja</a:t>
            </a:r>
            <a:r>
              <a:rPr lang="en-US" dirty="0"/>
              <a:t> </a:t>
            </a:r>
            <a:r>
              <a:rPr lang="en-US" dirty="0" err="1"/>
              <a:t>eelistustele</a:t>
            </a:r>
            <a:r>
              <a:rPr lang="en-US" dirty="0"/>
              <a:t>.</a:t>
            </a:r>
          </a:p>
          <a:p>
            <a:r>
              <a:rPr lang="en-US" dirty="0"/>
              <a:t>Kas </a:t>
            </a:r>
            <a:r>
              <a:rPr lang="en-US" dirty="0" err="1"/>
              <a:t>soovid</a:t>
            </a:r>
            <a:r>
              <a:rPr lang="en-US" dirty="0"/>
              <a:t> </a:t>
            </a:r>
            <a:r>
              <a:rPr lang="en-US" dirty="0" err="1"/>
              <a:t>selle</a:t>
            </a:r>
            <a:r>
              <a:rPr lang="en-US" dirty="0"/>
              <a:t> ka PDF-</a:t>
            </a:r>
            <a:r>
              <a:rPr lang="en-US" dirty="0" err="1"/>
              <a:t>iks</a:t>
            </a:r>
            <a:r>
              <a:rPr lang="en-US" dirty="0"/>
              <a:t> </a:t>
            </a:r>
            <a:r>
              <a:rPr lang="en-US" dirty="0" err="1"/>
              <a:t>vormindada</a:t>
            </a:r>
            <a:r>
              <a:rPr lang="en-US" dirty="0"/>
              <a:t>?</a:t>
            </a:r>
          </a:p>
          <a:p>
            <a:endParaRPr lang="et-EE" dirty="0"/>
          </a:p>
          <a:p>
            <a:endParaRPr lang="et-EE" dirty="0"/>
          </a:p>
          <a:p>
            <a:r>
              <a:rPr lang="et-EE" dirty="0"/>
              <a:t>---ENG---</a:t>
            </a:r>
          </a:p>
          <a:p>
            <a:r>
              <a:rPr lang="en-US" dirty="0"/>
              <a:t>Text Input</a:t>
            </a:r>
          </a:p>
          <a:p>
            <a:r>
              <a:rPr lang="en-US" dirty="0"/>
              <a:t>Text input is the foundation of interaction with large language models. It allows users to communicate with AI using natural language, enabling a wide range of applications such as chatbots, document processing, and knowledge retrieval. Text input supports nuanced communication, making it ideal for expressing complex ideas, questions, and commands.</a:t>
            </a:r>
          </a:p>
          <a:p>
            <a:endParaRPr lang="en-US" dirty="0"/>
          </a:p>
          <a:p>
            <a:r>
              <a:rPr lang="en-US" dirty="0"/>
              <a:t>Text Output</a:t>
            </a:r>
          </a:p>
          <a:p>
            <a:r>
              <a:rPr lang="en-US" dirty="0"/>
              <a:t>Text output is one of the primary ways AI communicates results, explanations, and decisions. From answering questions to summarizing documents or generating reports, text output allows AI to convey information clearly and contextually. It is essential for tasks like content generation, report writing, email drafting, and more.</a:t>
            </a:r>
          </a:p>
          <a:p>
            <a:endParaRPr lang="en-US" dirty="0"/>
          </a:p>
          <a:p>
            <a:r>
              <a:rPr lang="en-US" dirty="0" err="1"/>
              <a:t>Tabluar</a:t>
            </a:r>
            <a:r>
              <a:rPr lang="en-US" dirty="0"/>
              <a:t> data input</a:t>
            </a:r>
          </a:p>
          <a:p>
            <a:r>
              <a:rPr lang="en-US" dirty="0"/>
              <a:t>Structured inputs, like uploading a CSV file, are essential for leveraging AI in automation. Structured inputs allow AI models to receive data in a predefined format, making it easier for them to process and analyze. When AI models analyze structured data, they can easily identify patterns, relationships, and insights within the data. By providing structured inputs, businesses can automate complex data analysis tasks, making informed decisions more efficiently.</a:t>
            </a:r>
          </a:p>
          <a:p>
            <a:endParaRPr lang="en-US" dirty="0"/>
          </a:p>
          <a:p>
            <a:r>
              <a:rPr lang="en-US" dirty="0"/>
              <a:t>Tabular data output</a:t>
            </a:r>
          </a:p>
          <a:p>
            <a:r>
              <a:rPr lang="en-US" dirty="0"/>
              <a:t>By generating structured outputs, large language models enhance the efficiency and accuracy of automated tasks, making them more useful across various business applications. Structured outputs help organize information in a clear, consistent format, making it easier to analyze and process. Tabular data can be easily integrated with databases, spreadsheets, and other tools, and enabling further automation.</a:t>
            </a:r>
          </a:p>
          <a:p>
            <a:endParaRPr lang="en-US" dirty="0"/>
          </a:p>
          <a:p>
            <a:r>
              <a:rPr lang="en-US" dirty="0"/>
              <a:t>Image Input </a:t>
            </a:r>
          </a:p>
          <a:p>
            <a:r>
              <a:rPr lang="en-US" dirty="0"/>
              <a:t>Image input and image analysis are vital for AI applications. Here’s why. Visual Data Processing: Just as humans interpret visual information, AI models analyze images to recognize objects, patterns, and anomalies.</a:t>
            </a:r>
          </a:p>
          <a:p>
            <a:r>
              <a:rPr lang="en-US" dirty="0"/>
              <a:t>Automation of Visual Tasks: By analyzing images, AI can automate tasks such as quality control in manufacturing, facial recognition, and medical imaging. Enhanced Decision-Making: Image analysis helps in making informed decisions by extracting valuable insights from visual data.</a:t>
            </a:r>
          </a:p>
          <a:p>
            <a:endParaRPr lang="en-US" dirty="0"/>
          </a:p>
          <a:p>
            <a:r>
              <a:rPr lang="en-US" dirty="0"/>
              <a:t>Image Output</a:t>
            </a:r>
          </a:p>
          <a:p>
            <a:r>
              <a:rPr lang="en-US" dirty="0"/>
              <a:t>Image output, where AI generates images, is equally significant for automation.</a:t>
            </a:r>
          </a:p>
          <a:p>
            <a:r>
              <a:rPr lang="en-US" dirty="0"/>
              <a:t>Creative Content Creation: AI can generate visuals for marketing, design, and entertainment, automating tasks that traditionally required human creativity.</a:t>
            </a:r>
          </a:p>
          <a:p>
            <a:r>
              <a:rPr lang="en-US" dirty="0"/>
              <a:t>Customization: AI can tailor images to specific needs, such as creating product mockups or personalized visuals at scale.</a:t>
            </a:r>
          </a:p>
          <a:p>
            <a:r>
              <a:rPr lang="en-US" dirty="0"/>
              <a:t>Prototyping and Design: In fields like architecture and product design, AI-generated images help visualize concepts quickly, speeding up the design process.</a:t>
            </a:r>
          </a:p>
          <a:p>
            <a:r>
              <a:rPr lang="en-US" dirty="0"/>
              <a:t>Simulation and Training: AI can create realistic images for training simulations,</a:t>
            </a:r>
          </a:p>
          <a:p>
            <a:endParaRPr lang="en-US" dirty="0"/>
          </a:p>
          <a:p>
            <a:r>
              <a:rPr lang="en-US" dirty="0"/>
              <a:t>Voice input </a:t>
            </a:r>
          </a:p>
          <a:p>
            <a:r>
              <a:rPr lang="en-US" dirty="0"/>
              <a:t>is becoming increasingly important as it enhances user experience, accessibility, and the efficiency of automated systems across various domains. Speaking is the most natural form of communication for humans. Voice input allows users to interact with technology in a more intuitive way, without needing to learn complicated commands</a:t>
            </a:r>
          </a:p>
          <a:p>
            <a:r>
              <a:rPr lang="en-US" dirty="0"/>
              <a:t>Context Awareness: Advanced voice models can understand context, nuances, and even emotions in speech. This ability allows for more personalized and relevant interactions, where the AI can adjust responses based on tone, intent, or specific phrasing.</a:t>
            </a:r>
          </a:p>
          <a:p>
            <a:endParaRPr lang="en-US" dirty="0"/>
          </a:p>
          <a:p>
            <a:r>
              <a:rPr lang="en-US" dirty="0"/>
              <a:t>Voice output and speech synthesis</a:t>
            </a:r>
          </a:p>
          <a:p>
            <a:r>
              <a:rPr lang="en-US" dirty="0"/>
              <a:t>Voice output makes interactions with AI feel natural like </a:t>
            </a:r>
            <a:r>
              <a:rPr lang="en-US" dirty="0" err="1"/>
              <a:t>like</a:t>
            </a:r>
            <a:r>
              <a:rPr lang="en-US" dirty="0"/>
              <a:t> virtual assistants (e.g., Siri, Alexa) and customer support.</a:t>
            </a:r>
          </a:p>
          <a:p>
            <a:endParaRPr lang="en-US" dirty="0"/>
          </a:p>
          <a:p>
            <a:r>
              <a:rPr lang="en-US" dirty="0"/>
              <a:t>Video input</a:t>
            </a:r>
          </a:p>
          <a:p>
            <a:r>
              <a:rPr lang="en-US" dirty="0"/>
              <a:t>Video input allows AI to interpret sequences of visual data over time, providing a deeper understanding of context, movement, and activity.</a:t>
            </a:r>
          </a:p>
          <a:p>
            <a:r>
              <a:rPr lang="en-US" dirty="0"/>
              <a:t>Action Recognition: AI can detect actions and behaviors in real time, useful in surveillance, sports analytics, and workplace safety.</a:t>
            </a:r>
          </a:p>
          <a:p>
            <a:r>
              <a:rPr lang="en-US" dirty="0"/>
              <a:t>Gesture and Facial Analysis: It enables applications like virtual conferencing, emotion recognition, and sign language interpretation.</a:t>
            </a:r>
          </a:p>
          <a:p>
            <a:endParaRPr lang="en-US" dirty="0"/>
          </a:p>
          <a:p>
            <a:r>
              <a:rPr lang="en-US" dirty="0"/>
              <a:t>Video output</a:t>
            </a:r>
          </a:p>
          <a:p>
            <a:r>
              <a:rPr lang="en-US" dirty="0"/>
              <a:t>Video output enables AI to generate dynamic, time-based visual content.</a:t>
            </a:r>
          </a:p>
          <a:p>
            <a:r>
              <a:rPr lang="en-US" dirty="0"/>
              <a:t>Simulation and Animation: AI-generated videos are used in gaming, filmmaking, and training simulations.</a:t>
            </a:r>
          </a:p>
          <a:p>
            <a:r>
              <a:rPr lang="en-US" dirty="0"/>
              <a:t>Personalized Content: AI can create custom video messages, presentations, or educational tutorials tailored to user preferences.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AC6370-0129-4DAE-ABA8-9846C40E03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561513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2.1. –</a:t>
            </a:r>
          </a:p>
          <a:p>
            <a:endParaRPr lang="et-EE" dirty="0"/>
          </a:p>
          <a:p>
            <a:r>
              <a:rPr lang="et-EE" dirty="0"/>
              <a:t>2.2. Kontrollmehhanismide lisandumisel ollakse täiendava riskita valmis madala riskiga otsuseid delegeerima AI otsustoesüsteemile.</a:t>
            </a:r>
          </a:p>
          <a:p>
            <a:endParaRPr lang="et-EE" dirty="0"/>
          </a:p>
          <a:p>
            <a:r>
              <a:rPr lang="et-EE" dirty="0"/>
              <a:t>2.3. -</a:t>
            </a:r>
          </a:p>
          <a:p>
            <a:endParaRPr lang="et-EE" dirty="0"/>
          </a:p>
          <a:p>
            <a:r>
              <a:rPr lang="et-EE" dirty="0"/>
              <a:t>2.4. Kvaliteedikontrolli mehhanismide väljatöötamisse tuleb kaasata valdkonna juhte ja spetsialiste.</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52</a:t>
            </a:fld>
            <a:endParaRPr lang="en-US" altLang="et-EE"/>
          </a:p>
        </p:txBody>
      </p:sp>
    </p:spTree>
    <p:extLst>
      <p:ext uri="{BB962C8B-B14F-4D97-AF65-F5344CB8AC3E}">
        <p14:creationId xmlns:p14="http://schemas.microsoft.com/office/powerpoint/2010/main" val="12660630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3.1. –</a:t>
            </a:r>
          </a:p>
          <a:p>
            <a:endParaRPr lang="et-EE" dirty="0"/>
          </a:p>
          <a:p>
            <a:r>
              <a:rPr lang="et-EE" dirty="0"/>
              <a:t>3.2. Tajutakse hirmu, et kas suudetakse AI DSS väljundite osas säilitada kriitilist mõtlemist ja anda ratsionaalseid hinnanguid.</a:t>
            </a:r>
          </a:p>
          <a:p>
            <a:endParaRPr lang="et-EE" dirty="0"/>
          </a:p>
          <a:p>
            <a:r>
              <a:rPr lang="et-EE" dirty="0"/>
              <a:t>3.3. Juhid eelistavad vähemkogenud, kuid AI kasutamisoskusega kandidaate AI kasutamisoskuseta, kuid kogenud kandidaatidele.</a:t>
            </a:r>
          </a:p>
          <a:p>
            <a:endParaRPr lang="et-EE" dirty="0"/>
          </a:p>
          <a:p>
            <a:r>
              <a:rPr lang="et-EE" dirty="0"/>
              <a:t>3.4. Ebarealistlike ootuste ennetamiseks tuleb tõsta AI teadlikkust ja kasutamisoskust.</a:t>
            </a:r>
          </a:p>
          <a:p>
            <a:endParaRPr lang="et-EE" dirty="0"/>
          </a:p>
          <a:p>
            <a:r>
              <a:rPr lang="et-EE" dirty="0"/>
              <a:t>3.5. Ootus jagada süsteemile pidevat tagasisidet ja selleläbi AI mudel täpsemaks treenida.</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53</a:t>
            </a:fld>
            <a:endParaRPr lang="en-US" altLang="et-EE"/>
          </a:p>
        </p:txBody>
      </p:sp>
    </p:spTree>
    <p:extLst>
      <p:ext uri="{BB962C8B-B14F-4D97-AF65-F5344CB8AC3E}">
        <p14:creationId xmlns:p14="http://schemas.microsoft.com/office/powerpoint/2010/main" val="4157216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4.1. Rõhk on TI süsteemi juurutamise planeerimisel, mille hulgas ootavad juhid juurutamisekavas juurutatava süsteemiga seotud kulude ülevaadet.</a:t>
            </a:r>
          </a:p>
          <a:p>
            <a:endParaRPr lang="et-EE" dirty="0"/>
          </a:p>
          <a:p>
            <a:r>
              <a:rPr lang="et-EE" dirty="0"/>
              <a:t>4.2. Kardetakse kulude osas sattuda liigselt sõltuvusse.</a:t>
            </a:r>
          </a:p>
          <a:p>
            <a:endParaRPr lang="et-EE" dirty="0"/>
          </a:p>
          <a:p>
            <a:r>
              <a:rPr lang="et-EE" dirty="0"/>
              <a:t>4.3. -</a:t>
            </a:r>
          </a:p>
          <a:p>
            <a:endParaRPr lang="et-EE" dirty="0"/>
          </a:p>
          <a:p>
            <a:r>
              <a:rPr lang="et-EE" dirty="0"/>
              <a:t>4.4. Kas mudel saab aru, et algandmed on muutunud ning on tekkinud vajadus mudeli ümbertreenimiseks.</a:t>
            </a:r>
          </a:p>
          <a:p>
            <a:endParaRPr lang="et-EE" dirty="0"/>
          </a:p>
          <a:p>
            <a:r>
              <a:rPr lang="et-EE" dirty="0"/>
              <a:t>4.5. Ühelt poolt mõjutab seda kasutaja teadmised, oskused ja kogemused TI tööriistade kasutamisel, kuid teiselt poolt suurendab </a:t>
            </a:r>
            <a:r>
              <a:rPr lang="et-EE" dirty="0" err="1"/>
              <a:t>metakognitiivset</a:t>
            </a:r>
            <a:r>
              <a:rPr lang="et-EE" dirty="0"/>
              <a:t> koormust ka ebafunktsionaalne ja raskesti kasutatav tehisintellektipõhine otsustugisüsteem.</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54</a:t>
            </a:fld>
            <a:endParaRPr lang="en-US" altLang="et-EE"/>
          </a:p>
        </p:txBody>
      </p:sp>
    </p:spTree>
    <p:extLst>
      <p:ext uri="{BB962C8B-B14F-4D97-AF65-F5344CB8AC3E}">
        <p14:creationId xmlns:p14="http://schemas.microsoft.com/office/powerpoint/2010/main" val="11227726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t-EE" dirty="0"/>
              <a:t>Tehisintellekti tehnoloogiate kasutamist on kaalunud 6% ettevõtetest, kuid peamiseks takistuseks on peetud vajalike teadmiste puudumist (Statistikaamet, 2024).</a:t>
            </a:r>
          </a:p>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56</a:t>
            </a:fld>
            <a:endParaRPr lang="en-US" altLang="et-EE"/>
          </a:p>
        </p:txBody>
      </p:sp>
    </p:spTree>
    <p:extLst>
      <p:ext uri="{BB962C8B-B14F-4D97-AF65-F5344CB8AC3E}">
        <p14:creationId xmlns:p14="http://schemas.microsoft.com/office/powerpoint/2010/main" val="13887356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*32st 20 (s.o. 63%) vastas uurimustöös osalemise osas „ei“, 12 (s.o. 38%) vastas „jah“.</a:t>
            </a:r>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60</a:t>
            </a:fld>
            <a:endParaRPr lang="en-US" altLang="et-EE"/>
          </a:p>
        </p:txBody>
      </p:sp>
    </p:spTree>
    <p:extLst>
      <p:ext uri="{BB962C8B-B14F-4D97-AF65-F5344CB8AC3E}">
        <p14:creationId xmlns:p14="http://schemas.microsoft.com/office/powerpoint/2010/main" val="21483367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pPr>
              <a:defRPr/>
            </a:pPr>
            <a:fld id="{89D10C4C-EAC2-4D66-B9F8-E052F2E25BCC}" type="slidenum">
              <a:rPr lang="en-US" altLang="et-EE" smtClean="0"/>
              <a:pPr>
                <a:defRPr/>
              </a:pPr>
              <a:t>62</a:t>
            </a:fld>
            <a:endParaRPr lang="en-US" altLang="et-EE"/>
          </a:p>
        </p:txBody>
      </p:sp>
    </p:spTree>
    <p:extLst>
      <p:ext uri="{BB962C8B-B14F-4D97-AF65-F5344CB8AC3E}">
        <p14:creationId xmlns:p14="http://schemas.microsoft.com/office/powerpoint/2010/main" val="16297932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46304-1F4C-757F-B45F-E69FB3DE2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64B6C9-70C6-2C4F-FD22-7A324CC160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D7A59-483B-D7BB-0A31-02A17053BA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16938D-5983-B81C-8964-E86DD0E39433}"/>
              </a:ext>
            </a:extLst>
          </p:cNvPr>
          <p:cNvSpPr>
            <a:spLocks noGrp="1"/>
          </p:cNvSpPr>
          <p:nvPr>
            <p:ph type="sldNum" sz="quarter" idx="10"/>
          </p:nvPr>
        </p:nvSpPr>
        <p:spPr/>
        <p:txBody>
          <a:bodyPr/>
          <a:lstStyle/>
          <a:p>
            <a:pPr>
              <a:defRPr/>
            </a:pPr>
            <a:fld id="{89D10C4C-EAC2-4D66-B9F8-E052F2E25BCC}" type="slidenum">
              <a:rPr lang="en-US" altLang="et-EE" smtClean="0"/>
              <a:pPr>
                <a:defRPr/>
              </a:pPr>
              <a:t>63</a:t>
            </a:fld>
            <a:endParaRPr lang="en-US" altLang="et-EE"/>
          </a:p>
        </p:txBody>
      </p:sp>
    </p:spTree>
    <p:extLst>
      <p:ext uri="{BB962C8B-B14F-4D97-AF65-F5344CB8AC3E}">
        <p14:creationId xmlns:p14="http://schemas.microsoft.com/office/powerpoint/2010/main" val="84435267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A09FF-B6D9-66F6-D8A9-9FC1FA5D92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DFBD58-2F1E-C489-AF57-F2C9254496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52E18-E02A-C902-C781-0615892B27A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3BEC950-9D34-C7E4-4B6E-823356311E75}"/>
              </a:ext>
            </a:extLst>
          </p:cNvPr>
          <p:cNvSpPr>
            <a:spLocks noGrp="1"/>
          </p:cNvSpPr>
          <p:nvPr>
            <p:ph type="sldNum" sz="quarter" idx="10"/>
          </p:nvPr>
        </p:nvSpPr>
        <p:spPr/>
        <p:txBody>
          <a:bodyPr/>
          <a:lstStyle/>
          <a:p>
            <a:pPr>
              <a:defRPr/>
            </a:pPr>
            <a:fld id="{89D10C4C-EAC2-4D66-B9F8-E052F2E25BCC}" type="slidenum">
              <a:rPr lang="en-US" altLang="et-EE" smtClean="0"/>
              <a:pPr>
                <a:defRPr/>
              </a:pPr>
              <a:t>64</a:t>
            </a:fld>
            <a:endParaRPr lang="en-US" altLang="et-EE"/>
          </a:p>
        </p:txBody>
      </p:sp>
    </p:spTree>
    <p:extLst>
      <p:ext uri="{BB962C8B-B14F-4D97-AF65-F5344CB8AC3E}">
        <p14:creationId xmlns:p14="http://schemas.microsoft.com/office/powerpoint/2010/main" val="1325721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https://quinteft.com/understanding-openais-five-levels-of-ai-progress-towards-agi/</a:t>
            </a:r>
          </a:p>
          <a:p>
            <a:endParaRPr lang="et-EE" dirty="0"/>
          </a:p>
          <a:p>
            <a:pPr>
              <a:buNone/>
            </a:pPr>
            <a:r>
              <a:rPr lang="en-US" b="1" dirty="0"/>
              <a:t>OpenAI </a:t>
            </a:r>
            <a:r>
              <a:rPr lang="en-US" b="1" dirty="0" err="1"/>
              <a:t>viis</a:t>
            </a:r>
            <a:r>
              <a:rPr lang="en-US" b="1" dirty="0"/>
              <a:t> </a:t>
            </a:r>
            <a:r>
              <a:rPr lang="en-US" b="1" dirty="0" err="1"/>
              <a:t>taset</a:t>
            </a:r>
            <a:r>
              <a:rPr lang="en-US" b="1" dirty="0"/>
              <a:t> AGI </a:t>
            </a:r>
            <a:r>
              <a:rPr lang="en-US" b="1" dirty="0" err="1"/>
              <a:t>suunas</a:t>
            </a:r>
            <a:endParaRPr lang="en-US" dirty="0"/>
          </a:p>
          <a:p>
            <a:pPr>
              <a:buNone/>
            </a:pPr>
            <a:r>
              <a:rPr lang="en-US" dirty="0"/>
              <a:t>OpenAI, </a:t>
            </a:r>
            <a:r>
              <a:rPr lang="en-US" dirty="0" err="1"/>
              <a:t>juhtiv</a:t>
            </a:r>
            <a:r>
              <a:rPr lang="en-US" dirty="0"/>
              <a:t> </a:t>
            </a:r>
            <a:r>
              <a:rPr lang="en-US" dirty="0" err="1"/>
              <a:t>organisatsioon</a:t>
            </a:r>
            <a:r>
              <a:rPr lang="en-US" dirty="0"/>
              <a:t> </a:t>
            </a:r>
            <a:r>
              <a:rPr lang="en-US" dirty="0" err="1"/>
              <a:t>tehisintellekti</a:t>
            </a:r>
            <a:r>
              <a:rPr lang="en-US" dirty="0"/>
              <a:t> </a:t>
            </a:r>
            <a:r>
              <a:rPr lang="en-US" dirty="0" err="1"/>
              <a:t>uurimises</a:t>
            </a:r>
            <a:r>
              <a:rPr lang="en-US" dirty="0"/>
              <a:t>, on </a:t>
            </a:r>
            <a:r>
              <a:rPr lang="en-US" dirty="0" err="1"/>
              <a:t>hiljuti</a:t>
            </a:r>
            <a:r>
              <a:rPr lang="en-US" dirty="0"/>
              <a:t> </a:t>
            </a:r>
            <a:r>
              <a:rPr lang="et-EE" dirty="0"/>
              <a:t>(2024) </a:t>
            </a:r>
            <a:r>
              <a:rPr lang="en-US" dirty="0" err="1"/>
              <a:t>tutvustanud</a:t>
            </a:r>
            <a:r>
              <a:rPr lang="en-US" dirty="0"/>
              <a:t> </a:t>
            </a:r>
            <a:r>
              <a:rPr lang="en-US" dirty="0" err="1"/>
              <a:t>viietasemelist</a:t>
            </a:r>
            <a:r>
              <a:rPr lang="en-US" dirty="0"/>
              <a:t> </a:t>
            </a:r>
            <a:r>
              <a:rPr lang="en-US" dirty="0" err="1"/>
              <a:t>raamistikku</a:t>
            </a:r>
            <a:r>
              <a:rPr lang="en-US" dirty="0"/>
              <a:t>, et </a:t>
            </a:r>
            <a:r>
              <a:rPr lang="en-US" dirty="0" err="1"/>
              <a:t>jälgida</a:t>
            </a:r>
            <a:r>
              <a:rPr lang="en-US" dirty="0"/>
              <a:t> </a:t>
            </a:r>
            <a:r>
              <a:rPr lang="en-US" dirty="0" err="1"/>
              <a:t>oma</a:t>
            </a:r>
            <a:r>
              <a:rPr lang="en-US" dirty="0"/>
              <a:t> </a:t>
            </a:r>
            <a:r>
              <a:rPr lang="en-US" dirty="0" err="1"/>
              <a:t>arengut</a:t>
            </a:r>
            <a:r>
              <a:rPr lang="en-US" dirty="0"/>
              <a:t> </a:t>
            </a:r>
            <a:r>
              <a:rPr lang="en-US" dirty="0" err="1"/>
              <a:t>üldise</a:t>
            </a:r>
            <a:r>
              <a:rPr lang="en-US" dirty="0"/>
              <a:t> </a:t>
            </a:r>
            <a:r>
              <a:rPr lang="en-US" dirty="0" err="1"/>
              <a:t>tehisintellekti</a:t>
            </a:r>
            <a:r>
              <a:rPr lang="en-US" dirty="0"/>
              <a:t> (AGI) </a:t>
            </a:r>
            <a:r>
              <a:rPr lang="en-US" dirty="0" err="1"/>
              <a:t>suunas</a:t>
            </a:r>
            <a:r>
              <a:rPr lang="en-US" dirty="0"/>
              <a:t>.</a:t>
            </a:r>
          </a:p>
          <a:p>
            <a:pPr>
              <a:buNone/>
            </a:pPr>
            <a:r>
              <a:rPr lang="en-US" b="1" dirty="0"/>
              <a:t>1. tase: Vestlev </a:t>
            </a:r>
            <a:r>
              <a:rPr lang="en-US" b="1" dirty="0" err="1"/>
              <a:t>tehisintellekt</a:t>
            </a:r>
            <a:r>
              <a:rPr lang="en-US" b="1" dirty="0"/>
              <a:t> / </a:t>
            </a:r>
            <a:r>
              <a:rPr lang="en-US" b="1" dirty="0" err="1"/>
              <a:t>Chatbotid</a:t>
            </a:r>
            <a:br>
              <a:rPr lang="en-US" dirty="0"/>
            </a:br>
            <a:r>
              <a:rPr lang="en-US" dirty="0" err="1"/>
              <a:t>Sellel</a:t>
            </a:r>
            <a:r>
              <a:rPr lang="en-US" dirty="0"/>
              <a:t> </a:t>
            </a:r>
            <a:r>
              <a:rPr lang="en-US" dirty="0" err="1"/>
              <a:t>tasemel</a:t>
            </a:r>
            <a:r>
              <a:rPr lang="en-US" dirty="0"/>
              <a:t> </a:t>
            </a:r>
            <a:r>
              <a:rPr lang="en-US" dirty="0" err="1"/>
              <a:t>suudavad</a:t>
            </a:r>
            <a:r>
              <a:rPr lang="en-US" dirty="0"/>
              <a:t> </a:t>
            </a:r>
            <a:r>
              <a:rPr lang="en-US" dirty="0" err="1"/>
              <a:t>tehisintellekti</a:t>
            </a:r>
            <a:r>
              <a:rPr lang="en-US" dirty="0"/>
              <a:t> </a:t>
            </a:r>
            <a:r>
              <a:rPr lang="en-US" dirty="0" err="1"/>
              <a:t>süsteemid</a:t>
            </a:r>
            <a:r>
              <a:rPr lang="en-US" dirty="0"/>
              <a:t> </a:t>
            </a:r>
            <a:r>
              <a:rPr lang="en-US" dirty="0" err="1"/>
              <a:t>inimestega</a:t>
            </a:r>
            <a:r>
              <a:rPr lang="en-US" dirty="0"/>
              <a:t> </a:t>
            </a:r>
            <a:r>
              <a:rPr lang="en-US" dirty="0" err="1"/>
              <a:t>vestelda</a:t>
            </a:r>
            <a:r>
              <a:rPr lang="en-US" dirty="0"/>
              <a:t>. </a:t>
            </a:r>
            <a:r>
              <a:rPr lang="en-US" dirty="0" err="1"/>
              <a:t>Enamik</a:t>
            </a:r>
            <a:r>
              <a:rPr lang="en-US" dirty="0"/>
              <a:t> </a:t>
            </a:r>
            <a:r>
              <a:rPr lang="en-US" dirty="0" err="1"/>
              <a:t>tänapäevaseid</a:t>
            </a:r>
            <a:r>
              <a:rPr lang="en-US" dirty="0"/>
              <a:t> AI-</a:t>
            </a:r>
            <a:r>
              <a:rPr lang="en-US" dirty="0" err="1"/>
              <a:t>süsteeme</a:t>
            </a:r>
            <a:r>
              <a:rPr lang="en-US" dirty="0"/>
              <a:t>, </a:t>
            </a:r>
            <a:r>
              <a:rPr lang="en-US" dirty="0" err="1"/>
              <a:t>sealhulgas</a:t>
            </a:r>
            <a:r>
              <a:rPr lang="en-US" dirty="0"/>
              <a:t> OpenAI ChatGPT ja </a:t>
            </a:r>
            <a:r>
              <a:rPr lang="en-US" dirty="0" err="1"/>
              <a:t>teised</a:t>
            </a:r>
            <a:r>
              <a:rPr lang="en-US" dirty="0"/>
              <a:t> </a:t>
            </a:r>
            <a:r>
              <a:rPr lang="en-US" dirty="0" err="1"/>
              <a:t>chatbotid</a:t>
            </a:r>
            <a:r>
              <a:rPr lang="en-US" dirty="0"/>
              <a:t> </a:t>
            </a:r>
            <a:r>
              <a:rPr lang="en-US" dirty="0" err="1"/>
              <a:t>nagu</a:t>
            </a:r>
            <a:r>
              <a:rPr lang="en-US" dirty="0"/>
              <a:t> Claude, </a:t>
            </a:r>
            <a:r>
              <a:rPr lang="en-US" dirty="0" err="1"/>
              <a:t>asuvad</a:t>
            </a:r>
            <a:r>
              <a:rPr lang="en-US" dirty="0"/>
              <a:t> just </a:t>
            </a:r>
            <a:r>
              <a:rPr lang="en-US" dirty="0" err="1"/>
              <a:t>sellel</a:t>
            </a:r>
            <a:r>
              <a:rPr lang="en-US" dirty="0"/>
              <a:t> </a:t>
            </a:r>
            <a:r>
              <a:rPr lang="en-US" dirty="0" err="1"/>
              <a:t>tasemel</a:t>
            </a:r>
            <a:r>
              <a:rPr lang="en-US" dirty="0"/>
              <a:t>. Need </a:t>
            </a:r>
            <a:r>
              <a:rPr lang="en-US" dirty="0" err="1"/>
              <a:t>süsteemid</a:t>
            </a:r>
            <a:r>
              <a:rPr lang="en-US" dirty="0"/>
              <a:t> </a:t>
            </a:r>
            <a:r>
              <a:rPr lang="en-US" dirty="0" err="1"/>
              <a:t>mõistavad</a:t>
            </a:r>
            <a:r>
              <a:rPr lang="en-US" dirty="0"/>
              <a:t> ja </a:t>
            </a:r>
            <a:r>
              <a:rPr lang="en-US" dirty="0" err="1"/>
              <a:t>vastavad</a:t>
            </a:r>
            <a:r>
              <a:rPr lang="en-US" dirty="0"/>
              <a:t> </a:t>
            </a:r>
            <a:r>
              <a:rPr lang="en-US" dirty="0" err="1"/>
              <a:t>inimkeelsele</a:t>
            </a:r>
            <a:r>
              <a:rPr lang="en-US" dirty="0"/>
              <a:t> </a:t>
            </a:r>
            <a:r>
              <a:rPr lang="en-US" dirty="0" err="1"/>
              <a:t>sisendile</a:t>
            </a:r>
            <a:r>
              <a:rPr lang="en-US" dirty="0"/>
              <a:t>, </a:t>
            </a:r>
            <a:r>
              <a:rPr lang="en-US" dirty="0" err="1"/>
              <a:t>olles</a:t>
            </a:r>
            <a:r>
              <a:rPr lang="en-US" dirty="0"/>
              <a:t> </a:t>
            </a:r>
            <a:r>
              <a:rPr lang="en-US" dirty="0" err="1"/>
              <a:t>kasulikud</a:t>
            </a:r>
            <a:r>
              <a:rPr lang="en-US" dirty="0"/>
              <a:t> </a:t>
            </a:r>
            <a:r>
              <a:rPr lang="en-US" dirty="0" err="1"/>
              <a:t>klienditeeninduses</a:t>
            </a:r>
            <a:r>
              <a:rPr lang="en-US" dirty="0"/>
              <a:t>, </a:t>
            </a:r>
            <a:r>
              <a:rPr lang="en-US" dirty="0" err="1"/>
              <a:t>virtuaalassistentidena</a:t>
            </a:r>
            <a:r>
              <a:rPr lang="en-US" dirty="0"/>
              <a:t> ja </a:t>
            </a:r>
            <a:r>
              <a:rPr lang="en-US" dirty="0" err="1"/>
              <a:t>muudes</a:t>
            </a:r>
            <a:r>
              <a:rPr lang="en-US" dirty="0"/>
              <a:t> </a:t>
            </a:r>
            <a:r>
              <a:rPr lang="en-US" dirty="0" err="1"/>
              <a:t>inimliku</a:t>
            </a:r>
            <a:r>
              <a:rPr lang="en-US" dirty="0"/>
              <a:t> </a:t>
            </a:r>
            <a:r>
              <a:rPr lang="en-US" dirty="0" err="1"/>
              <a:t>suhtluse</a:t>
            </a:r>
            <a:r>
              <a:rPr lang="en-US" dirty="0"/>
              <a:t> </a:t>
            </a:r>
            <a:r>
              <a:rPr lang="en-US" dirty="0" err="1"/>
              <a:t>nõudlikes</a:t>
            </a:r>
            <a:r>
              <a:rPr lang="en-US" dirty="0"/>
              <a:t> </a:t>
            </a:r>
            <a:r>
              <a:rPr lang="en-US" dirty="0" err="1"/>
              <a:t>rakendustes</a:t>
            </a:r>
            <a:r>
              <a:rPr lang="en-US" dirty="0"/>
              <a:t>.</a:t>
            </a:r>
          </a:p>
          <a:p>
            <a:pPr>
              <a:buNone/>
            </a:pPr>
            <a:r>
              <a:rPr lang="en-US" b="1" dirty="0"/>
              <a:t>2. tase: </a:t>
            </a:r>
            <a:r>
              <a:rPr lang="en-US" b="1" dirty="0" err="1"/>
              <a:t>Inimtasemel</a:t>
            </a:r>
            <a:r>
              <a:rPr lang="en-US" b="1" dirty="0"/>
              <a:t> </a:t>
            </a:r>
            <a:r>
              <a:rPr lang="en-US" b="1" dirty="0" err="1"/>
              <a:t>probleemilahendajad</a:t>
            </a:r>
            <a:r>
              <a:rPr lang="en-US" b="1" dirty="0"/>
              <a:t> / </a:t>
            </a:r>
            <a:r>
              <a:rPr lang="en-US" b="1" dirty="0" err="1"/>
              <a:t>Arutlejad</a:t>
            </a:r>
            <a:br>
              <a:rPr lang="en-US" dirty="0"/>
            </a:br>
            <a:r>
              <a:rPr lang="en-US" dirty="0"/>
              <a:t>Teisel </a:t>
            </a:r>
            <a:r>
              <a:rPr lang="en-US" dirty="0" err="1"/>
              <a:t>tasemel</a:t>
            </a:r>
            <a:r>
              <a:rPr lang="en-US" dirty="0"/>
              <a:t> </a:t>
            </a:r>
            <a:r>
              <a:rPr lang="en-US" dirty="0" err="1"/>
              <a:t>suudavad</a:t>
            </a:r>
            <a:r>
              <a:rPr lang="en-US" dirty="0"/>
              <a:t> </a:t>
            </a:r>
            <a:r>
              <a:rPr lang="en-US" dirty="0" err="1"/>
              <a:t>tehisintellekti</a:t>
            </a:r>
            <a:r>
              <a:rPr lang="en-US" dirty="0"/>
              <a:t> </a:t>
            </a:r>
            <a:r>
              <a:rPr lang="en-US" dirty="0" err="1"/>
              <a:t>süsteemid</a:t>
            </a:r>
            <a:r>
              <a:rPr lang="en-US" dirty="0"/>
              <a:t> </a:t>
            </a:r>
            <a:r>
              <a:rPr lang="en-US" dirty="0" err="1"/>
              <a:t>lahendada</a:t>
            </a:r>
            <a:r>
              <a:rPr lang="en-US" dirty="0"/>
              <a:t> </a:t>
            </a:r>
            <a:r>
              <a:rPr lang="en-US" dirty="0" err="1"/>
              <a:t>probleeme</a:t>
            </a:r>
            <a:r>
              <a:rPr lang="en-US" dirty="0"/>
              <a:t> </a:t>
            </a:r>
            <a:r>
              <a:rPr lang="en-US" dirty="0" err="1"/>
              <a:t>inimtasemel</a:t>
            </a:r>
            <a:r>
              <a:rPr lang="en-US" dirty="0"/>
              <a:t>. OpenAI on </a:t>
            </a:r>
            <a:r>
              <a:rPr lang="en-US" dirty="0" err="1"/>
              <a:t>lähedal</a:t>
            </a:r>
            <a:r>
              <a:rPr lang="en-US" dirty="0"/>
              <a:t> </a:t>
            </a:r>
            <a:r>
              <a:rPr lang="en-US" dirty="0" err="1"/>
              <a:t>nende</a:t>
            </a:r>
            <a:r>
              <a:rPr lang="en-US" dirty="0"/>
              <a:t> „</a:t>
            </a:r>
            <a:r>
              <a:rPr lang="en-US" dirty="0" err="1"/>
              <a:t>Arutlejate</a:t>
            </a:r>
            <a:r>
              <a:rPr lang="en-US" dirty="0"/>
              <a:t>“ (Reasoners) </a:t>
            </a:r>
            <a:r>
              <a:rPr lang="en-US" dirty="0" err="1"/>
              <a:t>arendamisele</a:t>
            </a:r>
            <a:r>
              <a:rPr lang="en-US" dirty="0"/>
              <a:t>. </a:t>
            </a:r>
            <a:r>
              <a:rPr lang="en-US" dirty="0" err="1"/>
              <a:t>Praegused</a:t>
            </a:r>
            <a:r>
              <a:rPr lang="en-US" dirty="0"/>
              <a:t> </a:t>
            </a:r>
            <a:r>
              <a:rPr lang="en-US" dirty="0" err="1"/>
              <a:t>mudelid</a:t>
            </a:r>
            <a:r>
              <a:rPr lang="en-US" dirty="0"/>
              <a:t>, </a:t>
            </a:r>
            <a:r>
              <a:rPr lang="en-US" dirty="0" err="1"/>
              <a:t>nagu</a:t>
            </a:r>
            <a:r>
              <a:rPr lang="en-US" dirty="0"/>
              <a:t> ChatGPT, </a:t>
            </a:r>
            <a:r>
              <a:rPr lang="en-US" dirty="0" err="1"/>
              <a:t>näitavad</a:t>
            </a:r>
            <a:r>
              <a:rPr lang="en-US" dirty="0"/>
              <a:t> </a:t>
            </a:r>
            <a:r>
              <a:rPr lang="en-US" dirty="0" err="1"/>
              <a:t>aeg-ajalt</a:t>
            </a:r>
            <a:r>
              <a:rPr lang="en-US" dirty="0"/>
              <a:t> </a:t>
            </a:r>
            <a:r>
              <a:rPr lang="en-US" dirty="0" err="1"/>
              <a:t>mõtlemisvõimet</a:t>
            </a:r>
            <a:r>
              <a:rPr lang="en-US" dirty="0"/>
              <a:t>, </a:t>
            </a:r>
            <a:r>
              <a:rPr lang="en-US" dirty="0" err="1"/>
              <a:t>kuid</a:t>
            </a:r>
            <a:r>
              <a:rPr lang="en-US" dirty="0"/>
              <a:t> </a:t>
            </a:r>
            <a:r>
              <a:rPr lang="en-US" dirty="0" err="1"/>
              <a:t>järgmine</a:t>
            </a:r>
            <a:r>
              <a:rPr lang="en-US" dirty="0"/>
              <a:t> </a:t>
            </a:r>
            <a:r>
              <a:rPr lang="en-US" dirty="0" err="1"/>
              <a:t>oluline</a:t>
            </a:r>
            <a:r>
              <a:rPr lang="en-US" dirty="0"/>
              <a:t> </a:t>
            </a:r>
            <a:r>
              <a:rPr lang="en-US" dirty="0" err="1"/>
              <a:t>samm</a:t>
            </a:r>
            <a:r>
              <a:rPr lang="en-US" dirty="0"/>
              <a:t> on </a:t>
            </a:r>
            <a:r>
              <a:rPr lang="en-US" dirty="0" err="1"/>
              <a:t>ekspert-tasemel</a:t>
            </a:r>
            <a:r>
              <a:rPr lang="en-US" dirty="0"/>
              <a:t> </a:t>
            </a:r>
            <a:r>
              <a:rPr lang="en-US" dirty="0" err="1"/>
              <a:t>arutlusvõime</a:t>
            </a:r>
            <a:r>
              <a:rPr lang="en-US" dirty="0"/>
              <a:t> </a:t>
            </a:r>
            <a:r>
              <a:rPr lang="en-US" dirty="0" err="1"/>
              <a:t>saavutamine</a:t>
            </a:r>
            <a:r>
              <a:rPr lang="en-US" dirty="0"/>
              <a:t>. See </a:t>
            </a:r>
            <a:r>
              <a:rPr lang="en-US" dirty="0" err="1"/>
              <a:t>areng</a:t>
            </a:r>
            <a:r>
              <a:rPr lang="en-US" dirty="0"/>
              <a:t> on </a:t>
            </a:r>
            <a:r>
              <a:rPr lang="en-US" dirty="0" err="1"/>
              <a:t>tähtis</a:t>
            </a:r>
            <a:r>
              <a:rPr lang="en-US" dirty="0"/>
              <a:t>, kuna </a:t>
            </a:r>
            <a:r>
              <a:rPr lang="en-US" dirty="0" err="1"/>
              <a:t>aitab</a:t>
            </a:r>
            <a:r>
              <a:rPr lang="en-US" dirty="0"/>
              <a:t> </a:t>
            </a:r>
            <a:r>
              <a:rPr lang="en-US" dirty="0" err="1"/>
              <a:t>lahendada</a:t>
            </a:r>
            <a:r>
              <a:rPr lang="en-US" dirty="0"/>
              <a:t> </a:t>
            </a:r>
            <a:r>
              <a:rPr lang="en-US" dirty="0" err="1"/>
              <a:t>tehisintellektide</a:t>
            </a:r>
            <a:r>
              <a:rPr lang="en-US" dirty="0"/>
              <a:t> „</a:t>
            </a:r>
            <a:r>
              <a:rPr lang="en-US" dirty="0" err="1"/>
              <a:t>hallutsinatsioonide</a:t>
            </a:r>
            <a:r>
              <a:rPr lang="en-US" dirty="0"/>
              <a:t>“ </a:t>
            </a:r>
            <a:r>
              <a:rPr lang="en-US" dirty="0" err="1"/>
              <a:t>probleemi</a:t>
            </a:r>
            <a:r>
              <a:rPr lang="en-US" dirty="0"/>
              <a:t> – </a:t>
            </a:r>
            <a:r>
              <a:rPr lang="en-US" dirty="0" err="1"/>
              <a:t>olukordi</a:t>
            </a:r>
            <a:r>
              <a:rPr lang="en-US" dirty="0"/>
              <a:t>, </a:t>
            </a:r>
            <a:r>
              <a:rPr lang="en-US" dirty="0" err="1"/>
              <a:t>kus</a:t>
            </a:r>
            <a:r>
              <a:rPr lang="en-US" dirty="0"/>
              <a:t> AI </a:t>
            </a:r>
            <a:r>
              <a:rPr lang="en-US" dirty="0" err="1"/>
              <a:t>loob</a:t>
            </a:r>
            <a:r>
              <a:rPr lang="en-US" dirty="0"/>
              <a:t> </a:t>
            </a:r>
            <a:r>
              <a:rPr lang="en-US" dirty="0" err="1"/>
              <a:t>usutavaid</a:t>
            </a:r>
            <a:r>
              <a:rPr lang="en-US" dirty="0"/>
              <a:t>, </a:t>
            </a:r>
            <a:r>
              <a:rPr lang="en-US" dirty="0" err="1"/>
              <a:t>kuid</a:t>
            </a:r>
            <a:r>
              <a:rPr lang="en-US" dirty="0"/>
              <a:t> </a:t>
            </a:r>
            <a:r>
              <a:rPr lang="en-US" dirty="0" err="1"/>
              <a:t>valesid</a:t>
            </a:r>
            <a:r>
              <a:rPr lang="en-US" dirty="0"/>
              <a:t> </a:t>
            </a:r>
            <a:r>
              <a:rPr lang="en-US" dirty="0" err="1"/>
              <a:t>vastuseid</a:t>
            </a:r>
            <a:r>
              <a:rPr lang="en-US" dirty="0"/>
              <a:t>. 2. </a:t>
            </a:r>
            <a:r>
              <a:rPr lang="en-US" dirty="0" err="1"/>
              <a:t>taseme</a:t>
            </a:r>
            <a:r>
              <a:rPr lang="en-US" dirty="0"/>
              <a:t> AI </a:t>
            </a:r>
            <a:r>
              <a:rPr lang="en-US" dirty="0" err="1"/>
              <a:t>annaks</a:t>
            </a:r>
            <a:r>
              <a:rPr lang="en-US" dirty="0"/>
              <a:t> </a:t>
            </a:r>
            <a:r>
              <a:rPr lang="en-US" dirty="0" err="1"/>
              <a:t>täpsemaid</a:t>
            </a:r>
            <a:r>
              <a:rPr lang="en-US" dirty="0"/>
              <a:t> </a:t>
            </a:r>
            <a:r>
              <a:rPr lang="en-US" dirty="0" err="1"/>
              <a:t>vastuseid</a:t>
            </a:r>
            <a:r>
              <a:rPr lang="en-US" dirty="0"/>
              <a:t> ja </a:t>
            </a:r>
            <a:r>
              <a:rPr lang="en-US" dirty="0" err="1"/>
              <a:t>hindaks</a:t>
            </a:r>
            <a:r>
              <a:rPr lang="en-US" dirty="0"/>
              <a:t> </a:t>
            </a:r>
            <a:r>
              <a:rPr lang="en-US" dirty="0" err="1"/>
              <a:t>oma</a:t>
            </a:r>
            <a:r>
              <a:rPr lang="en-US" dirty="0"/>
              <a:t> </a:t>
            </a:r>
            <a:r>
              <a:rPr lang="en-US" dirty="0" err="1"/>
              <a:t>vastuste</a:t>
            </a:r>
            <a:r>
              <a:rPr lang="en-US" dirty="0"/>
              <a:t> </a:t>
            </a:r>
            <a:r>
              <a:rPr lang="en-US" dirty="0" err="1"/>
              <a:t>usaldusväärsust</a:t>
            </a:r>
            <a:r>
              <a:rPr lang="en-US" dirty="0"/>
              <a:t>, </a:t>
            </a:r>
            <a:r>
              <a:rPr lang="en-US" dirty="0" err="1"/>
              <a:t>ületades</a:t>
            </a:r>
            <a:r>
              <a:rPr lang="en-US" dirty="0"/>
              <a:t> </a:t>
            </a:r>
            <a:r>
              <a:rPr lang="en-US" dirty="0" err="1"/>
              <a:t>nii</a:t>
            </a:r>
            <a:r>
              <a:rPr lang="en-US" dirty="0"/>
              <a:t> </a:t>
            </a:r>
            <a:r>
              <a:rPr lang="en-US" dirty="0" err="1"/>
              <a:t>praegused</a:t>
            </a:r>
            <a:r>
              <a:rPr lang="en-US" dirty="0"/>
              <a:t> </a:t>
            </a:r>
            <a:r>
              <a:rPr lang="en-US" dirty="0" err="1"/>
              <a:t>piirangud</a:t>
            </a:r>
            <a:r>
              <a:rPr lang="en-US" dirty="0"/>
              <a:t> </a:t>
            </a:r>
            <a:r>
              <a:rPr lang="en-US" dirty="0" err="1"/>
              <a:t>ärikeskkondades</a:t>
            </a:r>
            <a:r>
              <a:rPr lang="en-US" dirty="0"/>
              <a:t>.</a:t>
            </a:r>
          </a:p>
          <a:p>
            <a:pPr>
              <a:buNone/>
            </a:pPr>
            <a:r>
              <a:rPr lang="en-US" b="1" dirty="0"/>
              <a:t>3. tase: </a:t>
            </a:r>
            <a:r>
              <a:rPr lang="en-US" b="1" dirty="0" err="1"/>
              <a:t>Agendid</a:t>
            </a:r>
            <a:br>
              <a:rPr lang="en-US" dirty="0"/>
            </a:br>
            <a:r>
              <a:rPr lang="en-US" dirty="0" err="1"/>
              <a:t>Sellel</a:t>
            </a:r>
            <a:r>
              <a:rPr lang="en-US" dirty="0"/>
              <a:t> </a:t>
            </a:r>
            <a:r>
              <a:rPr lang="en-US" dirty="0" err="1"/>
              <a:t>tasemel</a:t>
            </a:r>
            <a:r>
              <a:rPr lang="en-US" dirty="0"/>
              <a:t> </a:t>
            </a:r>
            <a:r>
              <a:rPr lang="en-US" dirty="0" err="1"/>
              <a:t>suudab</a:t>
            </a:r>
            <a:r>
              <a:rPr lang="en-US" dirty="0"/>
              <a:t> </a:t>
            </a:r>
            <a:r>
              <a:rPr lang="en-US" dirty="0" err="1"/>
              <a:t>tehisintellekt</a:t>
            </a:r>
            <a:r>
              <a:rPr lang="en-US" dirty="0"/>
              <a:t> </a:t>
            </a:r>
            <a:r>
              <a:rPr lang="en-US" dirty="0" err="1"/>
              <a:t>tegutseda</a:t>
            </a:r>
            <a:r>
              <a:rPr lang="en-US" dirty="0"/>
              <a:t> </a:t>
            </a:r>
            <a:r>
              <a:rPr lang="en-US" dirty="0" err="1"/>
              <a:t>kasutajate</a:t>
            </a:r>
            <a:r>
              <a:rPr lang="en-US" dirty="0"/>
              <a:t> </a:t>
            </a:r>
            <a:r>
              <a:rPr lang="en-US" dirty="0" err="1"/>
              <a:t>nimel</a:t>
            </a:r>
            <a:r>
              <a:rPr lang="en-US" dirty="0"/>
              <a:t>. See </a:t>
            </a:r>
            <a:r>
              <a:rPr lang="en-US" dirty="0" err="1"/>
              <a:t>hõlmab</a:t>
            </a:r>
            <a:r>
              <a:rPr lang="en-US" dirty="0"/>
              <a:t> </a:t>
            </a:r>
            <a:r>
              <a:rPr lang="en-US" dirty="0" err="1"/>
              <a:t>ülesannete</a:t>
            </a:r>
            <a:r>
              <a:rPr lang="en-US" dirty="0"/>
              <a:t> </a:t>
            </a:r>
            <a:r>
              <a:rPr lang="en-US" dirty="0" err="1"/>
              <a:t>täitmist</a:t>
            </a:r>
            <a:r>
              <a:rPr lang="en-US" dirty="0"/>
              <a:t>, </a:t>
            </a:r>
            <a:r>
              <a:rPr lang="en-US" dirty="0" err="1"/>
              <a:t>otsuste</a:t>
            </a:r>
            <a:r>
              <a:rPr lang="en-US" dirty="0"/>
              <a:t> </a:t>
            </a:r>
            <a:r>
              <a:rPr lang="en-US" dirty="0" err="1"/>
              <a:t>tegemist</a:t>
            </a:r>
            <a:r>
              <a:rPr lang="en-US" dirty="0"/>
              <a:t> ja </a:t>
            </a:r>
            <a:r>
              <a:rPr lang="en-US" dirty="0" err="1"/>
              <a:t>plaanide</a:t>
            </a:r>
            <a:r>
              <a:rPr lang="en-US" dirty="0"/>
              <a:t> </a:t>
            </a:r>
            <a:r>
              <a:rPr lang="en-US" dirty="0" err="1"/>
              <a:t>elluviimist</a:t>
            </a:r>
            <a:r>
              <a:rPr lang="en-US" dirty="0"/>
              <a:t> </a:t>
            </a:r>
            <a:r>
              <a:rPr lang="en-US" dirty="0" err="1"/>
              <a:t>iseseisvalt</a:t>
            </a:r>
            <a:r>
              <a:rPr lang="en-US" dirty="0"/>
              <a:t>. </a:t>
            </a:r>
            <a:r>
              <a:rPr lang="en-US" dirty="0" err="1"/>
              <a:t>Mitmed</a:t>
            </a:r>
            <a:r>
              <a:rPr lang="en-US" dirty="0"/>
              <a:t> </a:t>
            </a:r>
            <a:r>
              <a:rPr lang="en-US" dirty="0" err="1"/>
              <a:t>idufirmad</a:t>
            </a:r>
            <a:r>
              <a:rPr lang="en-US" dirty="0"/>
              <a:t>, </a:t>
            </a:r>
            <a:r>
              <a:rPr lang="en-US" dirty="0" err="1"/>
              <a:t>näiteks</a:t>
            </a:r>
            <a:r>
              <a:rPr lang="en-US" dirty="0"/>
              <a:t> Devin – </a:t>
            </a:r>
            <a:r>
              <a:rPr lang="en-US" dirty="0" err="1"/>
              <a:t>maailma</a:t>
            </a:r>
            <a:r>
              <a:rPr lang="en-US" dirty="0"/>
              <a:t> </a:t>
            </a:r>
            <a:r>
              <a:rPr lang="en-US" dirty="0" err="1"/>
              <a:t>esimene</a:t>
            </a:r>
            <a:r>
              <a:rPr lang="en-US" dirty="0"/>
              <a:t> </a:t>
            </a:r>
            <a:r>
              <a:rPr lang="en-US" dirty="0" err="1"/>
              <a:t>täielikult</a:t>
            </a:r>
            <a:r>
              <a:rPr lang="en-US" dirty="0"/>
              <a:t> </a:t>
            </a:r>
            <a:r>
              <a:rPr lang="en-US" dirty="0" err="1"/>
              <a:t>autonoomne</a:t>
            </a:r>
            <a:r>
              <a:rPr lang="en-US" dirty="0"/>
              <a:t> </a:t>
            </a:r>
            <a:r>
              <a:rPr lang="en-US" dirty="0" err="1"/>
              <a:t>tarkvara-arendajast</a:t>
            </a:r>
            <a:r>
              <a:rPr lang="en-US" dirty="0"/>
              <a:t> AI – </a:t>
            </a:r>
            <a:r>
              <a:rPr lang="en-US" dirty="0" err="1"/>
              <a:t>arendavad</a:t>
            </a:r>
            <a:r>
              <a:rPr lang="en-US" dirty="0"/>
              <a:t> </a:t>
            </a:r>
            <a:r>
              <a:rPr lang="en-US" dirty="0" err="1"/>
              <a:t>agentseid</a:t>
            </a:r>
            <a:r>
              <a:rPr lang="en-US" dirty="0"/>
              <a:t> </a:t>
            </a:r>
            <a:r>
              <a:rPr lang="en-US" dirty="0" err="1"/>
              <a:t>tehisintellekte</a:t>
            </a:r>
            <a:r>
              <a:rPr lang="en-US" dirty="0"/>
              <a:t>. </a:t>
            </a:r>
            <a:r>
              <a:rPr lang="en-US" dirty="0" err="1"/>
              <a:t>Kuid</a:t>
            </a:r>
            <a:r>
              <a:rPr lang="en-US" dirty="0"/>
              <a:t> OpenAI </a:t>
            </a:r>
            <a:r>
              <a:rPr lang="en-US" dirty="0" err="1"/>
              <a:t>paigutab</a:t>
            </a:r>
            <a:r>
              <a:rPr lang="en-US" dirty="0"/>
              <a:t> </a:t>
            </a:r>
            <a:r>
              <a:rPr lang="en-US" dirty="0" err="1"/>
              <a:t>selle</a:t>
            </a:r>
            <a:r>
              <a:rPr lang="en-US" dirty="0"/>
              <a:t> </a:t>
            </a:r>
            <a:r>
              <a:rPr lang="en-US" dirty="0" err="1"/>
              <a:t>võimekuse</a:t>
            </a:r>
            <a:r>
              <a:rPr lang="en-US" dirty="0"/>
              <a:t> </a:t>
            </a:r>
            <a:r>
              <a:rPr lang="en-US" dirty="0" err="1"/>
              <a:t>arutlemise</a:t>
            </a:r>
            <a:r>
              <a:rPr lang="en-US" dirty="0"/>
              <a:t> </a:t>
            </a:r>
            <a:r>
              <a:rPr lang="en-US" dirty="0" err="1"/>
              <a:t>järele</a:t>
            </a:r>
            <a:r>
              <a:rPr lang="en-US" dirty="0"/>
              <a:t>, </a:t>
            </a:r>
            <a:r>
              <a:rPr lang="en-US" dirty="0" err="1"/>
              <a:t>rõhutades</a:t>
            </a:r>
            <a:r>
              <a:rPr lang="en-US" dirty="0"/>
              <a:t>, et </a:t>
            </a:r>
            <a:r>
              <a:rPr lang="en-US" dirty="0" err="1"/>
              <a:t>tugev</a:t>
            </a:r>
            <a:r>
              <a:rPr lang="en-US" dirty="0"/>
              <a:t> </a:t>
            </a:r>
            <a:r>
              <a:rPr lang="en-US" dirty="0" err="1"/>
              <a:t>arutlusvõime</a:t>
            </a:r>
            <a:r>
              <a:rPr lang="en-US" dirty="0"/>
              <a:t> on </a:t>
            </a:r>
            <a:r>
              <a:rPr lang="en-US" dirty="0" err="1"/>
              <a:t>usaldusväärsete</a:t>
            </a:r>
            <a:r>
              <a:rPr lang="en-US" dirty="0"/>
              <a:t> </a:t>
            </a:r>
            <a:r>
              <a:rPr lang="en-US" dirty="0" err="1"/>
              <a:t>agentide</a:t>
            </a:r>
            <a:r>
              <a:rPr lang="en-US" dirty="0"/>
              <a:t> </a:t>
            </a:r>
            <a:r>
              <a:rPr lang="en-US" dirty="0" err="1"/>
              <a:t>eelduseks</a:t>
            </a:r>
            <a:r>
              <a:rPr lang="en-US" dirty="0"/>
              <a:t>.</a:t>
            </a:r>
          </a:p>
          <a:p>
            <a:pPr>
              <a:buNone/>
            </a:pPr>
            <a:r>
              <a:rPr lang="en-US" b="1" dirty="0"/>
              <a:t>4. tase: </a:t>
            </a:r>
            <a:r>
              <a:rPr lang="en-US" b="1" dirty="0" err="1"/>
              <a:t>Innovaatorid</a:t>
            </a:r>
            <a:br>
              <a:rPr lang="en-US" dirty="0"/>
            </a:br>
            <a:r>
              <a:rPr lang="en-US" dirty="0"/>
              <a:t>4. </a:t>
            </a:r>
            <a:r>
              <a:rPr lang="en-US" dirty="0" err="1"/>
              <a:t>taseme</a:t>
            </a:r>
            <a:r>
              <a:rPr lang="en-US" dirty="0"/>
              <a:t> </a:t>
            </a:r>
            <a:r>
              <a:rPr lang="en-US" dirty="0" err="1"/>
              <a:t>tehisintellekt</a:t>
            </a:r>
            <a:r>
              <a:rPr lang="en-US" dirty="0"/>
              <a:t> </a:t>
            </a:r>
            <a:r>
              <a:rPr lang="en-US" dirty="0" err="1"/>
              <a:t>suudab</a:t>
            </a:r>
            <a:r>
              <a:rPr lang="en-US" dirty="0"/>
              <a:t> </a:t>
            </a:r>
            <a:r>
              <a:rPr lang="en-US" dirty="0" err="1"/>
              <a:t>luua</a:t>
            </a:r>
            <a:r>
              <a:rPr lang="en-US" dirty="0"/>
              <a:t> </a:t>
            </a:r>
            <a:r>
              <a:rPr lang="en-US" dirty="0" err="1"/>
              <a:t>uusi</a:t>
            </a:r>
            <a:r>
              <a:rPr lang="en-US" dirty="0"/>
              <a:t> </a:t>
            </a:r>
            <a:r>
              <a:rPr lang="en-US" dirty="0" err="1"/>
              <a:t>innovatsioone</a:t>
            </a:r>
            <a:r>
              <a:rPr lang="en-US" dirty="0"/>
              <a:t>. See </a:t>
            </a:r>
            <a:r>
              <a:rPr lang="en-US" dirty="0" err="1"/>
              <a:t>tähendab</a:t>
            </a:r>
            <a:r>
              <a:rPr lang="en-US" dirty="0"/>
              <a:t> </a:t>
            </a:r>
            <a:r>
              <a:rPr lang="en-US" dirty="0" err="1"/>
              <a:t>mitte</a:t>
            </a:r>
            <a:r>
              <a:rPr lang="en-US" dirty="0"/>
              <a:t> </a:t>
            </a:r>
            <a:r>
              <a:rPr lang="en-US" dirty="0" err="1"/>
              <a:t>ainult</a:t>
            </a:r>
            <a:r>
              <a:rPr lang="en-US" dirty="0"/>
              <a:t> </a:t>
            </a:r>
            <a:r>
              <a:rPr lang="en-US" dirty="0" err="1"/>
              <a:t>probleemide</a:t>
            </a:r>
            <a:r>
              <a:rPr lang="en-US" dirty="0"/>
              <a:t> </a:t>
            </a:r>
            <a:r>
              <a:rPr lang="en-US" dirty="0" err="1"/>
              <a:t>lahendamist</a:t>
            </a:r>
            <a:r>
              <a:rPr lang="en-US" dirty="0"/>
              <a:t>, </a:t>
            </a:r>
            <a:r>
              <a:rPr lang="en-US" dirty="0" err="1"/>
              <a:t>vaid</a:t>
            </a:r>
            <a:r>
              <a:rPr lang="en-US" dirty="0"/>
              <a:t> ka </a:t>
            </a:r>
            <a:r>
              <a:rPr lang="en-US" dirty="0" err="1"/>
              <a:t>originaalsete</a:t>
            </a:r>
            <a:r>
              <a:rPr lang="en-US" dirty="0"/>
              <a:t> </a:t>
            </a:r>
            <a:r>
              <a:rPr lang="en-US" dirty="0" err="1"/>
              <a:t>ideede</a:t>
            </a:r>
            <a:r>
              <a:rPr lang="en-US" dirty="0"/>
              <a:t> ja </a:t>
            </a:r>
            <a:r>
              <a:rPr lang="en-US" dirty="0" err="1"/>
              <a:t>leiutiste</a:t>
            </a:r>
            <a:r>
              <a:rPr lang="en-US" dirty="0"/>
              <a:t> </a:t>
            </a:r>
            <a:r>
              <a:rPr lang="en-US" dirty="0" err="1"/>
              <a:t>loomist</a:t>
            </a:r>
            <a:r>
              <a:rPr lang="en-US" dirty="0"/>
              <a:t>. </a:t>
            </a:r>
            <a:r>
              <a:rPr lang="en-US" dirty="0" err="1"/>
              <a:t>Selline</a:t>
            </a:r>
            <a:r>
              <a:rPr lang="en-US" dirty="0"/>
              <a:t> </a:t>
            </a:r>
            <a:r>
              <a:rPr lang="en-US" dirty="0" err="1"/>
              <a:t>tehisintellekt</a:t>
            </a:r>
            <a:r>
              <a:rPr lang="en-US" dirty="0"/>
              <a:t> </a:t>
            </a:r>
            <a:r>
              <a:rPr lang="en-US" dirty="0" err="1"/>
              <a:t>võib</a:t>
            </a:r>
            <a:r>
              <a:rPr lang="en-US" dirty="0"/>
              <a:t> </a:t>
            </a:r>
            <a:r>
              <a:rPr lang="en-US" dirty="0" err="1"/>
              <a:t>muuta</a:t>
            </a:r>
            <a:r>
              <a:rPr lang="en-US" dirty="0"/>
              <a:t> </a:t>
            </a:r>
            <a:r>
              <a:rPr lang="en-US" dirty="0" err="1"/>
              <a:t>teaduse</a:t>
            </a:r>
            <a:r>
              <a:rPr lang="en-US" dirty="0"/>
              <a:t>, </a:t>
            </a:r>
            <a:r>
              <a:rPr lang="en-US" dirty="0" err="1"/>
              <a:t>tehnoloogia</a:t>
            </a:r>
            <a:r>
              <a:rPr lang="en-US" dirty="0"/>
              <a:t> ja </a:t>
            </a:r>
            <a:r>
              <a:rPr lang="en-US" dirty="0" err="1"/>
              <a:t>inseneeria</a:t>
            </a:r>
            <a:r>
              <a:rPr lang="en-US" dirty="0"/>
              <a:t> </a:t>
            </a:r>
            <a:r>
              <a:rPr lang="en-US" dirty="0" err="1"/>
              <a:t>valdkondi</a:t>
            </a:r>
            <a:r>
              <a:rPr lang="en-US" dirty="0"/>
              <a:t>, </a:t>
            </a:r>
            <a:r>
              <a:rPr lang="en-US" dirty="0" err="1"/>
              <a:t>nihutades</a:t>
            </a:r>
            <a:r>
              <a:rPr lang="en-US" dirty="0"/>
              <a:t> </a:t>
            </a:r>
            <a:r>
              <a:rPr lang="en-US" dirty="0" err="1"/>
              <a:t>inimteadmiste</a:t>
            </a:r>
            <a:r>
              <a:rPr lang="en-US" dirty="0"/>
              <a:t> ja -</a:t>
            </a:r>
            <a:r>
              <a:rPr lang="en-US" dirty="0" err="1"/>
              <a:t>loomingulisuse</a:t>
            </a:r>
            <a:r>
              <a:rPr lang="en-US" dirty="0"/>
              <a:t> </a:t>
            </a:r>
            <a:r>
              <a:rPr lang="en-US" dirty="0" err="1"/>
              <a:t>piire</a:t>
            </a:r>
            <a:r>
              <a:rPr lang="en-US" dirty="0"/>
              <a:t>.</a:t>
            </a:r>
          </a:p>
          <a:p>
            <a:pPr>
              <a:buNone/>
            </a:pPr>
            <a:r>
              <a:rPr lang="en-US" b="1" dirty="0"/>
              <a:t>5. tase: </a:t>
            </a:r>
            <a:r>
              <a:rPr lang="en-US" b="1" dirty="0" err="1"/>
              <a:t>Organisaatorid</a:t>
            </a:r>
            <a:br>
              <a:rPr lang="en-US" dirty="0"/>
            </a:br>
            <a:r>
              <a:rPr lang="en-US" dirty="0"/>
              <a:t>AGI </a:t>
            </a:r>
            <a:r>
              <a:rPr lang="en-US" dirty="0" err="1"/>
              <a:t>lõppeesmärk</a:t>
            </a:r>
            <a:r>
              <a:rPr lang="en-US" dirty="0"/>
              <a:t> on 5. tase, </a:t>
            </a:r>
            <a:r>
              <a:rPr lang="en-US" dirty="0" err="1"/>
              <a:t>kus</a:t>
            </a:r>
            <a:r>
              <a:rPr lang="en-US" dirty="0"/>
              <a:t> </a:t>
            </a:r>
            <a:r>
              <a:rPr lang="en-US" dirty="0" err="1"/>
              <a:t>tehisintellekt</a:t>
            </a:r>
            <a:r>
              <a:rPr lang="en-US" dirty="0"/>
              <a:t> </a:t>
            </a:r>
            <a:r>
              <a:rPr lang="en-US" dirty="0" err="1"/>
              <a:t>suudab</a:t>
            </a:r>
            <a:r>
              <a:rPr lang="en-US" dirty="0"/>
              <a:t> </a:t>
            </a:r>
            <a:r>
              <a:rPr lang="en-US" dirty="0" err="1"/>
              <a:t>täita</a:t>
            </a:r>
            <a:r>
              <a:rPr lang="en-US" dirty="0"/>
              <a:t> </a:t>
            </a:r>
            <a:r>
              <a:rPr lang="en-US" dirty="0" err="1"/>
              <a:t>terve</a:t>
            </a:r>
            <a:r>
              <a:rPr lang="en-US" dirty="0"/>
              <a:t> </a:t>
            </a:r>
            <a:r>
              <a:rPr lang="en-US" dirty="0" err="1"/>
              <a:t>organisatsiooni</a:t>
            </a:r>
            <a:r>
              <a:rPr lang="en-US" dirty="0"/>
              <a:t> </a:t>
            </a:r>
            <a:r>
              <a:rPr lang="en-US" dirty="0" err="1"/>
              <a:t>tööd</a:t>
            </a:r>
            <a:r>
              <a:rPr lang="en-US" dirty="0"/>
              <a:t>. Selle </a:t>
            </a:r>
            <a:r>
              <a:rPr lang="en-US" dirty="0" err="1"/>
              <a:t>taseme</a:t>
            </a:r>
            <a:r>
              <a:rPr lang="en-US" dirty="0"/>
              <a:t> AI </a:t>
            </a:r>
            <a:r>
              <a:rPr lang="en-US" dirty="0" err="1"/>
              <a:t>suudab</a:t>
            </a:r>
            <a:r>
              <a:rPr lang="en-US" dirty="0"/>
              <a:t> </a:t>
            </a:r>
            <a:r>
              <a:rPr lang="en-US" dirty="0" err="1"/>
              <a:t>hallata</a:t>
            </a:r>
            <a:r>
              <a:rPr lang="en-US" dirty="0"/>
              <a:t> </a:t>
            </a:r>
            <a:r>
              <a:rPr lang="en-US" dirty="0" err="1"/>
              <a:t>keerulisi</a:t>
            </a:r>
            <a:r>
              <a:rPr lang="en-US" dirty="0"/>
              <a:t> </a:t>
            </a:r>
            <a:r>
              <a:rPr lang="en-US" dirty="0" err="1"/>
              <a:t>protsesse</a:t>
            </a:r>
            <a:r>
              <a:rPr lang="en-US" dirty="0"/>
              <a:t>, </a:t>
            </a:r>
            <a:r>
              <a:rPr lang="en-US" dirty="0" err="1"/>
              <a:t>teha</a:t>
            </a:r>
            <a:r>
              <a:rPr lang="en-US" dirty="0"/>
              <a:t> </a:t>
            </a:r>
            <a:r>
              <a:rPr lang="en-US" dirty="0" err="1"/>
              <a:t>kõrgetasemelisi</a:t>
            </a:r>
            <a:r>
              <a:rPr lang="en-US" dirty="0"/>
              <a:t> </a:t>
            </a:r>
            <a:r>
              <a:rPr lang="en-US" dirty="0" err="1"/>
              <a:t>otsuseid</a:t>
            </a:r>
            <a:r>
              <a:rPr lang="en-US" dirty="0"/>
              <a:t> ja </a:t>
            </a:r>
            <a:r>
              <a:rPr lang="en-US" dirty="0" err="1"/>
              <a:t>koordineerida</a:t>
            </a:r>
            <a:r>
              <a:rPr lang="en-US" dirty="0"/>
              <a:t> </a:t>
            </a:r>
            <a:r>
              <a:rPr lang="en-US" dirty="0" err="1"/>
              <a:t>suuri</a:t>
            </a:r>
            <a:r>
              <a:rPr lang="en-US" dirty="0"/>
              <a:t> </a:t>
            </a:r>
            <a:r>
              <a:rPr lang="en-US" dirty="0" err="1"/>
              <a:t>operatsioone</a:t>
            </a:r>
            <a:r>
              <a:rPr lang="en-US" dirty="0"/>
              <a:t>. Selle </a:t>
            </a:r>
            <a:r>
              <a:rPr lang="en-US" dirty="0" err="1"/>
              <a:t>taseme</a:t>
            </a:r>
            <a:r>
              <a:rPr lang="en-US" dirty="0"/>
              <a:t> </a:t>
            </a:r>
            <a:r>
              <a:rPr lang="en-US" dirty="0" err="1"/>
              <a:t>saavutamine</a:t>
            </a:r>
            <a:r>
              <a:rPr lang="en-US" dirty="0"/>
              <a:t> </a:t>
            </a:r>
            <a:r>
              <a:rPr lang="en-US" dirty="0" err="1"/>
              <a:t>tähistaks</a:t>
            </a:r>
            <a:r>
              <a:rPr lang="en-US" dirty="0"/>
              <a:t> AGI </a:t>
            </a:r>
            <a:r>
              <a:rPr lang="en-US" dirty="0" err="1"/>
              <a:t>teostumist</a:t>
            </a:r>
            <a:r>
              <a:rPr lang="en-US" dirty="0"/>
              <a:t>, </a:t>
            </a:r>
            <a:r>
              <a:rPr lang="en-US" dirty="0" err="1"/>
              <a:t>kus</a:t>
            </a:r>
            <a:r>
              <a:rPr lang="en-US" dirty="0"/>
              <a:t> AI </a:t>
            </a:r>
            <a:r>
              <a:rPr lang="en-US" dirty="0" err="1"/>
              <a:t>ületab</a:t>
            </a:r>
            <a:r>
              <a:rPr lang="en-US" dirty="0"/>
              <a:t> </a:t>
            </a:r>
            <a:r>
              <a:rPr lang="en-US" dirty="0" err="1"/>
              <a:t>inimese</a:t>
            </a:r>
            <a:r>
              <a:rPr lang="en-US" dirty="0"/>
              <a:t> </a:t>
            </a:r>
            <a:r>
              <a:rPr lang="en-US" dirty="0" err="1"/>
              <a:t>võimekuse</a:t>
            </a:r>
            <a:r>
              <a:rPr lang="en-US" dirty="0"/>
              <a:t> </a:t>
            </a:r>
            <a:r>
              <a:rPr lang="en-US" dirty="0" err="1"/>
              <a:t>kõige</a:t>
            </a:r>
            <a:r>
              <a:rPr lang="en-US" dirty="0"/>
              <a:t> </a:t>
            </a:r>
            <a:r>
              <a:rPr lang="en-US" dirty="0" err="1"/>
              <a:t>majanduslikult</a:t>
            </a:r>
            <a:r>
              <a:rPr lang="en-US" dirty="0"/>
              <a:t> </a:t>
            </a:r>
            <a:r>
              <a:rPr lang="en-US" dirty="0" err="1"/>
              <a:t>väärtuslikumates</a:t>
            </a:r>
            <a:r>
              <a:rPr lang="en-US" dirty="0"/>
              <a:t> </a:t>
            </a:r>
            <a:r>
              <a:rPr lang="en-US" dirty="0" err="1"/>
              <a:t>ülesannetes</a:t>
            </a:r>
            <a:r>
              <a:rPr lang="en-US" dirty="0"/>
              <a:t>.</a:t>
            </a:r>
          </a:p>
          <a:p>
            <a:endParaRPr lang="et-EE" dirty="0"/>
          </a:p>
          <a:p>
            <a:r>
              <a:rPr lang="et-EE" dirty="0"/>
              <a:t>---ENG---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EDEDED"/>
                </a:solidFill>
                <a:effectLst/>
              </a:rPr>
              <a:t>OpenAI’s Five Levels of AI Progress Towards AGI</a:t>
            </a:r>
          </a:p>
          <a:p>
            <a:endParaRPr lang="et-EE" dirty="0"/>
          </a:p>
          <a:p>
            <a:r>
              <a:rPr lang="en-US" dirty="0"/>
              <a:t>OpenAI, a leading organization in AI research, has recently introduced a five-level framework to track its progress toward </a:t>
            </a:r>
            <a:r>
              <a:rPr lang="et-EE" dirty="0"/>
              <a:t>AGI.</a:t>
            </a:r>
          </a:p>
          <a:p>
            <a:endParaRPr lang="et-EE" dirty="0"/>
          </a:p>
          <a:p>
            <a:pPr marL="0" marR="0">
              <a:spcBef>
                <a:spcPts val="1500"/>
              </a:spcBef>
              <a:spcAft>
                <a:spcPts val="750"/>
              </a:spcAft>
              <a:buNone/>
            </a:pPr>
            <a:r>
              <a:rPr lang="en-US" b="1" dirty="0">
                <a:solidFill>
                  <a:srgbClr val="000000"/>
                </a:solidFill>
                <a:effectLst/>
              </a:rPr>
              <a:t>Level 1: Conversational AI/Chatbots</a:t>
            </a:r>
          </a:p>
          <a:p>
            <a:pPr>
              <a:spcAft>
                <a:spcPts val="750"/>
              </a:spcAft>
              <a:buNone/>
            </a:pPr>
            <a:r>
              <a:rPr lang="en-US" dirty="0">
                <a:solidFill>
                  <a:srgbClr val="4C4949"/>
                </a:solidFill>
                <a:effectLst/>
              </a:rPr>
              <a:t>At this level, AI systems can hold conversations with humans. This is the stage where most current AI, including OpenAI’s ChatGPT and other chatbots like Claude, reside. These systems can understand and respond to human language, making them useful for customer service, virtual assistance, and other applications requiring human-like interaction.</a:t>
            </a:r>
          </a:p>
          <a:p>
            <a:pPr marL="0" marR="0">
              <a:spcBef>
                <a:spcPts val="1500"/>
              </a:spcBef>
              <a:spcAft>
                <a:spcPts val="750"/>
              </a:spcAft>
              <a:buNone/>
            </a:pPr>
            <a:r>
              <a:rPr lang="en-US" b="1" dirty="0">
                <a:solidFill>
                  <a:srgbClr val="000000"/>
                </a:solidFill>
                <a:effectLst/>
              </a:rPr>
              <a:t>Level 2: Human-Level Problem Solving/Reasoners</a:t>
            </a:r>
          </a:p>
          <a:p>
            <a:pPr>
              <a:spcAft>
                <a:spcPts val="750"/>
              </a:spcAft>
              <a:buNone/>
            </a:pPr>
            <a:r>
              <a:rPr lang="en-US" dirty="0">
                <a:solidFill>
                  <a:srgbClr val="4C4949"/>
                </a:solidFill>
                <a:effectLst/>
              </a:rPr>
              <a:t>Level 2 represents AI systems that can solve problems at a human level. OpenAI is nearing the development of these ‘Reasoners.’ Current models like ChatGPT occasionally demonstrate reasoning abilities, but achieving expert-level reasoning is the next milestone. This advancement is significant because it addresses the issue of AI hallucinations—where AI generates convincing but incorrect responses. A Level 2 AI would provide more accurate responses and evaluate the reliability of its answers, thus overcoming the limitations seen in enterprise settings today.</a:t>
            </a:r>
          </a:p>
          <a:p>
            <a:pPr marL="0" marR="0">
              <a:spcBef>
                <a:spcPts val="1500"/>
              </a:spcBef>
              <a:spcAft>
                <a:spcPts val="750"/>
              </a:spcAft>
              <a:buNone/>
            </a:pPr>
            <a:r>
              <a:rPr lang="en-US" b="1" dirty="0">
                <a:solidFill>
                  <a:srgbClr val="000000"/>
                </a:solidFill>
                <a:effectLst/>
              </a:rPr>
              <a:t>Level 3: Agents</a:t>
            </a:r>
          </a:p>
          <a:p>
            <a:pPr>
              <a:spcAft>
                <a:spcPts val="750"/>
              </a:spcAft>
              <a:buNone/>
            </a:pPr>
            <a:r>
              <a:rPr lang="en-US" dirty="0">
                <a:solidFill>
                  <a:srgbClr val="4C4949"/>
                </a:solidFill>
                <a:effectLst/>
              </a:rPr>
              <a:t>AI at this level can take actions on behalf of users. This includes performing tasks, making decisions, and executing plans autonomously. Several startups, such as Devin, the world’s first fully autonomous AI software engineer, are working on Agentic AI. However, OpenAI places this capability after reasoning, indicating that robust reasoning abilities are foundational for effective and reliable agents.</a:t>
            </a:r>
          </a:p>
          <a:p>
            <a:pPr marL="0" marR="0">
              <a:spcBef>
                <a:spcPts val="1500"/>
              </a:spcBef>
              <a:spcAft>
                <a:spcPts val="750"/>
              </a:spcAft>
              <a:buNone/>
            </a:pPr>
            <a:r>
              <a:rPr lang="en-US" b="1" dirty="0">
                <a:solidFill>
                  <a:srgbClr val="000000"/>
                </a:solidFill>
                <a:effectLst/>
              </a:rPr>
              <a:t>Level 4: Innovators</a:t>
            </a:r>
          </a:p>
          <a:p>
            <a:pPr>
              <a:spcAft>
                <a:spcPts val="750"/>
              </a:spcAft>
              <a:buNone/>
            </a:pPr>
            <a:r>
              <a:rPr lang="en-US" dirty="0">
                <a:solidFill>
                  <a:srgbClr val="4C4949"/>
                </a:solidFill>
                <a:effectLst/>
              </a:rPr>
              <a:t>Level 4 AI systems can create new innovations. This involves not just solving problems but also coming up with original ideas and inventions. Such AI could revolutionize fields like science, technology, and engineering by pushing the boundaries of human knowledge and creativity.</a:t>
            </a:r>
          </a:p>
          <a:p>
            <a:pPr marL="0" marR="0">
              <a:spcBef>
                <a:spcPts val="1500"/>
              </a:spcBef>
              <a:spcAft>
                <a:spcPts val="750"/>
              </a:spcAft>
              <a:buNone/>
            </a:pPr>
            <a:r>
              <a:rPr lang="en-US" b="1" dirty="0">
                <a:solidFill>
                  <a:srgbClr val="000000"/>
                </a:solidFill>
                <a:effectLst/>
              </a:rPr>
              <a:t>Level 5: Organizers</a:t>
            </a:r>
          </a:p>
          <a:p>
            <a:pPr>
              <a:spcAft>
                <a:spcPts val="750"/>
              </a:spcAft>
            </a:pPr>
            <a:r>
              <a:rPr lang="en-US" dirty="0">
                <a:solidFill>
                  <a:srgbClr val="4C4949"/>
                </a:solidFill>
                <a:effectLst/>
              </a:rPr>
              <a:t>The goal of AGI is Level 5, where AI can perform the work of entire organizations. This level of AI would be capable of managing complex processes, making high-level decisions, and coordinating large-scale operations. Achieving this level would mark the realization of AGI, where AI surpasses human capabilities in the most economically valuable tasks.</a:t>
            </a:r>
          </a:p>
          <a:p>
            <a:endParaRPr lang="et-EE" dirty="0"/>
          </a:p>
          <a:p>
            <a:r>
              <a:rPr lang="et-EE" dirty="0"/>
              <a:t>---image </a:t>
            </a:r>
            <a:r>
              <a:rPr lang="et-EE" dirty="0" err="1"/>
              <a:t>prompt</a:t>
            </a:r>
            <a:r>
              <a:rPr lang="et-E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create popular journal color illustration.</a:t>
            </a:r>
            <a:r>
              <a:rPr lang="et-EE" dirty="0"/>
              <a:t> </a:t>
            </a:r>
            <a:r>
              <a:rPr lang="et-EE" dirty="0" err="1"/>
              <a:t>Stairs</a:t>
            </a:r>
            <a:r>
              <a:rPr lang="et-EE" dirty="0"/>
              <a:t> </a:t>
            </a:r>
            <a:r>
              <a:rPr lang="et-EE" dirty="0" err="1"/>
              <a:t>with</a:t>
            </a:r>
            <a:r>
              <a:rPr lang="et-EE" dirty="0"/>
              <a:t> </a:t>
            </a:r>
            <a:r>
              <a:rPr lang="et-EE" dirty="0" err="1"/>
              <a:t>Five</a:t>
            </a:r>
            <a:r>
              <a:rPr lang="et-EE" dirty="0"/>
              <a:t> </a:t>
            </a:r>
            <a:r>
              <a:rPr lang="et-EE" dirty="0" err="1"/>
              <a:t>steps</a:t>
            </a:r>
            <a:r>
              <a:rPr lang="et-EE" dirty="0"/>
              <a:t>. </a:t>
            </a:r>
            <a:r>
              <a:rPr lang="et-EE" dirty="0" err="1"/>
              <a:t>Each</a:t>
            </a:r>
            <a:r>
              <a:rPr lang="et-EE" dirty="0"/>
              <a:t> </a:t>
            </a:r>
            <a:r>
              <a:rPr lang="et-EE" dirty="0" err="1"/>
              <a:t>step</a:t>
            </a:r>
            <a:r>
              <a:rPr lang="et-EE" dirty="0"/>
              <a:t> </a:t>
            </a:r>
            <a:r>
              <a:rPr lang="et-EE" dirty="0" err="1"/>
              <a:t>displays</a:t>
            </a:r>
            <a:r>
              <a:rPr lang="et-EE" dirty="0"/>
              <a:t> </a:t>
            </a:r>
            <a:r>
              <a:rPr lang="et-EE" dirty="0" err="1"/>
              <a:t>title</a:t>
            </a:r>
            <a:r>
              <a:rPr lang="et-EE" dirty="0"/>
              <a:t>: 1)</a:t>
            </a:r>
            <a:r>
              <a:rPr lang="en-US" b="1" dirty="0">
                <a:solidFill>
                  <a:srgbClr val="000000"/>
                </a:solidFill>
                <a:effectLst/>
              </a:rPr>
              <a:t> Chatbots</a:t>
            </a:r>
            <a:r>
              <a:rPr lang="et-EE" b="1" dirty="0">
                <a:solidFill>
                  <a:srgbClr val="000000"/>
                </a:solidFill>
                <a:effectLst/>
              </a:rPr>
              <a:t>; </a:t>
            </a:r>
            <a:r>
              <a:rPr lang="en-US" b="1" dirty="0">
                <a:solidFill>
                  <a:srgbClr val="000000"/>
                </a:solidFill>
                <a:effectLst/>
              </a:rPr>
              <a:t>2</a:t>
            </a:r>
            <a:r>
              <a:rPr lang="et-EE" b="1" dirty="0">
                <a:solidFill>
                  <a:srgbClr val="000000"/>
                </a:solidFill>
                <a:effectLst/>
              </a:rPr>
              <a:t>)</a:t>
            </a:r>
            <a:r>
              <a:rPr lang="en-US" b="1" dirty="0">
                <a:solidFill>
                  <a:srgbClr val="000000"/>
                </a:solidFill>
                <a:effectLst/>
              </a:rPr>
              <a:t> Reasoners</a:t>
            </a:r>
            <a:r>
              <a:rPr lang="et-EE" b="1" dirty="0">
                <a:solidFill>
                  <a:srgbClr val="000000"/>
                </a:solidFill>
                <a:effectLst/>
              </a:rPr>
              <a:t>; 3) </a:t>
            </a:r>
            <a:r>
              <a:rPr lang="en-US" b="1" dirty="0">
                <a:solidFill>
                  <a:srgbClr val="000000"/>
                </a:solidFill>
                <a:effectLst/>
              </a:rPr>
              <a:t>Agents</a:t>
            </a:r>
            <a:r>
              <a:rPr lang="et-EE" b="1" dirty="0">
                <a:solidFill>
                  <a:srgbClr val="000000"/>
                </a:solidFill>
                <a:effectLst/>
              </a:rPr>
              <a:t>; 4) </a:t>
            </a:r>
            <a:r>
              <a:rPr lang="en-US" b="1" dirty="0">
                <a:solidFill>
                  <a:srgbClr val="000000"/>
                </a:solidFill>
                <a:effectLst/>
              </a:rPr>
              <a:t>Innovators</a:t>
            </a:r>
            <a:r>
              <a:rPr lang="et-EE" b="1" dirty="0">
                <a:solidFill>
                  <a:srgbClr val="000000"/>
                </a:solidFill>
                <a:effectLst/>
              </a:rPr>
              <a:t>; 5) </a:t>
            </a:r>
            <a:r>
              <a:rPr lang="en-US" b="1" dirty="0">
                <a:solidFill>
                  <a:srgbClr val="000000"/>
                </a:solidFill>
                <a:effectLst/>
              </a:rPr>
              <a:t>Organizers</a:t>
            </a:r>
            <a:r>
              <a:rPr lang="et-EE" b="1" dirty="0">
                <a:solidFill>
                  <a:srgbClr val="000000"/>
                </a:solidFill>
                <a:effectLst/>
              </a:rPr>
              <a:t>. </a:t>
            </a:r>
            <a:r>
              <a:rPr lang="et-EE" b="1" dirty="0" err="1">
                <a:solidFill>
                  <a:srgbClr val="000000"/>
                </a:solidFill>
                <a:effectLst/>
              </a:rPr>
              <a:t>Add</a:t>
            </a:r>
            <a:r>
              <a:rPr lang="et-EE" b="1" dirty="0">
                <a:solidFill>
                  <a:srgbClr val="000000"/>
                </a:solidFill>
                <a:effectLst/>
              </a:rPr>
              <a:t> </a:t>
            </a:r>
            <a:r>
              <a:rPr lang="et-EE" b="1" dirty="0" err="1">
                <a:solidFill>
                  <a:srgbClr val="000000"/>
                </a:solidFill>
                <a:effectLst/>
              </a:rPr>
              <a:t>human</a:t>
            </a:r>
            <a:r>
              <a:rPr lang="et-EE" b="1" dirty="0">
                <a:solidFill>
                  <a:srgbClr val="000000"/>
                </a:solidFill>
                <a:effectLst/>
              </a:rPr>
              <a:t> </a:t>
            </a:r>
            <a:r>
              <a:rPr lang="et-EE" b="1" dirty="0" err="1">
                <a:solidFill>
                  <a:srgbClr val="000000"/>
                </a:solidFill>
                <a:effectLst/>
              </a:rPr>
              <a:t>workers</a:t>
            </a:r>
            <a:r>
              <a:rPr lang="et-EE" b="1" dirty="0">
                <a:solidFill>
                  <a:srgbClr val="000000"/>
                </a:solidFill>
                <a:effectLst/>
              </a:rPr>
              <a:t> </a:t>
            </a:r>
            <a:r>
              <a:rPr lang="et-EE" b="1" dirty="0" err="1">
                <a:solidFill>
                  <a:srgbClr val="000000"/>
                </a:solidFill>
                <a:effectLst/>
              </a:rPr>
              <a:t>to</a:t>
            </a:r>
            <a:r>
              <a:rPr lang="et-EE" b="1" dirty="0">
                <a:solidFill>
                  <a:srgbClr val="000000"/>
                </a:solidFill>
                <a:effectLst/>
              </a:rPr>
              <a:t> </a:t>
            </a:r>
            <a:r>
              <a:rPr lang="et-EE" b="1" dirty="0" err="1">
                <a:solidFill>
                  <a:srgbClr val="000000"/>
                </a:solidFill>
                <a:effectLst/>
              </a:rPr>
              <a:t>stairs</a:t>
            </a:r>
            <a:r>
              <a:rPr lang="et-EE" b="1" dirty="0">
                <a:solidFill>
                  <a:srgbClr val="000000"/>
                </a:solidFill>
                <a:effectLst/>
              </a:rPr>
              <a:t> , </a:t>
            </a:r>
            <a:r>
              <a:rPr lang="et-EE" b="1" dirty="0" err="1">
                <a:solidFill>
                  <a:srgbClr val="000000"/>
                </a:solidFill>
                <a:effectLst/>
              </a:rPr>
              <a:t>one</a:t>
            </a:r>
            <a:r>
              <a:rPr lang="et-EE" b="1" dirty="0">
                <a:solidFill>
                  <a:srgbClr val="000000"/>
                </a:solidFill>
                <a:effectLst/>
              </a:rPr>
              <a:t> </a:t>
            </a:r>
            <a:r>
              <a:rPr lang="et-EE" b="1" dirty="0" err="1">
                <a:solidFill>
                  <a:srgbClr val="000000"/>
                </a:solidFill>
                <a:effectLst/>
              </a:rPr>
              <a:t>worker</a:t>
            </a:r>
            <a:r>
              <a:rPr lang="et-EE" b="1" dirty="0">
                <a:solidFill>
                  <a:srgbClr val="000000"/>
                </a:solidFill>
                <a:effectLst/>
              </a:rPr>
              <a:t> </a:t>
            </a:r>
            <a:r>
              <a:rPr lang="et-EE" b="1" dirty="0" err="1">
                <a:solidFill>
                  <a:srgbClr val="000000"/>
                </a:solidFill>
                <a:effectLst/>
              </a:rPr>
              <a:t>to</a:t>
            </a:r>
            <a:r>
              <a:rPr lang="et-EE" b="1" dirty="0">
                <a:solidFill>
                  <a:srgbClr val="000000"/>
                </a:solidFill>
                <a:effectLst/>
              </a:rPr>
              <a:t> </a:t>
            </a:r>
            <a:r>
              <a:rPr lang="et-EE" b="1" dirty="0" err="1">
                <a:solidFill>
                  <a:srgbClr val="000000"/>
                </a:solidFill>
                <a:effectLst/>
              </a:rPr>
              <a:t>each</a:t>
            </a:r>
            <a:r>
              <a:rPr lang="et-EE" b="1" dirty="0">
                <a:solidFill>
                  <a:srgbClr val="000000"/>
                </a:solidFill>
                <a:effectLst/>
              </a:rPr>
              <a:t> </a:t>
            </a:r>
            <a:r>
              <a:rPr lang="et-EE" b="1" dirty="0" err="1">
                <a:solidFill>
                  <a:srgbClr val="000000"/>
                </a:solidFill>
                <a:effectLst/>
              </a:rPr>
              <a:t>step</a:t>
            </a:r>
            <a:r>
              <a:rPr lang="et-EE" b="1" dirty="0">
                <a:solidFill>
                  <a:srgbClr val="000000"/>
                </a:solidFill>
                <a:effectLst/>
              </a:rPr>
              <a:t>; </a:t>
            </a:r>
            <a:r>
              <a:rPr lang="et-EE" b="1" dirty="0" err="1">
                <a:solidFill>
                  <a:srgbClr val="000000"/>
                </a:solidFill>
                <a:effectLst/>
              </a:rPr>
              <a:t>worker</a:t>
            </a:r>
            <a:r>
              <a:rPr lang="et-EE" b="1" dirty="0">
                <a:solidFill>
                  <a:srgbClr val="000000"/>
                </a:solidFill>
                <a:effectLst/>
              </a:rPr>
              <a:t> </a:t>
            </a:r>
            <a:r>
              <a:rPr lang="et-EE" b="1" dirty="0" err="1">
                <a:solidFill>
                  <a:srgbClr val="000000"/>
                </a:solidFill>
                <a:effectLst/>
              </a:rPr>
              <a:t>activity</a:t>
            </a:r>
            <a:r>
              <a:rPr lang="et-EE" b="1" dirty="0">
                <a:solidFill>
                  <a:srgbClr val="000000"/>
                </a:solidFill>
                <a:effectLst/>
              </a:rPr>
              <a:t> </a:t>
            </a:r>
            <a:r>
              <a:rPr lang="et-EE" b="1" dirty="0" err="1">
                <a:solidFill>
                  <a:srgbClr val="000000"/>
                </a:solidFill>
                <a:effectLst/>
              </a:rPr>
              <a:t>illustrates</a:t>
            </a:r>
            <a:r>
              <a:rPr lang="et-EE" b="1" dirty="0">
                <a:solidFill>
                  <a:srgbClr val="000000"/>
                </a:solidFill>
                <a:effectLst/>
              </a:rPr>
              <a:t> </a:t>
            </a:r>
            <a:r>
              <a:rPr lang="et-EE" b="1" dirty="0" err="1">
                <a:solidFill>
                  <a:srgbClr val="000000"/>
                </a:solidFill>
                <a:effectLst/>
              </a:rPr>
              <a:t>the</a:t>
            </a:r>
            <a:r>
              <a:rPr lang="et-EE" b="1" dirty="0">
                <a:solidFill>
                  <a:srgbClr val="000000"/>
                </a:solidFill>
                <a:effectLst/>
              </a:rPr>
              <a:t> </a:t>
            </a:r>
            <a:r>
              <a:rPr lang="et-EE" b="1" dirty="0" err="1">
                <a:solidFill>
                  <a:srgbClr val="000000"/>
                </a:solidFill>
                <a:effectLst/>
              </a:rPr>
              <a:t>level</a:t>
            </a:r>
            <a:r>
              <a:rPr lang="et-EE" b="1" dirty="0">
                <a:solidFill>
                  <a:srgbClr val="000000"/>
                </a:solidFill>
                <a:effectLst/>
              </a:rPr>
              <a:t>.</a:t>
            </a:r>
            <a:endParaRPr lang="en-US" b="1" dirty="0">
              <a:solidFill>
                <a:srgbClr val="00000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solidFill>
                <a:srgbClr val="000000"/>
              </a:solidFill>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AC6370-0129-4DAE-ABA8-9846C40E03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93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dirty="0" err="1">
                <a:effectLst/>
              </a:rPr>
              <a:t>Mõned</a:t>
            </a:r>
            <a:r>
              <a:rPr lang="en-US" dirty="0">
                <a:effectLst/>
              </a:rPr>
              <a:t> </a:t>
            </a:r>
            <a:r>
              <a:rPr lang="en-US" dirty="0" err="1">
                <a:effectLst/>
              </a:rPr>
              <a:t>suurte</a:t>
            </a:r>
            <a:r>
              <a:rPr lang="en-US" dirty="0">
                <a:effectLst/>
              </a:rPr>
              <a:t> </a:t>
            </a:r>
            <a:r>
              <a:rPr lang="en-US" dirty="0" err="1">
                <a:effectLst/>
              </a:rPr>
              <a:t>keelemudelit</a:t>
            </a:r>
            <a:r>
              <a:rPr lang="et-EE" dirty="0">
                <a:effectLst/>
              </a:rPr>
              <a:t>e</a:t>
            </a:r>
            <a:r>
              <a:rPr lang="en-US" dirty="0">
                <a:effectLst/>
              </a:rPr>
              <a:t> </a:t>
            </a:r>
            <a:r>
              <a:rPr lang="en-US" dirty="0" err="1">
                <a:effectLst/>
              </a:rPr>
              <a:t>omadused</a:t>
            </a:r>
            <a:r>
              <a:rPr lang="en-US" dirty="0">
                <a:effectLst/>
              </a:rPr>
              <a:t>:</a:t>
            </a:r>
          </a:p>
          <a:p>
            <a:pPr>
              <a:buNone/>
            </a:pPr>
            <a:r>
              <a:rPr lang="en-US" dirty="0" err="1">
                <a:effectLst/>
              </a:rPr>
              <a:t>Mastaapsus</a:t>
            </a:r>
            <a:r>
              <a:rPr lang="et-EE" dirty="0">
                <a:effectLst/>
              </a:rPr>
              <a:t> (</a:t>
            </a:r>
            <a:r>
              <a:rPr lang="en-US" b="1" dirty="0"/>
              <a:t>Scalability</a:t>
            </a:r>
            <a:r>
              <a:rPr lang="et-EE" b="1" dirty="0"/>
              <a:t>)</a:t>
            </a:r>
            <a:r>
              <a:rPr lang="en-US" dirty="0">
                <a:effectLst/>
              </a:rPr>
              <a:t>: Need </a:t>
            </a:r>
            <a:r>
              <a:rPr lang="en-US" dirty="0" err="1">
                <a:effectLst/>
              </a:rPr>
              <a:t>mudelid</a:t>
            </a:r>
            <a:r>
              <a:rPr lang="en-US" dirty="0">
                <a:effectLst/>
              </a:rPr>
              <a:t> </a:t>
            </a:r>
            <a:r>
              <a:rPr lang="en-US" dirty="0" err="1">
                <a:effectLst/>
              </a:rPr>
              <a:t>saavad</a:t>
            </a:r>
            <a:r>
              <a:rPr lang="en-US" dirty="0">
                <a:effectLst/>
              </a:rPr>
              <a:t> </a:t>
            </a:r>
            <a:r>
              <a:rPr lang="en-US" dirty="0" err="1">
                <a:effectLst/>
              </a:rPr>
              <a:t>suurema</a:t>
            </a:r>
            <a:r>
              <a:rPr lang="en-US" dirty="0">
                <a:effectLst/>
              </a:rPr>
              <a:t> </a:t>
            </a:r>
            <a:r>
              <a:rPr lang="en-US" dirty="0" err="1">
                <a:effectLst/>
              </a:rPr>
              <a:t>andmehulgaga</a:t>
            </a:r>
            <a:r>
              <a:rPr lang="en-US" dirty="0">
                <a:effectLst/>
              </a:rPr>
              <a:t> ja </a:t>
            </a:r>
            <a:r>
              <a:rPr lang="en-US" dirty="0" err="1">
                <a:effectLst/>
              </a:rPr>
              <a:t>arvutusvõimekusega</a:t>
            </a:r>
            <a:r>
              <a:rPr lang="en-US" dirty="0">
                <a:effectLst/>
              </a:rPr>
              <a:t> </a:t>
            </a:r>
            <a:r>
              <a:rPr lang="en-US" dirty="0" err="1">
                <a:effectLst/>
              </a:rPr>
              <a:t>laieneda</a:t>
            </a:r>
            <a:r>
              <a:rPr lang="en-US" dirty="0">
                <a:effectLst/>
              </a:rPr>
              <a:t>, mis </a:t>
            </a:r>
            <a:r>
              <a:rPr lang="en-US" dirty="0" err="1">
                <a:effectLst/>
              </a:rPr>
              <a:t>viib</a:t>
            </a:r>
            <a:r>
              <a:rPr lang="en-US" dirty="0">
                <a:effectLst/>
              </a:rPr>
              <a:t> </a:t>
            </a:r>
            <a:r>
              <a:rPr lang="en-US" dirty="0" err="1">
                <a:effectLst/>
              </a:rPr>
              <a:t>sageli</a:t>
            </a:r>
            <a:r>
              <a:rPr lang="en-US" dirty="0">
                <a:effectLst/>
              </a:rPr>
              <a:t> </a:t>
            </a:r>
            <a:r>
              <a:rPr lang="en-US" dirty="0" err="1">
                <a:effectLst/>
              </a:rPr>
              <a:t>parema</a:t>
            </a:r>
            <a:r>
              <a:rPr lang="en-US" dirty="0">
                <a:effectLst/>
              </a:rPr>
              <a:t> </a:t>
            </a:r>
            <a:r>
              <a:rPr lang="en-US" dirty="0" err="1">
                <a:effectLst/>
              </a:rPr>
              <a:t>jõudluseni</a:t>
            </a:r>
            <a:r>
              <a:rPr lang="en-US" dirty="0">
                <a:effectLst/>
              </a:rPr>
              <a:t>.</a:t>
            </a:r>
          </a:p>
          <a:p>
            <a:pPr>
              <a:buNone/>
            </a:pPr>
            <a:r>
              <a:rPr lang="en-US" dirty="0" err="1">
                <a:effectLst/>
              </a:rPr>
              <a:t>Ülekandeõpe</a:t>
            </a:r>
            <a:r>
              <a:rPr lang="et-EE" dirty="0">
                <a:effectLst/>
              </a:rPr>
              <a:t> (</a:t>
            </a:r>
            <a:r>
              <a:rPr lang="en-US" b="1" dirty="0"/>
              <a:t>Transfer Learning</a:t>
            </a:r>
            <a:r>
              <a:rPr lang="et-EE" b="1" dirty="0"/>
              <a:t>)</a:t>
            </a:r>
            <a:r>
              <a:rPr lang="en-US" dirty="0">
                <a:effectLst/>
              </a:rPr>
              <a:t>: Neid </a:t>
            </a:r>
            <a:r>
              <a:rPr lang="en-US" dirty="0" err="1">
                <a:effectLst/>
              </a:rPr>
              <a:t>saab</a:t>
            </a:r>
            <a:r>
              <a:rPr lang="en-US" dirty="0">
                <a:effectLst/>
              </a:rPr>
              <a:t> </a:t>
            </a:r>
            <a:r>
              <a:rPr lang="en-US" dirty="0" err="1">
                <a:effectLst/>
              </a:rPr>
              <a:t>kohandada</a:t>
            </a:r>
            <a:r>
              <a:rPr lang="en-US" dirty="0">
                <a:effectLst/>
              </a:rPr>
              <a:t> </a:t>
            </a:r>
            <a:r>
              <a:rPr lang="en-US" dirty="0" err="1">
                <a:effectLst/>
              </a:rPr>
              <a:t>konkreetsete</a:t>
            </a:r>
            <a:r>
              <a:rPr lang="en-US" dirty="0">
                <a:effectLst/>
              </a:rPr>
              <a:t> </a:t>
            </a:r>
            <a:r>
              <a:rPr lang="en-US" dirty="0" err="1">
                <a:effectLst/>
              </a:rPr>
              <a:t>ülesannete</a:t>
            </a:r>
            <a:r>
              <a:rPr lang="en-US" dirty="0">
                <a:effectLst/>
              </a:rPr>
              <a:t> </a:t>
            </a:r>
            <a:r>
              <a:rPr lang="en-US" dirty="0" err="1">
                <a:effectLst/>
              </a:rPr>
              <a:t>jaoks</a:t>
            </a:r>
            <a:r>
              <a:rPr lang="en-US" dirty="0">
                <a:effectLst/>
              </a:rPr>
              <a:t>, </a:t>
            </a:r>
            <a:r>
              <a:rPr lang="en-US" dirty="0" err="1">
                <a:effectLst/>
              </a:rPr>
              <a:t>kasutades</a:t>
            </a:r>
            <a:r>
              <a:rPr lang="en-US" dirty="0">
                <a:effectLst/>
              </a:rPr>
              <a:t> </a:t>
            </a:r>
            <a:r>
              <a:rPr lang="en-US" dirty="0" err="1">
                <a:effectLst/>
              </a:rPr>
              <a:t>suhteliselt</a:t>
            </a:r>
            <a:r>
              <a:rPr lang="en-US" dirty="0">
                <a:effectLst/>
              </a:rPr>
              <a:t> </a:t>
            </a:r>
            <a:r>
              <a:rPr lang="en-US" dirty="0" err="1">
                <a:effectLst/>
              </a:rPr>
              <a:t>väikest</a:t>
            </a:r>
            <a:r>
              <a:rPr lang="en-US" dirty="0">
                <a:effectLst/>
              </a:rPr>
              <a:t> </a:t>
            </a:r>
            <a:r>
              <a:rPr lang="en-US" dirty="0" err="1">
                <a:effectLst/>
              </a:rPr>
              <a:t>hulka</a:t>
            </a:r>
            <a:r>
              <a:rPr lang="en-US" dirty="0">
                <a:effectLst/>
              </a:rPr>
              <a:t> </a:t>
            </a:r>
            <a:r>
              <a:rPr lang="en-US" dirty="0" err="1">
                <a:effectLst/>
              </a:rPr>
              <a:t>ülesandespetsiifilisi</a:t>
            </a:r>
            <a:r>
              <a:rPr lang="en-US" dirty="0">
                <a:effectLst/>
              </a:rPr>
              <a:t> </a:t>
            </a:r>
            <a:r>
              <a:rPr lang="en-US" dirty="0" err="1">
                <a:effectLst/>
              </a:rPr>
              <a:t>andmeid</a:t>
            </a:r>
            <a:r>
              <a:rPr lang="en-US" dirty="0">
                <a:effectLst/>
              </a:rPr>
              <a:t> </a:t>
            </a:r>
            <a:r>
              <a:rPr lang="en-US" dirty="0" err="1">
                <a:effectLst/>
              </a:rPr>
              <a:t>pärast</a:t>
            </a:r>
            <a:r>
              <a:rPr lang="en-US" dirty="0">
                <a:effectLst/>
              </a:rPr>
              <a:t> </a:t>
            </a:r>
            <a:r>
              <a:rPr lang="en-US" dirty="0" err="1">
                <a:effectLst/>
              </a:rPr>
              <a:t>suurtes</a:t>
            </a:r>
            <a:r>
              <a:rPr lang="en-US" dirty="0">
                <a:effectLst/>
              </a:rPr>
              <a:t> </a:t>
            </a:r>
            <a:r>
              <a:rPr lang="en-US" dirty="0" err="1">
                <a:effectLst/>
              </a:rPr>
              <a:t>andmemahtudes</a:t>
            </a:r>
            <a:r>
              <a:rPr lang="en-US" dirty="0">
                <a:effectLst/>
              </a:rPr>
              <a:t> </a:t>
            </a:r>
            <a:r>
              <a:rPr lang="en-US" dirty="0" err="1">
                <a:effectLst/>
              </a:rPr>
              <a:t>eeltrennimist</a:t>
            </a:r>
            <a:r>
              <a:rPr lang="en-US" dirty="0">
                <a:effectLst/>
              </a:rPr>
              <a:t>.</a:t>
            </a:r>
          </a:p>
          <a:p>
            <a:pPr>
              <a:buNone/>
            </a:pPr>
            <a:r>
              <a:rPr lang="en-US" dirty="0" err="1">
                <a:effectLst/>
              </a:rPr>
              <a:t>Kontekstuaalne</a:t>
            </a:r>
            <a:r>
              <a:rPr lang="en-US" dirty="0">
                <a:effectLst/>
              </a:rPr>
              <a:t> </a:t>
            </a:r>
            <a:r>
              <a:rPr lang="en-US" dirty="0" err="1">
                <a:effectLst/>
              </a:rPr>
              <a:t>mõistmine</a:t>
            </a:r>
            <a:r>
              <a:rPr lang="et-EE" dirty="0">
                <a:effectLst/>
              </a:rPr>
              <a:t> (</a:t>
            </a:r>
            <a:r>
              <a:rPr lang="en-US" b="1" dirty="0"/>
              <a:t>Contextual Understanding</a:t>
            </a:r>
            <a:r>
              <a:rPr lang="et-EE" b="1" dirty="0"/>
              <a:t>)</a:t>
            </a:r>
            <a:r>
              <a:rPr lang="en-US" dirty="0">
                <a:effectLst/>
              </a:rPr>
              <a:t>: </a:t>
            </a:r>
            <a:r>
              <a:rPr lang="en-US" dirty="0" err="1">
                <a:effectLst/>
              </a:rPr>
              <a:t>Nad</a:t>
            </a:r>
            <a:r>
              <a:rPr lang="en-US" dirty="0">
                <a:effectLst/>
              </a:rPr>
              <a:t> </a:t>
            </a:r>
            <a:r>
              <a:rPr lang="en-US" dirty="0" err="1">
                <a:effectLst/>
              </a:rPr>
              <a:t>arvestavad</a:t>
            </a:r>
            <a:r>
              <a:rPr lang="en-US" dirty="0">
                <a:effectLst/>
              </a:rPr>
              <a:t> </a:t>
            </a:r>
            <a:r>
              <a:rPr lang="en-US" dirty="0" err="1">
                <a:effectLst/>
              </a:rPr>
              <a:t>kogu</a:t>
            </a:r>
            <a:r>
              <a:rPr lang="en-US" dirty="0">
                <a:effectLst/>
              </a:rPr>
              <a:t> </a:t>
            </a:r>
            <a:r>
              <a:rPr lang="en-US" dirty="0" err="1">
                <a:effectLst/>
              </a:rPr>
              <a:t>sisendi</a:t>
            </a:r>
            <a:r>
              <a:rPr lang="en-US" dirty="0">
                <a:effectLst/>
              </a:rPr>
              <a:t> </a:t>
            </a:r>
            <a:r>
              <a:rPr lang="en-US" dirty="0" err="1">
                <a:effectLst/>
              </a:rPr>
              <a:t>teksti</a:t>
            </a:r>
            <a:r>
              <a:rPr lang="en-US" dirty="0">
                <a:effectLst/>
              </a:rPr>
              <a:t> </a:t>
            </a:r>
            <a:r>
              <a:rPr lang="en-US" dirty="0" err="1">
                <a:effectLst/>
              </a:rPr>
              <a:t>konteksti</a:t>
            </a:r>
            <a:r>
              <a:rPr lang="en-US" dirty="0">
                <a:effectLst/>
              </a:rPr>
              <a:t>, et </a:t>
            </a:r>
            <a:r>
              <a:rPr lang="en-US" dirty="0" err="1">
                <a:effectLst/>
              </a:rPr>
              <a:t>luua</a:t>
            </a:r>
            <a:r>
              <a:rPr lang="en-US" dirty="0">
                <a:effectLst/>
              </a:rPr>
              <a:t> </a:t>
            </a:r>
            <a:r>
              <a:rPr lang="en-US" dirty="0" err="1">
                <a:effectLst/>
              </a:rPr>
              <a:t>täpsemaid</a:t>
            </a:r>
            <a:r>
              <a:rPr lang="en-US" dirty="0">
                <a:effectLst/>
              </a:rPr>
              <a:t> ja </a:t>
            </a:r>
            <a:r>
              <a:rPr lang="en-US" dirty="0" err="1">
                <a:effectLst/>
              </a:rPr>
              <a:t>asjakohasemaid</a:t>
            </a:r>
            <a:r>
              <a:rPr lang="en-US" dirty="0">
                <a:effectLst/>
              </a:rPr>
              <a:t> </a:t>
            </a:r>
            <a:r>
              <a:rPr lang="en-US" dirty="0" err="1">
                <a:effectLst/>
              </a:rPr>
              <a:t>vastuseid</a:t>
            </a:r>
            <a:r>
              <a:rPr lang="en-US" dirty="0">
                <a:effectLst/>
              </a:rPr>
              <a:t>.</a:t>
            </a:r>
          </a:p>
          <a:p>
            <a:pPr>
              <a:buNone/>
            </a:pPr>
            <a:r>
              <a:rPr lang="en-US" dirty="0" err="1">
                <a:effectLst/>
              </a:rPr>
              <a:t>Generatiiv</a:t>
            </a:r>
            <a:r>
              <a:rPr lang="et-EE" dirty="0" err="1">
                <a:effectLst/>
              </a:rPr>
              <a:t>ne</a:t>
            </a:r>
            <a:r>
              <a:rPr lang="et-EE" dirty="0">
                <a:effectLst/>
              </a:rPr>
              <a:t> (</a:t>
            </a:r>
            <a:r>
              <a:rPr lang="en-US" b="1" dirty="0"/>
              <a:t>Generative</a:t>
            </a:r>
            <a:r>
              <a:rPr lang="et-EE" b="1" dirty="0"/>
              <a:t>)</a:t>
            </a:r>
            <a:r>
              <a:rPr lang="en-US" dirty="0">
                <a:effectLst/>
              </a:rPr>
              <a:t>: </a:t>
            </a:r>
            <a:r>
              <a:rPr lang="en-US" dirty="0" err="1">
                <a:effectLst/>
              </a:rPr>
              <a:t>Nad</a:t>
            </a:r>
            <a:r>
              <a:rPr lang="en-US" dirty="0">
                <a:effectLst/>
              </a:rPr>
              <a:t> </a:t>
            </a:r>
            <a:r>
              <a:rPr lang="en-US" dirty="0" err="1">
                <a:effectLst/>
              </a:rPr>
              <a:t>suudavad</a:t>
            </a:r>
            <a:r>
              <a:rPr lang="en-US" dirty="0">
                <a:effectLst/>
              </a:rPr>
              <a:t> </a:t>
            </a:r>
            <a:r>
              <a:rPr lang="en-US" dirty="0" err="1">
                <a:effectLst/>
              </a:rPr>
              <a:t>genereerida</a:t>
            </a:r>
            <a:r>
              <a:rPr lang="en-US" dirty="0">
                <a:effectLst/>
              </a:rPr>
              <a:t> </a:t>
            </a:r>
            <a:r>
              <a:rPr lang="en-US" dirty="0" err="1">
                <a:effectLst/>
              </a:rPr>
              <a:t>koherentset</a:t>
            </a:r>
            <a:r>
              <a:rPr lang="en-US" dirty="0">
                <a:effectLst/>
              </a:rPr>
              <a:t> ja </a:t>
            </a:r>
            <a:r>
              <a:rPr lang="en-US" dirty="0" err="1">
                <a:effectLst/>
              </a:rPr>
              <a:t>kontekstikohast</a:t>
            </a:r>
            <a:r>
              <a:rPr lang="en-US" dirty="0">
                <a:effectLst/>
              </a:rPr>
              <a:t> </a:t>
            </a:r>
            <a:r>
              <a:rPr lang="en-US" dirty="0" err="1">
                <a:effectLst/>
              </a:rPr>
              <a:t>teksti</a:t>
            </a:r>
            <a:r>
              <a:rPr lang="en-US" dirty="0">
                <a:effectLst/>
              </a:rPr>
              <a:t> </a:t>
            </a:r>
            <a:r>
              <a:rPr lang="en-US" dirty="0" err="1">
                <a:effectLst/>
              </a:rPr>
              <a:t>laia</a:t>
            </a:r>
            <a:r>
              <a:rPr lang="en-US" dirty="0">
                <a:effectLst/>
              </a:rPr>
              <a:t> </a:t>
            </a:r>
            <a:r>
              <a:rPr lang="en-US" dirty="0" err="1">
                <a:effectLst/>
              </a:rPr>
              <a:t>teemaderingi</a:t>
            </a:r>
            <a:r>
              <a:rPr lang="en-US" dirty="0">
                <a:effectLst/>
              </a:rPr>
              <a:t> </a:t>
            </a:r>
            <a:r>
              <a:rPr lang="en-US" dirty="0" err="1">
                <a:effectLst/>
              </a:rPr>
              <a:t>kohta</a:t>
            </a:r>
            <a:r>
              <a:rPr lang="en-US" dirty="0">
                <a:effectLst/>
              </a:rPr>
              <a:t>, alates </a:t>
            </a:r>
            <a:r>
              <a:rPr lang="en-US" dirty="0" err="1">
                <a:effectLst/>
              </a:rPr>
              <a:t>igapäevastest</a:t>
            </a:r>
            <a:r>
              <a:rPr lang="en-US" dirty="0">
                <a:effectLst/>
              </a:rPr>
              <a:t> </a:t>
            </a:r>
            <a:r>
              <a:rPr lang="en-US" dirty="0" err="1">
                <a:effectLst/>
              </a:rPr>
              <a:t>vestlustest</a:t>
            </a:r>
            <a:r>
              <a:rPr lang="en-US" dirty="0">
                <a:effectLst/>
              </a:rPr>
              <a:t> </a:t>
            </a:r>
            <a:r>
              <a:rPr lang="en-US" dirty="0" err="1">
                <a:effectLst/>
              </a:rPr>
              <a:t>kuni</a:t>
            </a:r>
            <a:r>
              <a:rPr lang="en-US" dirty="0">
                <a:effectLst/>
              </a:rPr>
              <a:t> </a:t>
            </a:r>
            <a:r>
              <a:rPr lang="en-US" dirty="0" err="1">
                <a:effectLst/>
              </a:rPr>
              <a:t>tehnilise</a:t>
            </a:r>
            <a:r>
              <a:rPr lang="en-US" dirty="0">
                <a:effectLst/>
              </a:rPr>
              <a:t> </a:t>
            </a:r>
            <a:r>
              <a:rPr lang="en-US" dirty="0" err="1">
                <a:effectLst/>
              </a:rPr>
              <a:t>kirjutamiseni</a:t>
            </a:r>
            <a:r>
              <a:rPr lang="en-US" dirty="0">
                <a:effectLst/>
              </a:rPr>
              <a:t>.</a:t>
            </a:r>
          </a:p>
          <a:p>
            <a:pPr>
              <a:buNone/>
            </a:pPr>
            <a:r>
              <a:rPr lang="en-US" dirty="0" err="1">
                <a:effectLst/>
              </a:rPr>
              <a:t>Kohandatavus</a:t>
            </a:r>
            <a:r>
              <a:rPr lang="et-EE" dirty="0">
                <a:effectLst/>
              </a:rPr>
              <a:t> (</a:t>
            </a:r>
            <a:r>
              <a:rPr lang="en-US" b="1" dirty="0"/>
              <a:t>Adaptability</a:t>
            </a:r>
            <a:r>
              <a:rPr lang="et-EE" b="1" dirty="0"/>
              <a:t>)</a:t>
            </a:r>
            <a:r>
              <a:rPr lang="en-US" dirty="0">
                <a:effectLst/>
              </a:rPr>
              <a:t>: Neid </a:t>
            </a:r>
            <a:r>
              <a:rPr lang="en-US" dirty="0" err="1">
                <a:effectLst/>
              </a:rPr>
              <a:t>saab</a:t>
            </a:r>
            <a:r>
              <a:rPr lang="en-US" dirty="0">
                <a:effectLst/>
              </a:rPr>
              <a:t> </a:t>
            </a:r>
            <a:r>
              <a:rPr lang="en-US" dirty="0" err="1">
                <a:effectLst/>
              </a:rPr>
              <a:t>rakendada</a:t>
            </a:r>
            <a:r>
              <a:rPr lang="en-US" dirty="0">
                <a:effectLst/>
              </a:rPr>
              <a:t> </a:t>
            </a:r>
            <a:r>
              <a:rPr lang="en-US" dirty="0" err="1">
                <a:effectLst/>
              </a:rPr>
              <a:t>mitmesugustes</a:t>
            </a:r>
            <a:r>
              <a:rPr lang="en-US" dirty="0">
                <a:effectLst/>
              </a:rPr>
              <a:t> </a:t>
            </a:r>
            <a:r>
              <a:rPr lang="en-US" dirty="0" err="1">
                <a:effectLst/>
              </a:rPr>
              <a:t>valdkondades</a:t>
            </a:r>
            <a:r>
              <a:rPr lang="en-US" dirty="0">
                <a:effectLst/>
              </a:rPr>
              <a:t> ja </a:t>
            </a:r>
            <a:r>
              <a:rPr lang="en-US" dirty="0" err="1">
                <a:effectLst/>
              </a:rPr>
              <a:t>ülesannetes</a:t>
            </a:r>
            <a:r>
              <a:rPr lang="en-US" dirty="0">
                <a:effectLst/>
              </a:rPr>
              <a:t>, </a:t>
            </a:r>
            <a:r>
              <a:rPr lang="en-US" dirty="0" err="1">
                <a:effectLst/>
              </a:rPr>
              <a:t>muutes</a:t>
            </a:r>
            <a:r>
              <a:rPr lang="en-US" dirty="0">
                <a:effectLst/>
              </a:rPr>
              <a:t> need </a:t>
            </a:r>
            <a:r>
              <a:rPr lang="en-US" dirty="0" err="1">
                <a:effectLst/>
              </a:rPr>
              <a:t>mitmekülgseteks</a:t>
            </a:r>
            <a:r>
              <a:rPr lang="en-US" dirty="0">
                <a:effectLst/>
              </a:rPr>
              <a:t> </a:t>
            </a:r>
            <a:r>
              <a:rPr lang="en-US" dirty="0" err="1">
                <a:effectLst/>
              </a:rPr>
              <a:t>tööriistadeks</a:t>
            </a:r>
            <a:r>
              <a:rPr lang="en-US" dirty="0">
                <a:effectLst/>
              </a:rPr>
              <a:t> </a:t>
            </a:r>
            <a:r>
              <a:rPr lang="en-US" dirty="0" err="1">
                <a:effectLst/>
              </a:rPr>
              <a:t>paljudes</a:t>
            </a:r>
            <a:r>
              <a:rPr lang="en-US" dirty="0">
                <a:effectLst/>
              </a:rPr>
              <a:t> </a:t>
            </a:r>
            <a:r>
              <a:rPr lang="en-US" dirty="0" err="1">
                <a:effectLst/>
              </a:rPr>
              <a:t>rakendustes</a:t>
            </a:r>
            <a:r>
              <a:rPr lang="en-US" dirty="0">
                <a:effectLst/>
              </a:rPr>
              <a:t>.</a:t>
            </a:r>
          </a:p>
          <a:p>
            <a:pPr>
              <a:buNone/>
            </a:pPr>
            <a:r>
              <a:rPr lang="en-US" dirty="0" err="1">
                <a:effectLst/>
              </a:rPr>
              <a:t>Treeninguandmed</a:t>
            </a:r>
            <a:r>
              <a:rPr lang="et-EE" dirty="0">
                <a:effectLst/>
              </a:rPr>
              <a:t> (</a:t>
            </a:r>
            <a:r>
              <a:rPr lang="en-US" b="1" dirty="0"/>
              <a:t>Training Data</a:t>
            </a:r>
            <a:r>
              <a:rPr lang="et-EE" b="1" dirty="0"/>
              <a:t>)</a:t>
            </a:r>
            <a:r>
              <a:rPr lang="en-US" dirty="0">
                <a:effectLst/>
              </a:rPr>
              <a:t>: Neid </a:t>
            </a:r>
            <a:r>
              <a:rPr lang="en-US" dirty="0" err="1">
                <a:effectLst/>
              </a:rPr>
              <a:t>treenitakse</a:t>
            </a:r>
            <a:r>
              <a:rPr lang="en-US" dirty="0">
                <a:effectLst/>
              </a:rPr>
              <a:t> </a:t>
            </a:r>
            <a:r>
              <a:rPr lang="en-US" dirty="0" err="1">
                <a:effectLst/>
              </a:rPr>
              <a:t>mitmekesistes</a:t>
            </a:r>
            <a:r>
              <a:rPr lang="en-US" dirty="0">
                <a:effectLst/>
              </a:rPr>
              <a:t> </a:t>
            </a:r>
            <a:r>
              <a:rPr lang="en-US" dirty="0" err="1">
                <a:effectLst/>
              </a:rPr>
              <a:t>andmestikes</a:t>
            </a:r>
            <a:r>
              <a:rPr lang="en-US" dirty="0">
                <a:effectLst/>
              </a:rPr>
              <a:t>, mis </a:t>
            </a:r>
            <a:r>
              <a:rPr lang="en-US" dirty="0" err="1">
                <a:effectLst/>
              </a:rPr>
              <a:t>sisaldavad</a:t>
            </a:r>
            <a:r>
              <a:rPr lang="en-US" dirty="0">
                <a:effectLst/>
              </a:rPr>
              <a:t> </a:t>
            </a:r>
            <a:r>
              <a:rPr lang="en-US" dirty="0" err="1">
                <a:effectLst/>
              </a:rPr>
              <a:t>raamatuid</a:t>
            </a:r>
            <a:r>
              <a:rPr lang="en-US" dirty="0">
                <a:effectLst/>
              </a:rPr>
              <a:t>, </a:t>
            </a:r>
            <a:r>
              <a:rPr lang="en-US" dirty="0" err="1">
                <a:effectLst/>
              </a:rPr>
              <a:t>artikleid</a:t>
            </a:r>
            <a:r>
              <a:rPr lang="en-US" dirty="0">
                <a:effectLst/>
              </a:rPr>
              <a:t>, </a:t>
            </a:r>
            <a:r>
              <a:rPr lang="en-US" dirty="0" err="1">
                <a:effectLst/>
              </a:rPr>
              <a:t>veebisaite</a:t>
            </a:r>
            <a:r>
              <a:rPr lang="en-US" dirty="0">
                <a:effectLst/>
              </a:rPr>
              <a:t> ja </a:t>
            </a:r>
            <a:r>
              <a:rPr lang="en-US" dirty="0" err="1">
                <a:effectLst/>
              </a:rPr>
              <a:t>palju</a:t>
            </a:r>
            <a:r>
              <a:rPr lang="en-US" dirty="0">
                <a:effectLst/>
              </a:rPr>
              <a:t> </a:t>
            </a:r>
            <a:r>
              <a:rPr lang="en-US" dirty="0" err="1">
                <a:effectLst/>
              </a:rPr>
              <a:t>muud</a:t>
            </a:r>
            <a:r>
              <a:rPr lang="en-US" dirty="0">
                <a:effectLst/>
              </a:rPr>
              <a:t>. See </a:t>
            </a:r>
            <a:r>
              <a:rPr lang="en-US" dirty="0" err="1">
                <a:effectLst/>
              </a:rPr>
              <a:t>aitab</a:t>
            </a:r>
            <a:r>
              <a:rPr lang="en-US" dirty="0">
                <a:effectLst/>
              </a:rPr>
              <a:t> </a:t>
            </a:r>
            <a:r>
              <a:rPr lang="en-US" dirty="0" err="1">
                <a:effectLst/>
              </a:rPr>
              <a:t>neil</a:t>
            </a:r>
            <a:r>
              <a:rPr lang="en-US" dirty="0">
                <a:effectLst/>
              </a:rPr>
              <a:t> </a:t>
            </a:r>
            <a:r>
              <a:rPr lang="en-US" dirty="0" err="1">
                <a:effectLst/>
              </a:rPr>
              <a:t>õppida</a:t>
            </a:r>
            <a:r>
              <a:rPr lang="en-US" dirty="0">
                <a:effectLst/>
              </a:rPr>
              <a:t> </a:t>
            </a:r>
            <a:r>
              <a:rPr lang="en-US" dirty="0" err="1">
                <a:effectLst/>
              </a:rPr>
              <a:t>laias</a:t>
            </a:r>
            <a:r>
              <a:rPr lang="en-US" dirty="0">
                <a:effectLst/>
              </a:rPr>
              <a:t> </a:t>
            </a:r>
            <a:r>
              <a:rPr lang="en-US" dirty="0" err="1">
                <a:effectLst/>
              </a:rPr>
              <a:t>valikus</a:t>
            </a:r>
            <a:r>
              <a:rPr lang="en-US" dirty="0">
                <a:effectLst/>
              </a:rPr>
              <a:t> </a:t>
            </a:r>
            <a:r>
              <a:rPr lang="en-US" dirty="0" err="1">
                <a:effectLst/>
              </a:rPr>
              <a:t>keelemustreid</a:t>
            </a:r>
            <a:r>
              <a:rPr lang="en-US" dirty="0">
                <a:effectLst/>
              </a:rPr>
              <a:t> ja </a:t>
            </a:r>
            <a:r>
              <a:rPr lang="en-US" dirty="0" err="1">
                <a:effectLst/>
              </a:rPr>
              <a:t>teadmisi</a:t>
            </a:r>
            <a:r>
              <a:rPr lang="en-US" dirty="0">
                <a:effectLst/>
              </a:rPr>
              <a:t>.</a:t>
            </a:r>
          </a:p>
          <a:p>
            <a:pPr>
              <a:buNone/>
            </a:pPr>
            <a:r>
              <a:rPr lang="en-US" dirty="0" err="1">
                <a:effectLst/>
              </a:rPr>
              <a:t>Arhitektuur</a:t>
            </a:r>
            <a:r>
              <a:rPr lang="et-EE" dirty="0">
                <a:effectLst/>
              </a:rPr>
              <a:t> (</a:t>
            </a:r>
            <a:r>
              <a:rPr lang="en-US" b="1" dirty="0"/>
              <a:t>Architecture</a:t>
            </a:r>
            <a:r>
              <a:rPr lang="et-EE" b="1" dirty="0"/>
              <a:t>)</a:t>
            </a:r>
            <a:r>
              <a:rPr lang="en-US" dirty="0">
                <a:effectLst/>
              </a:rPr>
              <a:t>: </a:t>
            </a:r>
            <a:r>
              <a:rPr lang="en-US" dirty="0" err="1">
                <a:effectLst/>
              </a:rPr>
              <a:t>Enamik</a:t>
            </a:r>
            <a:r>
              <a:rPr lang="en-US" dirty="0">
                <a:effectLst/>
              </a:rPr>
              <a:t> LLM-e </a:t>
            </a:r>
            <a:r>
              <a:rPr lang="en-US" dirty="0" err="1">
                <a:effectLst/>
              </a:rPr>
              <a:t>põhineb</a:t>
            </a:r>
            <a:r>
              <a:rPr lang="en-US" dirty="0">
                <a:effectLst/>
              </a:rPr>
              <a:t> </a:t>
            </a:r>
            <a:r>
              <a:rPr lang="en-US" dirty="0" err="1">
                <a:effectLst/>
              </a:rPr>
              <a:t>trafoarhitektuuridel</a:t>
            </a:r>
            <a:r>
              <a:rPr lang="en-US" dirty="0">
                <a:effectLst/>
              </a:rPr>
              <a:t>, mis </a:t>
            </a:r>
            <a:r>
              <a:rPr lang="en-US" dirty="0" err="1">
                <a:effectLst/>
              </a:rPr>
              <a:t>võimaldavad</a:t>
            </a:r>
            <a:r>
              <a:rPr lang="en-US" dirty="0">
                <a:effectLst/>
              </a:rPr>
              <a:t> </a:t>
            </a:r>
            <a:r>
              <a:rPr lang="en-US" dirty="0" err="1">
                <a:effectLst/>
              </a:rPr>
              <a:t>neil</a:t>
            </a:r>
            <a:r>
              <a:rPr lang="en-US" dirty="0">
                <a:effectLst/>
              </a:rPr>
              <a:t> </a:t>
            </a:r>
            <a:r>
              <a:rPr lang="en-US" dirty="0" err="1">
                <a:effectLst/>
              </a:rPr>
              <a:t>teksti</a:t>
            </a:r>
            <a:r>
              <a:rPr lang="en-US" dirty="0">
                <a:effectLst/>
              </a:rPr>
              <a:t> </a:t>
            </a:r>
            <a:r>
              <a:rPr lang="en-US" dirty="0" err="1">
                <a:effectLst/>
              </a:rPr>
              <a:t>tõhusalt</a:t>
            </a:r>
            <a:r>
              <a:rPr lang="en-US" dirty="0">
                <a:effectLst/>
              </a:rPr>
              <a:t> </a:t>
            </a:r>
            <a:r>
              <a:rPr lang="en-US" dirty="0" err="1">
                <a:effectLst/>
              </a:rPr>
              <a:t>töödelda</a:t>
            </a:r>
            <a:r>
              <a:rPr lang="en-US" dirty="0">
                <a:effectLst/>
              </a:rPr>
              <a:t> ja </a:t>
            </a:r>
            <a:r>
              <a:rPr lang="en-US" dirty="0" err="1">
                <a:effectLst/>
              </a:rPr>
              <a:t>genereerida</a:t>
            </a:r>
            <a:r>
              <a:rPr lang="en-US" dirty="0">
                <a:effectLst/>
              </a:rPr>
              <a:t>.</a:t>
            </a:r>
          </a:p>
          <a:p>
            <a:r>
              <a:rPr lang="en-US" dirty="0" err="1">
                <a:effectLst/>
              </a:rPr>
              <a:t>Peenhäälestus</a:t>
            </a:r>
            <a:r>
              <a:rPr lang="et-EE" dirty="0">
                <a:effectLst/>
              </a:rPr>
              <a:t> (</a:t>
            </a:r>
            <a:r>
              <a:rPr lang="en-US" b="1" dirty="0"/>
              <a:t>Fine-tuning</a:t>
            </a:r>
            <a:r>
              <a:rPr lang="et-EE" b="1" dirty="0"/>
              <a:t>)</a:t>
            </a:r>
            <a:r>
              <a:rPr lang="en-US" dirty="0">
                <a:effectLst/>
              </a:rPr>
              <a:t>: </a:t>
            </a:r>
            <a:r>
              <a:rPr lang="en-US" dirty="0" err="1">
                <a:effectLst/>
              </a:rPr>
              <a:t>Pärast</a:t>
            </a:r>
            <a:r>
              <a:rPr lang="en-US" dirty="0">
                <a:effectLst/>
              </a:rPr>
              <a:t> </a:t>
            </a:r>
            <a:r>
              <a:rPr lang="en-US" dirty="0" err="1">
                <a:effectLst/>
              </a:rPr>
              <a:t>esialgset</a:t>
            </a:r>
            <a:r>
              <a:rPr lang="en-US" dirty="0">
                <a:effectLst/>
              </a:rPr>
              <a:t> </a:t>
            </a:r>
            <a:r>
              <a:rPr lang="en-US" dirty="0" err="1">
                <a:effectLst/>
              </a:rPr>
              <a:t>treenimist</a:t>
            </a:r>
            <a:r>
              <a:rPr lang="en-US" dirty="0">
                <a:effectLst/>
              </a:rPr>
              <a:t> </a:t>
            </a:r>
            <a:r>
              <a:rPr lang="en-US" dirty="0" err="1">
                <a:effectLst/>
              </a:rPr>
              <a:t>saab</a:t>
            </a:r>
            <a:r>
              <a:rPr lang="en-US" dirty="0">
                <a:effectLst/>
              </a:rPr>
              <a:t> </a:t>
            </a:r>
            <a:r>
              <a:rPr lang="en-US" dirty="0" err="1">
                <a:effectLst/>
              </a:rPr>
              <a:t>neid</a:t>
            </a:r>
            <a:r>
              <a:rPr lang="en-US" dirty="0">
                <a:effectLst/>
              </a:rPr>
              <a:t> </a:t>
            </a:r>
            <a:r>
              <a:rPr lang="en-US" dirty="0" err="1">
                <a:effectLst/>
              </a:rPr>
              <a:t>peenhäälestada</a:t>
            </a:r>
            <a:r>
              <a:rPr lang="en-US" dirty="0">
                <a:effectLst/>
              </a:rPr>
              <a:t> </a:t>
            </a:r>
            <a:r>
              <a:rPr lang="en-US" dirty="0" err="1">
                <a:effectLst/>
              </a:rPr>
              <a:t>konkreetsete</a:t>
            </a:r>
            <a:r>
              <a:rPr lang="en-US" dirty="0">
                <a:effectLst/>
              </a:rPr>
              <a:t> </a:t>
            </a:r>
            <a:r>
              <a:rPr lang="en-US" dirty="0" err="1">
                <a:effectLst/>
              </a:rPr>
              <a:t>ülesannete</a:t>
            </a:r>
            <a:r>
              <a:rPr lang="en-US" dirty="0">
                <a:effectLst/>
              </a:rPr>
              <a:t> </a:t>
            </a:r>
            <a:r>
              <a:rPr lang="en-US" dirty="0" err="1">
                <a:effectLst/>
              </a:rPr>
              <a:t>jaoks</a:t>
            </a:r>
            <a:r>
              <a:rPr lang="en-US" dirty="0">
                <a:effectLst/>
              </a:rPr>
              <a:t>, </a:t>
            </a:r>
            <a:r>
              <a:rPr lang="en-US" dirty="0" err="1">
                <a:effectLst/>
              </a:rPr>
              <a:t>nagu</a:t>
            </a:r>
            <a:r>
              <a:rPr lang="en-US" dirty="0">
                <a:effectLst/>
              </a:rPr>
              <a:t> </a:t>
            </a:r>
            <a:r>
              <a:rPr lang="en-US" dirty="0" err="1">
                <a:effectLst/>
              </a:rPr>
              <a:t>tõlkimine</a:t>
            </a:r>
            <a:r>
              <a:rPr lang="en-US" dirty="0">
                <a:effectLst/>
              </a:rPr>
              <a:t>, </a:t>
            </a:r>
            <a:r>
              <a:rPr lang="en-US" dirty="0" err="1">
                <a:effectLst/>
              </a:rPr>
              <a:t>kokkuvõtete</a:t>
            </a:r>
            <a:r>
              <a:rPr lang="en-US" dirty="0">
                <a:effectLst/>
              </a:rPr>
              <a:t> </a:t>
            </a:r>
            <a:r>
              <a:rPr lang="en-US" dirty="0" err="1">
                <a:effectLst/>
              </a:rPr>
              <a:t>koostamine</a:t>
            </a:r>
            <a:r>
              <a:rPr lang="en-US" dirty="0">
                <a:effectLst/>
              </a:rPr>
              <a:t> </a:t>
            </a:r>
            <a:r>
              <a:rPr lang="en-US" dirty="0" err="1">
                <a:effectLst/>
              </a:rPr>
              <a:t>või</a:t>
            </a:r>
            <a:r>
              <a:rPr lang="en-US" dirty="0">
                <a:effectLst/>
              </a:rPr>
              <a:t> </a:t>
            </a:r>
            <a:r>
              <a:rPr lang="en-US" dirty="0" err="1">
                <a:effectLst/>
              </a:rPr>
              <a:t>küsimustele</a:t>
            </a:r>
            <a:r>
              <a:rPr lang="en-US" dirty="0">
                <a:effectLst/>
              </a:rPr>
              <a:t> </a:t>
            </a:r>
            <a:r>
              <a:rPr lang="en-US" dirty="0" err="1">
                <a:effectLst/>
              </a:rPr>
              <a:t>vastamine</a:t>
            </a:r>
            <a:r>
              <a:rPr lang="en-US" dirty="0">
                <a:effectLst/>
              </a:rPr>
              <a:t>.</a:t>
            </a:r>
          </a:p>
          <a:p>
            <a:endParaRPr lang="et-EE" dirty="0"/>
          </a:p>
          <a:p>
            <a:endParaRPr lang="et-EE" dirty="0"/>
          </a:p>
          <a:p>
            <a:r>
              <a:rPr lang="et-EE" dirty="0"/>
              <a:t>---ENG---</a:t>
            </a:r>
          </a:p>
          <a:p>
            <a:r>
              <a:rPr lang="et-EE" dirty="0"/>
              <a:t>(CG)</a:t>
            </a:r>
          </a:p>
          <a:p>
            <a:pPr>
              <a:buNone/>
            </a:pPr>
            <a:r>
              <a:rPr lang="et-EE" dirty="0" err="1"/>
              <a:t>Some</a:t>
            </a:r>
            <a:r>
              <a:rPr lang="et-EE" dirty="0"/>
              <a:t> of </a:t>
            </a:r>
            <a:r>
              <a:rPr lang="et-EE" dirty="0" err="1"/>
              <a:t>the</a:t>
            </a:r>
            <a:r>
              <a:rPr lang="et-EE" dirty="0"/>
              <a:t> </a:t>
            </a:r>
            <a:r>
              <a:rPr lang="en-US" dirty="0"/>
              <a:t>characteristics of Large Language Models:</a:t>
            </a:r>
          </a:p>
          <a:p>
            <a:pPr>
              <a:buFont typeface="+mj-lt"/>
              <a:buNone/>
            </a:pPr>
            <a:r>
              <a:rPr lang="en-US" b="1" dirty="0"/>
              <a:t>Scalability</a:t>
            </a:r>
            <a:r>
              <a:rPr lang="en-US" dirty="0"/>
              <a:t>: These models can scale up with more data and computational power, often leading to better performance.</a:t>
            </a:r>
          </a:p>
          <a:p>
            <a:pPr>
              <a:buFont typeface="+mj-lt"/>
              <a:buNone/>
            </a:pPr>
            <a:r>
              <a:rPr lang="en-US" b="1" dirty="0"/>
              <a:t>Transfer Learning</a:t>
            </a:r>
            <a:r>
              <a:rPr lang="en-US" dirty="0"/>
              <a:t>: They can be fine-tuned for specific tasks with relatively small amounts of task-specific data after being pre-trained on large datasets.</a:t>
            </a:r>
          </a:p>
          <a:p>
            <a:pPr>
              <a:buFont typeface="+mj-lt"/>
              <a:buNone/>
            </a:pPr>
            <a:r>
              <a:rPr lang="en-US" b="1" dirty="0"/>
              <a:t>Contextual Understanding</a:t>
            </a:r>
            <a:r>
              <a:rPr lang="en-US" dirty="0"/>
              <a:t>: They consider the context of the entire input text to generate more accurate and relevant responses.</a:t>
            </a:r>
          </a:p>
          <a:p>
            <a:pPr>
              <a:buFont typeface="+mj-lt"/>
              <a:buNone/>
            </a:pPr>
            <a:r>
              <a:rPr lang="en-US" b="1" dirty="0"/>
              <a:t>Generative</a:t>
            </a:r>
            <a:r>
              <a:rPr lang="en-US" dirty="0"/>
              <a:t>: They can generate coherent and context-appropriate text across a wide range of topics, from casual conversation to technical writing.</a:t>
            </a:r>
          </a:p>
          <a:p>
            <a:pPr>
              <a:buFont typeface="+mj-lt"/>
              <a:buNone/>
            </a:pPr>
            <a:r>
              <a:rPr lang="en-US" b="1" dirty="0"/>
              <a:t>Adaptability</a:t>
            </a:r>
            <a:r>
              <a:rPr lang="en-US" dirty="0"/>
              <a:t>: They can be applied to a variety of domains and tasks, making them versatile tools for many applications.</a:t>
            </a:r>
          </a:p>
          <a:p>
            <a:pPr>
              <a:buNone/>
            </a:pPr>
            <a:r>
              <a:rPr lang="en-US" b="1" dirty="0"/>
              <a:t>Training Data</a:t>
            </a:r>
            <a:r>
              <a:rPr lang="en-US" dirty="0"/>
              <a:t>: They are trained on diverse datasets that include books, articles, websites, and more. This helps them learn a wide range of language patterns and knowledge.</a:t>
            </a:r>
          </a:p>
          <a:p>
            <a:pPr>
              <a:buNone/>
            </a:pPr>
            <a:r>
              <a:rPr lang="en-US" b="1" dirty="0"/>
              <a:t>Architecture</a:t>
            </a:r>
            <a:r>
              <a:rPr lang="en-US" dirty="0"/>
              <a:t>: Most LLMs are based on transformer architectures, which allow them to process and generate text efficiently.</a:t>
            </a:r>
          </a:p>
          <a:p>
            <a:pPr>
              <a:buNone/>
            </a:pPr>
            <a:r>
              <a:rPr lang="en-US" b="1" dirty="0"/>
              <a:t>Fine-tuning</a:t>
            </a:r>
            <a:r>
              <a:rPr lang="en-US" dirty="0"/>
              <a:t>: After initial training, they can be fine-tuned for specific tasks like translation, summarization, or question-answering.</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2974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ChatGPT </a:t>
            </a:r>
            <a:r>
              <a:rPr lang="en-US" dirty="0" err="1"/>
              <a:t>kui</a:t>
            </a:r>
            <a:r>
              <a:rPr lang="en-US" dirty="0"/>
              <a:t> </a:t>
            </a:r>
            <a:r>
              <a:rPr lang="en-US" dirty="0" err="1"/>
              <a:t>juturobot</a:t>
            </a:r>
            <a:r>
              <a:rPr lang="en-US" dirty="0"/>
              <a:t> (</a:t>
            </a:r>
            <a:r>
              <a:rPr lang="en-US" dirty="0" err="1"/>
              <a:t>keelemudeli</a:t>
            </a:r>
            <a:r>
              <a:rPr lang="en-US" dirty="0"/>
              <a:t> </a:t>
            </a:r>
            <a:r>
              <a:rPr lang="en-US" dirty="0" err="1"/>
              <a:t>tööriist</a:t>
            </a:r>
            <a:r>
              <a:rPr lang="en-US" dirty="0"/>
              <a:t>) </a:t>
            </a:r>
            <a:r>
              <a:rPr lang="en-US" dirty="0" err="1"/>
              <a:t>AIga</a:t>
            </a:r>
            <a:r>
              <a:rPr lang="en-US" dirty="0"/>
              <a:t> </a:t>
            </a:r>
            <a:r>
              <a:rPr lang="en-US" dirty="0" err="1"/>
              <a:t>suhtlemisel</a:t>
            </a:r>
            <a:r>
              <a:rPr lang="en-US" dirty="0"/>
              <a:t> </a:t>
            </a:r>
            <a:r>
              <a:rPr lang="en-US" dirty="0" err="1"/>
              <a:t>õpime</a:t>
            </a:r>
            <a:r>
              <a:rPr lang="en-US" dirty="0"/>
              <a:t> </a:t>
            </a:r>
            <a:r>
              <a:rPr lang="en-US" dirty="0" err="1"/>
              <a:t>mõtlema</a:t>
            </a:r>
            <a:r>
              <a:rPr lang="en-US" dirty="0"/>
              <a:t>: </a:t>
            </a:r>
            <a:r>
              <a:rPr lang="en-US" dirty="0" err="1"/>
              <a:t>Sisend</a:t>
            </a:r>
            <a:r>
              <a:rPr lang="en-US" dirty="0"/>
              <a:t> &gt; </a:t>
            </a:r>
            <a:r>
              <a:rPr lang="en-US" dirty="0" err="1"/>
              <a:t>Transformatsioon</a:t>
            </a:r>
            <a:r>
              <a:rPr lang="en-US" dirty="0"/>
              <a:t> &gt; </a:t>
            </a:r>
            <a:r>
              <a:rPr lang="en-US" dirty="0" err="1"/>
              <a:t>Väljund</a:t>
            </a:r>
            <a:r>
              <a:rPr lang="en-US" dirty="0"/>
              <a:t> </a:t>
            </a:r>
            <a:endParaRPr lang="et-EE" dirty="0"/>
          </a:p>
          <a:p>
            <a:endParaRPr lang="et-EE" dirty="0"/>
          </a:p>
          <a:p>
            <a:r>
              <a:rPr lang="et-EE" dirty="0"/>
              <a:t>Keelemudelite piirangud:</a:t>
            </a:r>
          </a:p>
          <a:p>
            <a:pPr>
              <a:buFont typeface="+mj-lt"/>
              <a:buAutoNum type="arabicPeriod"/>
            </a:pPr>
            <a:r>
              <a:rPr lang="en-US" dirty="0" err="1"/>
              <a:t>tõelise</a:t>
            </a:r>
            <a:r>
              <a:rPr lang="en-US" dirty="0"/>
              <a:t> </a:t>
            </a:r>
            <a:r>
              <a:rPr lang="en-US" dirty="0" err="1"/>
              <a:t>mõistmise</a:t>
            </a:r>
            <a:r>
              <a:rPr lang="en-US" dirty="0"/>
              <a:t> </a:t>
            </a:r>
            <a:r>
              <a:rPr lang="en-US" dirty="0" err="1"/>
              <a:t>puudumine</a:t>
            </a:r>
            <a:r>
              <a:rPr lang="en-US" dirty="0"/>
              <a:t> (Lack of True Understanding): </a:t>
            </a:r>
            <a:r>
              <a:rPr lang="en-US" dirty="0" err="1"/>
              <a:t>nad</a:t>
            </a:r>
            <a:r>
              <a:rPr lang="en-US" dirty="0"/>
              <a:t> </a:t>
            </a:r>
            <a:r>
              <a:rPr lang="en-US" dirty="0" err="1"/>
              <a:t>ei</a:t>
            </a:r>
            <a:r>
              <a:rPr lang="en-US" dirty="0"/>
              <a:t> </a:t>
            </a:r>
            <a:r>
              <a:rPr lang="en-US" dirty="0" err="1"/>
              <a:t>mõista</a:t>
            </a:r>
            <a:r>
              <a:rPr lang="en-US" dirty="0"/>
              <a:t> </a:t>
            </a:r>
            <a:r>
              <a:rPr lang="en-US" dirty="0" err="1"/>
              <a:t>teksti</a:t>
            </a:r>
            <a:r>
              <a:rPr lang="en-US" dirty="0"/>
              <a:t> </a:t>
            </a:r>
            <a:r>
              <a:rPr lang="et-EE" dirty="0"/>
              <a:t>sel moel</a:t>
            </a:r>
            <a:r>
              <a:rPr lang="en-US" dirty="0"/>
              <a:t> </a:t>
            </a:r>
            <a:r>
              <a:rPr lang="en-US" dirty="0" err="1"/>
              <a:t>nagu</a:t>
            </a:r>
            <a:r>
              <a:rPr lang="en-US" dirty="0"/>
              <a:t> </a:t>
            </a:r>
            <a:r>
              <a:rPr lang="en-US" dirty="0" err="1"/>
              <a:t>inimesed</a:t>
            </a:r>
            <a:r>
              <a:rPr lang="en-US" dirty="0"/>
              <a:t>; </a:t>
            </a:r>
            <a:r>
              <a:rPr lang="en-US" dirty="0" err="1"/>
              <a:t>genereerivad</a:t>
            </a:r>
            <a:r>
              <a:rPr lang="en-US" dirty="0"/>
              <a:t> </a:t>
            </a:r>
            <a:r>
              <a:rPr lang="en-US" dirty="0" err="1"/>
              <a:t>vastuseid</a:t>
            </a:r>
            <a:r>
              <a:rPr lang="en-US" dirty="0"/>
              <a:t> </a:t>
            </a:r>
            <a:r>
              <a:rPr lang="en-US" dirty="0" err="1"/>
              <a:t>mustrite</a:t>
            </a:r>
            <a:r>
              <a:rPr lang="en-US" dirty="0"/>
              <a:t> </a:t>
            </a:r>
            <a:r>
              <a:rPr lang="en-US" dirty="0" err="1"/>
              <a:t>põhjal</a:t>
            </a:r>
            <a:r>
              <a:rPr lang="en-US" dirty="0"/>
              <a:t>.</a:t>
            </a:r>
          </a:p>
          <a:p>
            <a:pPr>
              <a:buFont typeface="+mj-lt"/>
              <a:buAutoNum type="arabicPeriod"/>
            </a:pPr>
            <a:r>
              <a:rPr lang="en-US" dirty="0" err="1"/>
              <a:t>konteksti</a:t>
            </a:r>
            <a:r>
              <a:rPr lang="en-US" dirty="0"/>
              <a:t> </a:t>
            </a:r>
            <a:r>
              <a:rPr lang="en-US" dirty="0" err="1"/>
              <a:t>piirang</a:t>
            </a:r>
            <a:r>
              <a:rPr lang="en-US" dirty="0"/>
              <a:t> (Context Limitation): </a:t>
            </a:r>
            <a:r>
              <a:rPr lang="en-US" dirty="0" err="1"/>
              <a:t>neil</a:t>
            </a:r>
            <a:r>
              <a:rPr lang="en-US" dirty="0"/>
              <a:t> on </a:t>
            </a:r>
            <a:r>
              <a:rPr lang="en-US" dirty="0" err="1"/>
              <a:t>piirang</a:t>
            </a:r>
            <a:r>
              <a:rPr lang="en-US" dirty="0"/>
              <a:t>, </a:t>
            </a:r>
            <a:r>
              <a:rPr lang="en-US" dirty="0" err="1"/>
              <a:t>kui</a:t>
            </a:r>
            <a:r>
              <a:rPr lang="en-US" dirty="0"/>
              <a:t> </a:t>
            </a:r>
            <a:r>
              <a:rPr lang="en-US" dirty="0" err="1"/>
              <a:t>palju</a:t>
            </a:r>
            <a:r>
              <a:rPr lang="en-US" dirty="0"/>
              <a:t> </a:t>
            </a:r>
            <a:r>
              <a:rPr lang="en-US" dirty="0" err="1"/>
              <a:t>teksti</a:t>
            </a:r>
            <a:r>
              <a:rPr lang="en-US" dirty="0"/>
              <a:t> </a:t>
            </a:r>
            <a:r>
              <a:rPr lang="en-US" dirty="0" err="1"/>
              <a:t>nad</a:t>
            </a:r>
            <a:r>
              <a:rPr lang="en-US" dirty="0"/>
              <a:t> </a:t>
            </a:r>
            <a:r>
              <a:rPr lang="en-US" dirty="0" err="1"/>
              <a:t>korraga</a:t>
            </a:r>
            <a:r>
              <a:rPr lang="en-US" dirty="0"/>
              <a:t> </a:t>
            </a:r>
            <a:r>
              <a:rPr lang="en-US" dirty="0" err="1"/>
              <a:t>kaaluda</a:t>
            </a:r>
            <a:r>
              <a:rPr lang="en-US" dirty="0"/>
              <a:t> </a:t>
            </a:r>
            <a:r>
              <a:rPr lang="en-US" dirty="0" err="1"/>
              <a:t>saavad</a:t>
            </a:r>
            <a:r>
              <a:rPr lang="en-US" dirty="0"/>
              <a:t>, mis </a:t>
            </a:r>
            <a:r>
              <a:rPr lang="en-US" dirty="0" err="1"/>
              <a:t>võib</a:t>
            </a:r>
            <a:r>
              <a:rPr lang="en-US" dirty="0"/>
              <a:t> </a:t>
            </a:r>
            <a:r>
              <a:rPr lang="en-US" dirty="0" err="1"/>
              <a:t>mõjutada</a:t>
            </a:r>
            <a:r>
              <a:rPr lang="en-US" dirty="0"/>
              <a:t> </a:t>
            </a:r>
            <a:r>
              <a:rPr lang="en-US" dirty="0" err="1"/>
              <a:t>pikkade</a:t>
            </a:r>
            <a:r>
              <a:rPr lang="en-US" dirty="0"/>
              <a:t> </a:t>
            </a:r>
            <a:r>
              <a:rPr lang="en-US" dirty="0" err="1"/>
              <a:t>vestluste</a:t>
            </a:r>
            <a:r>
              <a:rPr lang="en-US" dirty="0"/>
              <a:t> </a:t>
            </a:r>
            <a:r>
              <a:rPr lang="en-US" dirty="0" err="1"/>
              <a:t>mõistmist</a:t>
            </a:r>
            <a:r>
              <a:rPr lang="en-US" dirty="0"/>
              <a:t>.</a:t>
            </a:r>
          </a:p>
          <a:p>
            <a:pPr>
              <a:buFont typeface="+mj-lt"/>
              <a:buAutoNum type="arabicPeriod"/>
            </a:pPr>
            <a:r>
              <a:rPr lang="en-US" dirty="0" err="1"/>
              <a:t>eelarvamused</a:t>
            </a:r>
            <a:r>
              <a:rPr lang="en-US" dirty="0"/>
              <a:t> (Biases): </a:t>
            </a:r>
            <a:r>
              <a:rPr lang="en-US" dirty="0" err="1"/>
              <a:t>nad</a:t>
            </a:r>
            <a:r>
              <a:rPr lang="en-US" dirty="0"/>
              <a:t> </a:t>
            </a:r>
            <a:r>
              <a:rPr lang="en-US" dirty="0" err="1"/>
              <a:t>võivad</a:t>
            </a:r>
            <a:r>
              <a:rPr lang="en-US" dirty="0"/>
              <a:t> </a:t>
            </a:r>
            <a:r>
              <a:rPr lang="en-US" dirty="0" err="1"/>
              <a:t>peegeldada</a:t>
            </a:r>
            <a:r>
              <a:rPr lang="en-US" dirty="0"/>
              <a:t> ja </a:t>
            </a:r>
            <a:r>
              <a:rPr lang="en-US" dirty="0" err="1"/>
              <a:t>mõnikord</a:t>
            </a:r>
            <a:r>
              <a:rPr lang="en-US" dirty="0"/>
              <a:t> </a:t>
            </a:r>
            <a:r>
              <a:rPr lang="en-US" dirty="0" err="1"/>
              <a:t>võimendada</a:t>
            </a:r>
            <a:r>
              <a:rPr lang="en-US" dirty="0"/>
              <a:t> </a:t>
            </a:r>
            <a:r>
              <a:rPr lang="en-US" dirty="0" err="1"/>
              <a:t>eelarvamusi</a:t>
            </a:r>
            <a:r>
              <a:rPr lang="en-US" dirty="0"/>
              <a:t>, mis </a:t>
            </a:r>
            <a:r>
              <a:rPr lang="en-US" dirty="0" err="1"/>
              <a:t>esinevad</a:t>
            </a:r>
            <a:r>
              <a:rPr lang="en-US" dirty="0"/>
              <a:t> </a:t>
            </a:r>
            <a:r>
              <a:rPr lang="en-US" dirty="0" err="1"/>
              <a:t>nende</a:t>
            </a:r>
            <a:r>
              <a:rPr lang="en-US" dirty="0"/>
              <a:t> </a:t>
            </a:r>
            <a:r>
              <a:rPr lang="en-US" dirty="0" err="1"/>
              <a:t>treeningandmetes</a:t>
            </a:r>
            <a:r>
              <a:rPr lang="en-US" dirty="0"/>
              <a:t>.</a:t>
            </a:r>
          </a:p>
          <a:p>
            <a:pPr>
              <a:buFont typeface="+mj-lt"/>
              <a:buAutoNum type="arabicPeriod"/>
            </a:pPr>
            <a:r>
              <a:rPr lang="en-US" dirty="0" err="1"/>
              <a:t>faktilised</a:t>
            </a:r>
            <a:r>
              <a:rPr lang="en-US" dirty="0"/>
              <a:t> </a:t>
            </a:r>
            <a:r>
              <a:rPr lang="en-US" dirty="0" err="1"/>
              <a:t>vead</a:t>
            </a:r>
            <a:r>
              <a:rPr lang="en-US" dirty="0"/>
              <a:t> (Factual Errors): </a:t>
            </a:r>
            <a:r>
              <a:rPr lang="en-US" dirty="0" err="1"/>
              <a:t>nad</a:t>
            </a:r>
            <a:r>
              <a:rPr lang="en-US" dirty="0"/>
              <a:t> </a:t>
            </a:r>
            <a:r>
              <a:rPr lang="en-US" dirty="0" err="1"/>
              <a:t>võivad</a:t>
            </a:r>
            <a:r>
              <a:rPr lang="en-US" dirty="0"/>
              <a:t> </a:t>
            </a:r>
            <a:r>
              <a:rPr lang="en-US" dirty="0" err="1"/>
              <a:t>toota</a:t>
            </a:r>
            <a:r>
              <a:rPr lang="en-US" dirty="0"/>
              <a:t> </a:t>
            </a:r>
            <a:r>
              <a:rPr lang="en-US" dirty="0" err="1"/>
              <a:t>teavet</a:t>
            </a:r>
            <a:r>
              <a:rPr lang="en-US" dirty="0"/>
              <a:t>, mis on </a:t>
            </a:r>
            <a:r>
              <a:rPr lang="en-US" dirty="0" err="1"/>
              <a:t>vananenud</a:t>
            </a:r>
            <a:r>
              <a:rPr lang="en-US" dirty="0"/>
              <a:t> </a:t>
            </a:r>
            <a:r>
              <a:rPr lang="en-US" dirty="0" err="1"/>
              <a:t>või</a:t>
            </a:r>
            <a:r>
              <a:rPr lang="en-US" dirty="0"/>
              <a:t> vale.</a:t>
            </a:r>
          </a:p>
          <a:p>
            <a:pPr>
              <a:buFont typeface="+mj-lt"/>
              <a:buAutoNum type="arabicPeriod"/>
            </a:pPr>
            <a:r>
              <a:rPr lang="en-US" dirty="0" err="1"/>
              <a:t>ebaselguse</a:t>
            </a:r>
            <a:r>
              <a:rPr lang="en-US" dirty="0"/>
              <a:t> </a:t>
            </a:r>
            <a:r>
              <a:rPr lang="en-US" dirty="0" err="1"/>
              <a:t>käsitlemine</a:t>
            </a:r>
            <a:r>
              <a:rPr lang="en-US" dirty="0"/>
              <a:t> (Ambiguity Handling): </a:t>
            </a:r>
            <a:r>
              <a:rPr lang="en-US" dirty="0" err="1"/>
              <a:t>neil</a:t>
            </a:r>
            <a:r>
              <a:rPr lang="en-US" dirty="0"/>
              <a:t> </a:t>
            </a:r>
            <a:r>
              <a:rPr lang="en-US" dirty="0" err="1"/>
              <a:t>võib</a:t>
            </a:r>
            <a:r>
              <a:rPr lang="en-US" dirty="0"/>
              <a:t> olla </a:t>
            </a:r>
            <a:r>
              <a:rPr lang="en-US" dirty="0" err="1"/>
              <a:t>raske</a:t>
            </a:r>
            <a:r>
              <a:rPr lang="en-US" dirty="0"/>
              <a:t> </a:t>
            </a:r>
            <a:r>
              <a:rPr lang="en-US" dirty="0" err="1"/>
              <a:t>toime</a:t>
            </a:r>
            <a:r>
              <a:rPr lang="en-US" dirty="0"/>
              <a:t> </a:t>
            </a:r>
            <a:r>
              <a:rPr lang="en-US" dirty="0" err="1"/>
              <a:t>tulla</a:t>
            </a:r>
            <a:r>
              <a:rPr lang="en-US" dirty="0"/>
              <a:t> </a:t>
            </a:r>
            <a:r>
              <a:rPr lang="en-US" dirty="0" err="1"/>
              <a:t>mitmetähenduslike</a:t>
            </a:r>
            <a:r>
              <a:rPr lang="en-US" dirty="0"/>
              <a:t> </a:t>
            </a:r>
            <a:r>
              <a:rPr lang="en-US" dirty="0" err="1"/>
              <a:t>päringutega</a:t>
            </a:r>
            <a:r>
              <a:rPr lang="en-US" dirty="0"/>
              <a:t> ja </a:t>
            </a:r>
            <a:r>
              <a:rPr lang="en-US" dirty="0" err="1"/>
              <a:t>nad</a:t>
            </a:r>
            <a:r>
              <a:rPr lang="en-US" dirty="0"/>
              <a:t> </a:t>
            </a:r>
            <a:r>
              <a:rPr lang="en-US" dirty="0" err="1"/>
              <a:t>võivad</a:t>
            </a:r>
            <a:r>
              <a:rPr lang="en-US" dirty="0"/>
              <a:t> </a:t>
            </a:r>
            <a:r>
              <a:rPr lang="en-US" dirty="0" err="1"/>
              <a:t>anda</a:t>
            </a:r>
            <a:r>
              <a:rPr lang="en-US" dirty="0"/>
              <a:t> </a:t>
            </a:r>
            <a:r>
              <a:rPr lang="en-US" dirty="0" err="1"/>
              <a:t>üldisemaid</a:t>
            </a:r>
            <a:r>
              <a:rPr lang="en-US" dirty="0"/>
              <a:t> </a:t>
            </a:r>
            <a:r>
              <a:rPr lang="en-US" dirty="0" err="1"/>
              <a:t>või</a:t>
            </a:r>
            <a:r>
              <a:rPr lang="en-US" dirty="0"/>
              <a:t> </a:t>
            </a:r>
            <a:r>
              <a:rPr lang="en-US" dirty="0" err="1"/>
              <a:t>valesid</a:t>
            </a:r>
            <a:r>
              <a:rPr lang="en-US" dirty="0"/>
              <a:t> </a:t>
            </a:r>
            <a:r>
              <a:rPr lang="en-US" dirty="0" err="1"/>
              <a:t>vastuseid</a:t>
            </a:r>
            <a:r>
              <a:rPr lang="en-US" dirty="0"/>
              <a:t>.</a:t>
            </a:r>
          </a:p>
          <a:p>
            <a:pPr>
              <a:buFont typeface="+mj-lt"/>
              <a:buAutoNum type="arabicPeriod"/>
            </a:pPr>
            <a:r>
              <a:rPr lang="en-US" dirty="0" err="1"/>
              <a:t>loovuse</a:t>
            </a:r>
            <a:r>
              <a:rPr lang="en-US" dirty="0"/>
              <a:t> </a:t>
            </a:r>
            <a:r>
              <a:rPr lang="en-US" dirty="0" err="1"/>
              <a:t>piirid</a:t>
            </a:r>
            <a:r>
              <a:rPr lang="en-US" dirty="0"/>
              <a:t> (Creativity Limits): </a:t>
            </a:r>
            <a:r>
              <a:rPr lang="en-US" dirty="0" err="1"/>
              <a:t>kuigi</a:t>
            </a:r>
            <a:r>
              <a:rPr lang="en-US" dirty="0"/>
              <a:t> </a:t>
            </a:r>
            <a:r>
              <a:rPr lang="en-US" dirty="0" err="1"/>
              <a:t>nad</a:t>
            </a:r>
            <a:r>
              <a:rPr lang="en-US" dirty="0"/>
              <a:t> </a:t>
            </a:r>
            <a:r>
              <a:rPr lang="en-US" dirty="0" err="1"/>
              <a:t>suudavad</a:t>
            </a:r>
            <a:r>
              <a:rPr lang="en-US" dirty="0"/>
              <a:t> </a:t>
            </a:r>
            <a:r>
              <a:rPr lang="en-US" dirty="0" err="1"/>
              <a:t>genereerida</a:t>
            </a:r>
            <a:r>
              <a:rPr lang="en-US" dirty="0"/>
              <a:t> </a:t>
            </a:r>
            <a:r>
              <a:rPr lang="en-US" dirty="0" err="1"/>
              <a:t>teksti</a:t>
            </a:r>
            <a:r>
              <a:rPr lang="en-US" dirty="0"/>
              <a:t>, on </a:t>
            </a:r>
            <a:r>
              <a:rPr lang="en-US" dirty="0" err="1"/>
              <a:t>nende</a:t>
            </a:r>
            <a:r>
              <a:rPr lang="en-US" dirty="0"/>
              <a:t> </a:t>
            </a:r>
            <a:r>
              <a:rPr lang="en-US" dirty="0" err="1"/>
              <a:t>loovus</a:t>
            </a:r>
            <a:r>
              <a:rPr lang="en-US" dirty="0"/>
              <a:t> </a:t>
            </a:r>
            <a:r>
              <a:rPr lang="en-US" dirty="0" err="1"/>
              <a:t>piiratud</a:t>
            </a:r>
            <a:r>
              <a:rPr lang="en-US" dirty="0"/>
              <a:t> </a:t>
            </a:r>
            <a:r>
              <a:rPr lang="en-US" dirty="0" err="1"/>
              <a:t>nende</a:t>
            </a:r>
            <a:r>
              <a:rPr lang="en-US" dirty="0"/>
              <a:t> </a:t>
            </a:r>
            <a:r>
              <a:rPr lang="en-US" dirty="0" err="1"/>
              <a:t>treeningandmete</a:t>
            </a:r>
            <a:r>
              <a:rPr lang="en-US" dirty="0"/>
              <a:t> ja </a:t>
            </a:r>
            <a:r>
              <a:rPr lang="en-US" dirty="0" err="1"/>
              <a:t>algoritmide</a:t>
            </a:r>
            <a:r>
              <a:rPr lang="en-US" dirty="0"/>
              <a:t> </a:t>
            </a:r>
            <a:r>
              <a:rPr lang="en-US" dirty="0" err="1"/>
              <a:t>poolt</a:t>
            </a:r>
            <a:r>
              <a:rPr lang="en-US" dirty="0"/>
              <a:t>.</a:t>
            </a:r>
          </a:p>
          <a:p>
            <a:endParaRPr lang="et-EE" dirty="0"/>
          </a:p>
          <a:p>
            <a:endParaRPr lang="et-EE" dirty="0"/>
          </a:p>
          <a:p>
            <a:r>
              <a:rPr lang="et-EE" dirty="0"/>
              <a:t>---ENG---</a:t>
            </a:r>
          </a:p>
          <a:p>
            <a:r>
              <a:rPr lang="et-EE" dirty="0"/>
              <a:t>(CG)</a:t>
            </a:r>
          </a:p>
          <a:p>
            <a:pPr>
              <a:buNone/>
            </a:pPr>
            <a:r>
              <a:rPr lang="en-US" dirty="0"/>
              <a:t>some common limitations of Large Language Models:</a:t>
            </a:r>
          </a:p>
          <a:p>
            <a:pPr>
              <a:buFont typeface="+mj-lt"/>
              <a:buAutoNum type="arabicPeriod"/>
            </a:pPr>
            <a:r>
              <a:rPr lang="en-US" b="1" dirty="0"/>
              <a:t>Lack of True Understanding</a:t>
            </a:r>
            <a:r>
              <a:rPr lang="en-US" dirty="0"/>
              <a:t>: They don't truly understand the text like humans do; they generate responses based on patterns.</a:t>
            </a:r>
          </a:p>
          <a:p>
            <a:pPr>
              <a:buFont typeface="+mj-lt"/>
              <a:buAutoNum type="arabicPeriod"/>
            </a:pPr>
            <a:r>
              <a:rPr lang="en-US" b="1" dirty="0"/>
              <a:t>Context Limitation</a:t>
            </a:r>
            <a:r>
              <a:rPr lang="en-US" dirty="0"/>
              <a:t>: They have a limit to how much text they can consider at once, which can affect understanding of long conversations.</a:t>
            </a:r>
          </a:p>
          <a:p>
            <a:pPr>
              <a:buFont typeface="+mj-lt"/>
              <a:buAutoNum type="arabicPeriod"/>
            </a:pPr>
            <a:r>
              <a:rPr lang="en-US" b="1" dirty="0"/>
              <a:t>Biases</a:t>
            </a:r>
            <a:r>
              <a:rPr lang="en-US" dirty="0"/>
              <a:t>: They can reflect and sometimes amplify biases present in their training data.</a:t>
            </a:r>
          </a:p>
          <a:p>
            <a:pPr>
              <a:buFont typeface="+mj-lt"/>
              <a:buAutoNum type="arabicPeriod"/>
            </a:pPr>
            <a:r>
              <a:rPr lang="en-US" b="1" dirty="0"/>
              <a:t>Factual Errors</a:t>
            </a:r>
            <a:r>
              <a:rPr lang="en-US" dirty="0"/>
              <a:t>: They can produce information that is outdated or incorrect.</a:t>
            </a:r>
          </a:p>
          <a:p>
            <a:pPr>
              <a:buFont typeface="+mj-lt"/>
              <a:buAutoNum type="arabicPeriod"/>
            </a:pPr>
            <a:r>
              <a:rPr lang="en-US" b="1" dirty="0"/>
              <a:t>Ambiguity Handling</a:t>
            </a:r>
            <a:r>
              <a:rPr lang="en-US" dirty="0"/>
              <a:t>: They might struggle with ambiguous queries and provide generic or incorrect answers.</a:t>
            </a:r>
          </a:p>
          <a:p>
            <a:pPr>
              <a:buFont typeface="+mj-lt"/>
              <a:buAutoNum type="arabicPeriod"/>
            </a:pPr>
            <a:r>
              <a:rPr lang="en-US" b="1" dirty="0"/>
              <a:t>Creativity Limits</a:t>
            </a:r>
            <a:r>
              <a:rPr lang="en-US" dirty="0"/>
              <a:t>: While they can generate text, their creativity is bounded by their training data and algorithms.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9361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dirty="0"/>
              <a:t>(LOE SLAIDILT)</a:t>
            </a:r>
          </a:p>
          <a:p>
            <a:endParaRPr lang="et-EE" dirty="0"/>
          </a:p>
          <a:p>
            <a:r>
              <a:rPr lang="et-EE" dirty="0"/>
              <a:t>---ENG---</a:t>
            </a:r>
          </a:p>
          <a:p>
            <a:r>
              <a:rPr lang="et-EE" dirty="0"/>
              <a:t>(CG)</a:t>
            </a:r>
          </a:p>
          <a:p>
            <a:pPr>
              <a:buNone/>
            </a:pPr>
            <a:r>
              <a:rPr lang="en-US" dirty="0"/>
              <a:t>where Large Language Models (LLMs) excel compared to human performance:</a:t>
            </a:r>
          </a:p>
          <a:p>
            <a:pPr>
              <a:buFont typeface="+mj-lt"/>
              <a:buAutoNum type="arabicPeriod"/>
            </a:pPr>
            <a:r>
              <a:rPr lang="en-US" b="1" dirty="0"/>
              <a:t>Speed of Processing</a:t>
            </a:r>
            <a:r>
              <a:rPr lang="en-US" dirty="0"/>
              <a:t>:</a:t>
            </a:r>
          </a:p>
          <a:p>
            <a:pPr marL="742950" lvl="1" indent="-285750">
              <a:buFont typeface="+mj-lt"/>
              <a:buAutoNum type="arabicPeriod"/>
            </a:pPr>
            <a:r>
              <a:rPr lang="en-US" b="1" dirty="0"/>
              <a:t>LLMs</a:t>
            </a:r>
            <a:r>
              <a:rPr lang="en-US" dirty="0"/>
              <a:t>: Can process and generate text in a matter of seconds, handling vast amounts of information quickly.</a:t>
            </a:r>
          </a:p>
          <a:p>
            <a:pPr marL="742950" lvl="1" indent="-285750">
              <a:buFont typeface="+mj-lt"/>
              <a:buAutoNum type="arabicPeriod"/>
            </a:pPr>
            <a:r>
              <a:rPr lang="en-US" b="1" dirty="0"/>
              <a:t>Humans</a:t>
            </a:r>
            <a:r>
              <a:rPr lang="en-US" dirty="0"/>
              <a:t>: Slower in processing large volumes of text and information.</a:t>
            </a:r>
          </a:p>
          <a:p>
            <a:pPr>
              <a:buFont typeface="+mj-lt"/>
              <a:buAutoNum type="arabicPeriod"/>
            </a:pPr>
            <a:r>
              <a:rPr lang="en-US" b="1" dirty="0"/>
              <a:t>Consistency</a:t>
            </a:r>
            <a:r>
              <a:rPr lang="en-US" dirty="0"/>
              <a:t>:</a:t>
            </a:r>
          </a:p>
          <a:p>
            <a:pPr marL="742950" lvl="1" indent="-285750">
              <a:buFont typeface="+mj-lt"/>
              <a:buAutoNum type="arabicPeriod"/>
            </a:pPr>
            <a:r>
              <a:rPr lang="en-US" b="1" dirty="0"/>
              <a:t>LLMs</a:t>
            </a:r>
            <a:r>
              <a:rPr lang="en-US" dirty="0"/>
              <a:t>: Provide consistent responses without fatigue, maintaining the same level of performance over time.</a:t>
            </a:r>
          </a:p>
          <a:p>
            <a:pPr marL="742950" lvl="1" indent="-285750">
              <a:buFont typeface="+mj-lt"/>
              <a:buAutoNum type="arabicPeriod"/>
            </a:pPr>
            <a:r>
              <a:rPr lang="en-US" b="1" dirty="0"/>
              <a:t>Humans</a:t>
            </a:r>
            <a:r>
              <a:rPr lang="en-US" dirty="0"/>
              <a:t>: Performance can vary due to fatigue, mood, or other factors.</a:t>
            </a:r>
          </a:p>
          <a:p>
            <a:pPr>
              <a:buFont typeface="+mj-lt"/>
              <a:buAutoNum type="arabicPeriod"/>
            </a:pPr>
            <a:r>
              <a:rPr lang="en-US" b="1" dirty="0"/>
              <a:t>Access to Information</a:t>
            </a:r>
            <a:r>
              <a:rPr lang="en-US" dirty="0"/>
              <a:t>:</a:t>
            </a:r>
          </a:p>
          <a:p>
            <a:pPr marL="742950" lvl="1" indent="-285750">
              <a:buFont typeface="+mj-lt"/>
              <a:buAutoNum type="arabicPeriod"/>
            </a:pPr>
            <a:r>
              <a:rPr lang="en-US" b="1" dirty="0"/>
              <a:t>LLMs</a:t>
            </a:r>
            <a:r>
              <a:rPr lang="en-US" dirty="0"/>
              <a:t>: Have access to a vast amount of information from their training data and can recall facts instantly.</a:t>
            </a:r>
          </a:p>
          <a:p>
            <a:pPr marL="742950" lvl="1" indent="-285750">
              <a:buFont typeface="+mj-lt"/>
              <a:buAutoNum type="arabicPeriod"/>
            </a:pPr>
            <a:r>
              <a:rPr lang="en-US" b="1" dirty="0"/>
              <a:t>Humans</a:t>
            </a:r>
            <a:r>
              <a:rPr lang="en-US" dirty="0"/>
              <a:t>: May need to look up information, and memory can be limited or biased.</a:t>
            </a:r>
          </a:p>
          <a:p>
            <a:pPr>
              <a:buFont typeface="+mj-lt"/>
              <a:buAutoNum type="arabicPeriod"/>
            </a:pPr>
            <a:r>
              <a:rPr lang="en-US" b="1" dirty="0"/>
              <a:t>Language Translation</a:t>
            </a:r>
            <a:r>
              <a:rPr lang="en-US" dirty="0"/>
              <a:t>:</a:t>
            </a:r>
          </a:p>
          <a:p>
            <a:pPr marL="742950" lvl="1" indent="-285750">
              <a:buFont typeface="+mj-lt"/>
              <a:buAutoNum type="arabicPeriod"/>
            </a:pPr>
            <a:r>
              <a:rPr lang="en-US" b="1" dirty="0"/>
              <a:t>LLMs</a:t>
            </a:r>
            <a:r>
              <a:rPr lang="en-US" dirty="0"/>
              <a:t>: Can translate text between multiple languages with high accuracy, especially with common languages.</a:t>
            </a:r>
          </a:p>
          <a:p>
            <a:pPr marL="742950" lvl="1" indent="-285750">
              <a:buFont typeface="+mj-lt"/>
              <a:buAutoNum type="arabicPeriod"/>
            </a:pPr>
            <a:r>
              <a:rPr lang="en-US" b="1" dirty="0"/>
              <a:t>Humans</a:t>
            </a:r>
            <a:r>
              <a:rPr lang="en-US" dirty="0"/>
              <a:t>: Translation can be time-consuming and may vary in accuracy depending on the language pair and expertise.</a:t>
            </a:r>
          </a:p>
          <a:p>
            <a:pPr>
              <a:buFont typeface="+mj-lt"/>
              <a:buAutoNum type="arabicPeriod"/>
            </a:pPr>
            <a:r>
              <a:rPr lang="en-US" b="1" dirty="0"/>
              <a:t>Data Analysis</a:t>
            </a:r>
            <a:r>
              <a:rPr lang="en-US" dirty="0"/>
              <a:t>:</a:t>
            </a:r>
          </a:p>
          <a:p>
            <a:pPr marL="742950" lvl="1" indent="-285750">
              <a:buFont typeface="+mj-lt"/>
              <a:buAutoNum type="arabicPeriod"/>
            </a:pPr>
            <a:r>
              <a:rPr lang="en-US" b="1" dirty="0"/>
              <a:t>LLMs</a:t>
            </a:r>
            <a:r>
              <a:rPr lang="en-US" dirty="0"/>
              <a:t>: Can quickly analyze and summarize large datasets or texts.</a:t>
            </a:r>
          </a:p>
          <a:p>
            <a:pPr marL="742950" lvl="1" indent="-285750">
              <a:buFont typeface="+mj-lt"/>
              <a:buAutoNum type="arabicPeriod"/>
            </a:pPr>
            <a:r>
              <a:rPr lang="en-US" b="1" dirty="0"/>
              <a:t>Humans</a:t>
            </a:r>
            <a:r>
              <a:rPr lang="en-US" dirty="0"/>
              <a:t>: More time-consuming and prone to oversight when handling large-scale data.</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97968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t-EE" dirty="0"/>
              <a:t>(LOE SLAIDILT)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t-EE"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DA554B-0CE2-49C1-AECE-CD0C19777C0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298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C979D-9D18-F6C5-75C4-2962E728366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EE"/>
          </a:p>
        </p:txBody>
      </p:sp>
      <p:sp>
        <p:nvSpPr>
          <p:cNvPr id="3" name="Subtitle 2">
            <a:extLst>
              <a:ext uri="{FF2B5EF4-FFF2-40B4-BE49-F238E27FC236}">
                <a16:creationId xmlns:a16="http://schemas.microsoft.com/office/drawing/2014/main" id="{307FB42D-681D-DE22-DEFE-69AB7FAE2E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EE"/>
          </a:p>
        </p:txBody>
      </p:sp>
      <p:sp>
        <p:nvSpPr>
          <p:cNvPr id="4" name="Date Placeholder 3">
            <a:extLst>
              <a:ext uri="{FF2B5EF4-FFF2-40B4-BE49-F238E27FC236}">
                <a16:creationId xmlns:a16="http://schemas.microsoft.com/office/drawing/2014/main" id="{1DE9C219-EF28-1F77-2124-C8D696685803}"/>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C54D182D-CCE9-2D8D-3AD5-63699AC28694}"/>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A927FC5D-6373-3D6A-FB18-D8716E27FA06}"/>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607890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44C63-DDE0-1079-B287-8F6AF13A3C14}"/>
              </a:ext>
            </a:extLst>
          </p:cNvPr>
          <p:cNvSpPr>
            <a:spLocks noGrp="1"/>
          </p:cNvSpPr>
          <p:nvPr>
            <p:ph type="title"/>
          </p:nvPr>
        </p:nvSpPr>
        <p:spPr/>
        <p:txBody>
          <a:bodyPr/>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E4E0C825-18C8-58A9-0553-70115C9BD49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AC710C6D-9DF8-3F10-A403-684D40D03666}"/>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76C23BD7-2BBB-C13C-A148-14F73EE162A5}"/>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90E1FE82-8669-3083-9FE2-57FFD2DBD0F5}"/>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196912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922789-1069-18BF-3C49-7FBC7E5BCDB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EE"/>
          </a:p>
        </p:txBody>
      </p:sp>
      <p:sp>
        <p:nvSpPr>
          <p:cNvPr id="3" name="Vertical Text Placeholder 2">
            <a:extLst>
              <a:ext uri="{FF2B5EF4-FFF2-40B4-BE49-F238E27FC236}">
                <a16:creationId xmlns:a16="http://schemas.microsoft.com/office/drawing/2014/main" id="{8E360DF0-2664-CF8C-B950-DA9FE614FDE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4596D320-E2F2-2935-3968-98A6A2F14194}"/>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F55240BA-4DE2-C6A5-AED4-735F6CA371A9}"/>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52ABB01E-9913-D8BF-6C6F-3B5674FA0B05}"/>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3301786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vaslaid argine">
    <p:spTree>
      <p:nvGrpSpPr>
        <p:cNvPr id="1" name=""/>
        <p:cNvGrpSpPr/>
        <p:nvPr/>
      </p:nvGrpSpPr>
      <p:grpSpPr>
        <a:xfrm>
          <a:off x="0" y="0"/>
          <a:ext cx="0" cy="0"/>
          <a:chOff x="0" y="0"/>
          <a:chExt cx="0" cy="0"/>
        </a:xfrm>
      </p:grpSpPr>
      <p:pic>
        <p:nvPicPr>
          <p:cNvPr id="3" name="Pilt 2">
            <a:extLst>
              <a:ext uri="{FF2B5EF4-FFF2-40B4-BE49-F238E27FC236}">
                <a16:creationId xmlns:a16="http://schemas.microsoft.com/office/drawing/2014/main" id="{5444A00A-82C7-48B2-B253-5F786AF481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5705497"/>
          </a:xfrm>
          <a:prstGeom prst="rect">
            <a:avLst/>
          </a:prstGeom>
        </p:spPr>
      </p:pic>
      <p:grpSp>
        <p:nvGrpSpPr>
          <p:cNvPr id="9" name="Group 8"/>
          <p:cNvGrpSpPr/>
          <p:nvPr userDrawn="1"/>
        </p:nvGrpSpPr>
        <p:grpSpPr>
          <a:xfrm>
            <a:off x="-1" y="1965075"/>
            <a:ext cx="12192000" cy="4892925"/>
            <a:chOff x="-1" y="1965075"/>
            <a:chExt cx="12192000" cy="4892925"/>
          </a:xfrm>
        </p:grpSpPr>
        <p:sp>
          <p:nvSpPr>
            <p:cNvPr id="10" name="Freeform 9"/>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3" name="Picture 3" descr="C:\Users\ipihu\Desktop\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686800" y="1965075"/>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Picture 3" descr="C:\Users\ipihu\Desktop\logo.png"/>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686800" y="1966097"/>
            <a:ext cx="24495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11" name="Text Placeholder 17"/>
          <p:cNvSpPr>
            <a:spLocks noGrp="1"/>
          </p:cNvSpPr>
          <p:nvPr>
            <p:ph type="body" sz="quarter" idx="12" hasCustomPrompt="1"/>
          </p:nvPr>
        </p:nvSpPr>
        <p:spPr>
          <a:xfrm>
            <a:off x="942276" y="4472120"/>
            <a:ext cx="8892396" cy="85287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tx2"/>
                </a:solidFill>
                <a:latin typeface="Verdana" charset="0"/>
              </a:defRPr>
            </a:lvl1pPr>
          </a:lstStyle>
          <a:p>
            <a:r>
              <a:rPr lang="et-EE" sz="3600" dirty="0"/>
              <a:t>Presentatsiooni Pealkiri</a:t>
            </a:r>
            <a:endParaRPr lang="et-EE" sz="3600" dirty="0">
              <a:solidFill>
                <a:schemeClr val="accent1"/>
              </a:solidFill>
            </a:endParaRPr>
          </a:p>
        </p:txBody>
      </p:sp>
      <p:sp>
        <p:nvSpPr>
          <p:cNvPr id="12" name="Text Placeholder 19"/>
          <p:cNvSpPr>
            <a:spLocks noGrp="1"/>
          </p:cNvSpPr>
          <p:nvPr>
            <p:ph type="body" sz="quarter" idx="13" hasCustomPrompt="1"/>
          </p:nvPr>
        </p:nvSpPr>
        <p:spPr>
          <a:xfrm>
            <a:off x="964578" y="6013392"/>
            <a:ext cx="4738535" cy="782741"/>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baseline="0">
                <a:solidFill>
                  <a:srgbClr val="332B60"/>
                </a:solidFill>
                <a:latin typeface="Verdana" charset="0"/>
              </a:defRPr>
            </a:lvl1pPr>
          </a:lstStyle>
          <a:p>
            <a:pPr>
              <a:lnSpc>
                <a:spcPct val="100000"/>
              </a:lnSpc>
              <a:spcBef>
                <a:spcPts val="0"/>
              </a:spcBef>
            </a:pPr>
            <a:r>
              <a:rPr lang="et-EE" sz="1800" dirty="0"/>
              <a:t>Nimi </a:t>
            </a:r>
            <a:r>
              <a:rPr lang="et-EE" sz="1800" dirty="0" err="1"/>
              <a:t>Nimeste</a:t>
            </a:r>
            <a:br>
              <a:rPr lang="et-EE" sz="1800" dirty="0"/>
            </a:br>
            <a:r>
              <a:rPr lang="et-EE" sz="1800" dirty="0"/>
              <a:t>Teaduskond / instituut </a:t>
            </a:r>
          </a:p>
        </p:txBody>
      </p:sp>
      <p:sp>
        <p:nvSpPr>
          <p:cNvPr id="16" name="Text Placeholder 17"/>
          <p:cNvSpPr>
            <a:spLocks noGrp="1"/>
          </p:cNvSpPr>
          <p:nvPr>
            <p:ph type="body" sz="quarter" idx="14" hasCustomPrompt="1"/>
          </p:nvPr>
        </p:nvSpPr>
        <p:spPr>
          <a:xfrm>
            <a:off x="942276" y="4961733"/>
            <a:ext cx="8892396" cy="481427"/>
          </a:xfrm>
          <a:prstGeom prst="rect">
            <a:avLst/>
          </a:prstGeom>
        </p:spPr>
        <p:txBody>
          <a:bodyPr lIns="0" tIns="0" rIns="0" bIns="0">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3200" b="1" i="0" cap="all" baseline="0">
                <a:solidFill>
                  <a:schemeClr val="accent3"/>
                </a:solidFill>
                <a:latin typeface="Verdana" charset="0"/>
              </a:defRPr>
            </a:lvl1pPr>
          </a:lstStyle>
          <a:p>
            <a:r>
              <a:rPr lang="et-EE" sz="3600" dirty="0">
                <a:solidFill>
                  <a:schemeClr val="accent1"/>
                </a:solidFill>
              </a:rPr>
              <a:t>vajadusel kahel real</a:t>
            </a:r>
          </a:p>
        </p:txBody>
      </p:sp>
      <p:sp>
        <p:nvSpPr>
          <p:cNvPr id="5" name="Date Placeholder 4">
            <a:extLst>
              <a:ext uri="{FF2B5EF4-FFF2-40B4-BE49-F238E27FC236}">
                <a16:creationId xmlns:a16="http://schemas.microsoft.com/office/drawing/2014/main" id="{E02623AA-F127-438E-83EA-5A4B108798AD}"/>
              </a:ext>
            </a:extLst>
          </p:cNvPr>
          <p:cNvSpPr>
            <a:spLocks noGrp="1"/>
          </p:cNvSpPr>
          <p:nvPr>
            <p:ph type="dt" sz="half" idx="15"/>
          </p:nvPr>
        </p:nvSpPr>
        <p:spPr>
          <a:xfrm>
            <a:off x="6442901" y="6208816"/>
            <a:ext cx="1916097" cy="365125"/>
          </a:xfrm>
          <a:prstGeom prst="rect">
            <a:avLst/>
          </a:prstGeom>
        </p:spPr>
        <p:txBody>
          <a:bodyPr/>
          <a:lstStyle>
            <a:lvl1pPr>
              <a:defRPr sz="2200">
                <a:solidFill>
                  <a:schemeClr val="tx2"/>
                </a:solidFill>
                <a:latin typeface="+mn-lt"/>
              </a:defRPr>
            </a:lvl1pPr>
          </a:lstStyle>
          <a:p>
            <a:fld id="{753892C2-EB78-4D5A-B775-B61492AB87AF}" type="datetime1">
              <a:rPr lang="et-EE" smtClean="0"/>
              <a:t>12.05.2026</a:t>
            </a:fld>
            <a:endParaRPr lang="et-EE" dirty="0"/>
          </a:p>
        </p:txBody>
      </p:sp>
      <p:pic>
        <p:nvPicPr>
          <p:cNvPr id="14" name="Pilt 13">
            <a:extLst>
              <a:ext uri="{FF2B5EF4-FFF2-40B4-BE49-F238E27FC236}">
                <a16:creationId xmlns:a16="http://schemas.microsoft.com/office/drawing/2014/main" id="{A78C583B-B98D-45AB-8528-881BA94686EB}"/>
              </a:ext>
            </a:extLst>
          </p:cNvPr>
          <p:cNvPicPr>
            <a:picLocks noChangeAspect="1"/>
          </p:cNvPicPr>
          <p:nvPr userDrawn="1"/>
        </p:nvPicPr>
        <p:blipFill>
          <a:blip r:embed="rId4"/>
          <a:stretch>
            <a:fillRect/>
          </a:stretch>
        </p:blipFill>
        <p:spPr>
          <a:xfrm>
            <a:off x="8676624" y="6139575"/>
            <a:ext cx="2446760" cy="394639"/>
          </a:xfrm>
          <a:prstGeom prst="rect">
            <a:avLst/>
          </a:prstGeom>
        </p:spPr>
      </p:pic>
    </p:spTree>
    <p:extLst>
      <p:ext uri="{BB962C8B-B14F-4D97-AF65-F5344CB8AC3E}">
        <p14:creationId xmlns:p14="http://schemas.microsoft.com/office/powerpoint/2010/main" val="29704226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ulletid kahanevas järjekorras">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4" y="549275"/>
            <a:ext cx="10494517" cy="81088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Redigeeri juhtslaidi</a:t>
            </a:r>
          </a:p>
          <a:p>
            <a:pPr lvl="0"/>
            <a:r>
              <a:rPr lang="et-EE" dirty="0"/>
              <a:t>Vajadusel kahel real</a:t>
            </a:r>
            <a:endParaRPr lang="en-US" dirty="0"/>
          </a:p>
        </p:txBody>
      </p:sp>
      <p:sp>
        <p:nvSpPr>
          <p:cNvPr id="21" name="Text Placeholder 11"/>
          <p:cNvSpPr>
            <a:spLocks noGrp="1"/>
          </p:cNvSpPr>
          <p:nvPr>
            <p:ph type="body" sz="quarter" idx="14" hasCustomPrompt="1"/>
          </p:nvPr>
        </p:nvSpPr>
        <p:spPr>
          <a:xfrm>
            <a:off x="12747121" y="2497982"/>
            <a:ext cx="8802242" cy="4140200"/>
          </a:xfrm>
          <a:prstGeom prst="rect">
            <a:avLst/>
          </a:prstGeom>
        </p:spPr>
        <p:txBody>
          <a:bodyPr lIns="0" tIns="0" rIns="0" bIns="0"/>
          <a:lstStyle>
            <a:lvl1pPr marL="285750" marR="0" indent="-285750" algn="l" defTabSz="914400" rtl="0" eaLnBrk="1" fontAlgn="auto" latinLnBrk="0" hangingPunct="1">
              <a:lnSpc>
                <a:spcPct val="90000"/>
              </a:lnSpc>
              <a:spcBef>
                <a:spcPts val="1000"/>
              </a:spcBef>
              <a:spcAft>
                <a:spcPts val="0"/>
              </a:spcAft>
              <a:buClr>
                <a:srgbClr val="E4067E"/>
              </a:buClr>
              <a:buSzTx/>
              <a:buFont typeface="Wingdings" panose="05000000000000000000" pitchFamily="2" charset="2"/>
              <a:buChar char="§"/>
              <a:tabLst/>
              <a:defRPr lang="en-US" altLang="en-US" sz="1800" smtClean="0">
                <a:solidFill>
                  <a:srgbClr val="332B60"/>
                </a:solidFill>
              </a:defRPr>
            </a:lvl1pPr>
            <a:lvl2pPr marL="742950" indent="-285750">
              <a:buClr>
                <a:srgbClr val="E4067E"/>
              </a:buClr>
              <a:buFont typeface="Wingdings" panose="05000000000000000000" pitchFamily="2" charset="2"/>
              <a:buChar char="§"/>
              <a:defRPr sz="1600">
                <a:solidFill>
                  <a:srgbClr val="332B60"/>
                </a:solidFill>
              </a:defRPr>
            </a:lvl2pPr>
            <a:lvl3pPr marL="120015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3pPr>
            <a:lvl4pPr>
              <a:defRPr sz="1800">
                <a:solidFill>
                  <a:srgbClr val="332B60"/>
                </a:solidFill>
              </a:defRPr>
            </a:lvl4pPr>
            <a:lvl5pPr marL="1974850" marR="0" indent="-20320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a:defRPr sz="1800">
                <a:solidFill>
                  <a:srgbClr val="332B60"/>
                </a:solidFill>
              </a:defRPr>
            </a:lvl7pPr>
          </a:lstStyle>
          <a:p>
            <a:pPr>
              <a:buClr>
                <a:srgbClr val="E4067E"/>
              </a:buClr>
            </a:pPr>
            <a:r>
              <a:rPr lang="en-US" altLang="en-US" sz="1800" dirty="0">
                <a:solidFill>
                  <a:srgbClr val="332B60"/>
                </a:solidFill>
                <a:latin typeface="+mn-lt"/>
              </a:rPr>
              <a:t>Vivamus </a:t>
            </a:r>
            <a:r>
              <a:rPr lang="en-US" altLang="en-US" sz="1800" dirty="0" err="1">
                <a:solidFill>
                  <a:srgbClr val="332B60"/>
                </a:solidFill>
                <a:latin typeface="+mn-lt"/>
              </a:rPr>
              <a:t>hendrerit</a:t>
            </a:r>
            <a:r>
              <a:rPr lang="en-US" altLang="en-US" sz="1800" dirty="0">
                <a:solidFill>
                  <a:srgbClr val="332B60"/>
                </a:solidFill>
                <a:latin typeface="+mn-lt"/>
              </a:rPr>
              <a:t>. </a:t>
            </a:r>
            <a:r>
              <a:rPr lang="en-US" altLang="en-US" sz="1800" dirty="0" err="1">
                <a:solidFill>
                  <a:srgbClr val="332B60"/>
                </a:solidFill>
                <a:latin typeface="+mn-lt"/>
              </a:rPr>
              <a:t>Proin</a:t>
            </a:r>
            <a:r>
              <a:rPr lang="en-US" altLang="en-US" sz="1800" dirty="0">
                <a:solidFill>
                  <a:srgbClr val="332B60"/>
                </a:solidFill>
                <a:latin typeface="+mn-lt"/>
              </a:rPr>
              <a:t> </a:t>
            </a:r>
            <a:r>
              <a:rPr lang="en-US" altLang="en-US" sz="1800" dirty="0" err="1">
                <a:solidFill>
                  <a:srgbClr val="332B60"/>
                </a:solidFill>
                <a:latin typeface="+mn-lt"/>
              </a:rPr>
              <a:t>dapibus</a:t>
            </a:r>
            <a:r>
              <a:rPr lang="en-US" altLang="en-US" sz="1800" dirty="0">
                <a:solidFill>
                  <a:srgbClr val="332B60"/>
                </a:solidFill>
                <a:latin typeface="+mn-lt"/>
              </a:rPr>
              <a:t>. </a:t>
            </a:r>
            <a:r>
              <a:rPr lang="en-US" altLang="en-US" sz="1800" dirty="0" err="1">
                <a:solidFill>
                  <a:srgbClr val="332B60"/>
                </a:solidFill>
                <a:latin typeface="+mn-lt"/>
              </a:rPr>
              <a:t>Praesent</a:t>
            </a:r>
            <a:r>
              <a:rPr lang="en-US" altLang="en-US" sz="1800" dirty="0">
                <a:solidFill>
                  <a:srgbClr val="332B60"/>
                </a:solidFill>
                <a:latin typeface="+mn-lt"/>
              </a:rPr>
              <a:t> </a:t>
            </a:r>
            <a:r>
              <a:rPr lang="en-US" altLang="en-US" sz="1800" dirty="0" err="1">
                <a:solidFill>
                  <a:srgbClr val="332B60"/>
                </a:solidFill>
                <a:latin typeface="+mn-lt"/>
              </a:rPr>
              <a:t>ultrice</a:t>
            </a:r>
            <a:r>
              <a:rPr lang="en-US" altLang="en-US" sz="1800" dirty="0">
                <a:solidFill>
                  <a:srgbClr val="332B60"/>
                </a:solidFill>
                <a:latin typeface="+mn-lt"/>
              </a:rPr>
              <a:t> </a:t>
            </a:r>
            <a:r>
              <a:rPr lang="en-US" altLang="en-US" sz="1800" dirty="0" err="1">
                <a:solidFill>
                  <a:srgbClr val="332B60"/>
                </a:solidFill>
                <a:latin typeface="+mn-lt"/>
              </a:rPr>
              <a:t>ces</a:t>
            </a:r>
            <a:r>
              <a:rPr lang="en-US" altLang="en-US" sz="1800" dirty="0">
                <a:solidFill>
                  <a:srgbClr val="332B60"/>
                </a:solidFill>
                <a:latin typeface="+mn-lt"/>
              </a:rPr>
              <a:t> </a:t>
            </a:r>
            <a:r>
              <a:rPr lang="en-US" altLang="en-US" sz="1800" dirty="0" err="1">
                <a:solidFill>
                  <a:srgbClr val="332B60"/>
                </a:solidFill>
                <a:latin typeface="+mn-lt"/>
              </a:rPr>
              <a:t>nulla</a:t>
            </a:r>
            <a:r>
              <a:rPr lang="en-US" altLang="en-US" sz="1800" dirty="0">
                <a:solidFill>
                  <a:srgbClr val="332B60"/>
                </a:solidFill>
                <a:latin typeface="+mn-lt"/>
              </a:rPr>
              <a:t> sit </a:t>
            </a:r>
            <a:r>
              <a:rPr lang="en-US" altLang="en-US" sz="1800" dirty="0" err="1">
                <a:solidFill>
                  <a:srgbClr val="332B60"/>
                </a:solidFill>
                <a:latin typeface="+mn-lt"/>
              </a:rPr>
              <a:t>amet</a:t>
            </a:r>
            <a:r>
              <a:rPr lang="en-US" altLang="en-US" sz="1800" dirty="0">
                <a:solidFill>
                  <a:srgbClr val="332B60"/>
                </a:solidFill>
                <a:latin typeface="+mn-lt"/>
              </a:rPr>
              <a:t> lacus.</a:t>
            </a:r>
          </a:p>
          <a:p>
            <a:pPr lvl="1">
              <a:buClr>
                <a:srgbClr val="E4067E"/>
              </a:buClr>
              <a:buFont typeface="Wingdings" panose="05000000000000000000" pitchFamily="2" charset="2"/>
              <a:buChar char="§"/>
            </a:pPr>
            <a:r>
              <a:rPr lang="en-US" altLang="en-US" sz="1800" dirty="0" err="1">
                <a:solidFill>
                  <a:srgbClr val="332B60"/>
                </a:solidFill>
              </a:rPr>
              <a:t>Ut</a:t>
            </a:r>
            <a:r>
              <a:rPr lang="en-US" altLang="en-US" sz="1800" dirty="0">
                <a:solidFill>
                  <a:srgbClr val="332B60"/>
                </a:solidFill>
              </a:rPr>
              <a:t> vitae </a:t>
            </a:r>
            <a:r>
              <a:rPr lang="en-US" altLang="en-US" sz="1800" dirty="0" err="1">
                <a:solidFill>
                  <a:srgbClr val="332B60"/>
                </a:solidFill>
              </a:rPr>
              <a:t>nunc</a:t>
            </a:r>
            <a:r>
              <a:rPr lang="en-US" altLang="en-US" sz="1800" dirty="0">
                <a:solidFill>
                  <a:srgbClr val="332B60"/>
                </a:solidFill>
              </a:rPr>
              <a:t> non </a:t>
            </a:r>
            <a:r>
              <a:rPr lang="en-US" altLang="en-US" sz="1800" dirty="0" err="1">
                <a:solidFill>
                  <a:srgbClr val="332B60"/>
                </a:solidFill>
              </a:rPr>
              <a:t>pede</a:t>
            </a:r>
            <a:r>
              <a:rPr lang="en-US" altLang="en-US" sz="1800" dirty="0">
                <a:solidFill>
                  <a:srgbClr val="332B60"/>
                </a:solidFill>
              </a:rPr>
              <a:t> </a:t>
            </a:r>
            <a:r>
              <a:rPr lang="en-US" altLang="en-US" sz="1800" dirty="0" err="1">
                <a:solidFill>
                  <a:srgbClr val="332B60"/>
                </a:solidFill>
              </a:rPr>
              <a:t>tristique</a:t>
            </a:r>
            <a:r>
              <a:rPr lang="en-US" altLang="en-US" sz="1800" dirty="0">
                <a:solidFill>
                  <a:srgbClr val="332B60"/>
                </a:solidFill>
              </a:rPr>
              <a:t> </a:t>
            </a:r>
            <a:r>
              <a:rPr lang="en-US" altLang="en-US" sz="1800" dirty="0" err="1">
                <a:solidFill>
                  <a:srgbClr val="332B60"/>
                </a:solidFill>
              </a:rPr>
              <a:t>sagittis</a:t>
            </a:r>
            <a:r>
              <a:rPr lang="en-US" altLang="en-US" sz="1800" dirty="0">
                <a:solidFill>
                  <a:srgbClr val="332B60"/>
                </a:solidFill>
              </a:rPr>
              <a:t>. </a:t>
            </a:r>
            <a:r>
              <a:rPr lang="en-US" altLang="en-US" sz="1800" dirty="0" err="1">
                <a:solidFill>
                  <a:srgbClr val="332B60"/>
                </a:solidFill>
              </a:rPr>
              <a:t>Aliquam</a:t>
            </a:r>
            <a:r>
              <a:rPr lang="en-US" altLang="en-US" sz="1800" dirty="0">
                <a:solidFill>
                  <a:srgbClr val="332B60"/>
                </a:solidFill>
              </a:rPr>
              <a:t> </a:t>
            </a:r>
            <a:r>
              <a:rPr lang="en-US" altLang="en-US" sz="1800" dirty="0" err="1">
                <a:solidFill>
                  <a:srgbClr val="332B60"/>
                </a:solidFill>
              </a:rPr>
              <a:t>imperdiet</a:t>
            </a:r>
            <a:r>
              <a:rPr lang="en-US" altLang="en-US" sz="1800" dirty="0">
                <a:solidFill>
                  <a:srgbClr val="332B60"/>
                </a:solidFill>
              </a:rPr>
              <a:t> </a:t>
            </a:r>
            <a:r>
              <a:rPr lang="en-US" altLang="en-US" sz="1800" dirty="0" err="1">
                <a:solidFill>
                  <a:srgbClr val="332B60"/>
                </a:solidFill>
              </a:rPr>
              <a:t>elit</a:t>
            </a:r>
            <a:r>
              <a:rPr lang="en-US" altLang="en-US" sz="1800" dirty="0">
                <a:solidFill>
                  <a:srgbClr val="332B60"/>
                </a:solidFill>
              </a:rPr>
              <a:t> </a:t>
            </a:r>
            <a:r>
              <a:rPr lang="en-US" altLang="en-US" sz="1800" dirty="0" err="1">
                <a:solidFill>
                  <a:srgbClr val="332B60"/>
                </a:solidFill>
              </a:rPr>
              <a:t>vel</a:t>
            </a:r>
            <a:r>
              <a:rPr lang="en-US" altLang="en-US" sz="1800" dirty="0">
                <a:solidFill>
                  <a:srgbClr val="332B60"/>
                </a:solidFill>
              </a:rPr>
              <a:t> </a:t>
            </a:r>
            <a:r>
              <a:rPr lang="en-US" altLang="en-US" sz="1800" dirty="0" err="1">
                <a:solidFill>
                  <a:srgbClr val="332B60"/>
                </a:solidFill>
              </a:rPr>
              <a:t>justo</a:t>
            </a:r>
            <a:r>
              <a:rPr lang="en-US" altLang="en-US" sz="1800" dirty="0">
                <a:solidFill>
                  <a:srgbClr val="332B60"/>
                </a:solidFill>
              </a:rPr>
              <a:t>. </a:t>
            </a:r>
          </a:p>
          <a:p>
            <a:pPr lvl="2">
              <a:buClr>
                <a:srgbClr val="E4067E"/>
              </a:buClr>
              <a:buFont typeface="Wingdings" panose="05000000000000000000" pitchFamily="2" charset="2"/>
              <a:buChar char="§"/>
            </a:pPr>
            <a:r>
              <a:rPr lang="en-US" altLang="en-US" sz="1800" dirty="0" err="1">
                <a:solidFill>
                  <a:srgbClr val="332B60"/>
                </a:solidFill>
              </a:rPr>
              <a:t>Quisque</a:t>
            </a:r>
            <a:r>
              <a:rPr lang="en-US" altLang="en-US" sz="1800" dirty="0">
                <a:solidFill>
                  <a:srgbClr val="332B60"/>
                </a:solidFill>
              </a:rPr>
              <a:t> </a:t>
            </a:r>
            <a:r>
              <a:rPr lang="en-US" altLang="en-US" sz="1800" dirty="0" err="1">
                <a:solidFill>
                  <a:srgbClr val="332B60"/>
                </a:solidFill>
              </a:rPr>
              <a:t>porttitor</a:t>
            </a:r>
            <a:r>
              <a:rPr lang="en-US" altLang="en-US" sz="1800" dirty="0">
                <a:solidFill>
                  <a:srgbClr val="332B60"/>
                </a:solidFill>
              </a:rPr>
              <a:t> </a:t>
            </a:r>
            <a:r>
              <a:rPr lang="en-US" altLang="en-US" sz="1800" dirty="0" err="1">
                <a:solidFill>
                  <a:srgbClr val="332B60"/>
                </a:solidFill>
              </a:rPr>
              <a:t>imperiandiet</a:t>
            </a:r>
            <a:r>
              <a:rPr lang="en-US" altLang="en-US" sz="1800" dirty="0">
                <a:solidFill>
                  <a:srgbClr val="332B60"/>
                </a:solidFill>
              </a:rPr>
              <a:t> qua.</a:t>
            </a:r>
          </a:p>
          <a:p>
            <a:pPr lvl="3">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4">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p>
          <a:p>
            <a:pPr lvl="5">
              <a:buClr>
                <a:srgbClr val="E4067E"/>
              </a:buClr>
              <a:buFont typeface="Wingdings" panose="05000000000000000000" pitchFamily="2" charset="2"/>
              <a:buChar char="§"/>
            </a:pPr>
            <a:r>
              <a:rPr lang="en-US" altLang="en-US" dirty="0" err="1">
                <a:solidFill>
                  <a:srgbClr val="332B60"/>
                </a:solidFill>
              </a:rPr>
              <a:t>Phasellus</a:t>
            </a:r>
            <a:r>
              <a:rPr lang="en-US" altLang="en-US" dirty="0">
                <a:solidFill>
                  <a:srgbClr val="332B60"/>
                </a:solidFill>
              </a:rPr>
              <a:t> </a:t>
            </a:r>
            <a:r>
              <a:rPr lang="en-US" altLang="en-US" dirty="0" err="1">
                <a:solidFill>
                  <a:srgbClr val="332B60"/>
                </a:solidFill>
              </a:rPr>
              <a:t>vel</a:t>
            </a:r>
            <a:r>
              <a:rPr lang="en-US" altLang="en-US" dirty="0">
                <a:solidFill>
                  <a:srgbClr val="332B60"/>
                </a:solidFill>
              </a:rPr>
              <a:t> </a:t>
            </a:r>
            <a:r>
              <a:rPr lang="en-US" altLang="en-US" dirty="0" err="1">
                <a:solidFill>
                  <a:srgbClr val="332B60"/>
                </a:solidFill>
              </a:rPr>
              <a:t>lectus</a:t>
            </a:r>
            <a:r>
              <a:rPr lang="en-US" altLang="en-US" dirty="0">
                <a:solidFill>
                  <a:srgbClr val="332B60"/>
                </a:solidFill>
              </a:rPr>
              <a:t> at </a:t>
            </a:r>
            <a:r>
              <a:rPr lang="en-US" altLang="en-US" dirty="0" err="1">
                <a:solidFill>
                  <a:srgbClr val="332B60"/>
                </a:solidFill>
              </a:rPr>
              <a:t>orci</a:t>
            </a:r>
            <a:r>
              <a:rPr lang="en-US" altLang="en-US" dirty="0">
                <a:solidFill>
                  <a:srgbClr val="332B60"/>
                </a:solidFill>
              </a:rPr>
              <a:t> </a:t>
            </a:r>
            <a:r>
              <a:rPr lang="en-US" altLang="en-US" dirty="0" err="1">
                <a:solidFill>
                  <a:srgbClr val="332B60"/>
                </a:solidFill>
              </a:rPr>
              <a:t>ornare</a:t>
            </a:r>
            <a:r>
              <a:rPr lang="en-US" altLang="en-US" dirty="0">
                <a:solidFill>
                  <a:srgbClr val="332B60"/>
                </a:solidFill>
              </a:rPr>
              <a:t> </a:t>
            </a:r>
            <a:r>
              <a:rPr lang="en-US" altLang="en-US" dirty="0" err="1">
                <a:solidFill>
                  <a:srgbClr val="332B60"/>
                </a:solidFill>
              </a:rPr>
              <a:t>ultrices</a:t>
            </a:r>
            <a:r>
              <a:rPr lang="en-US" altLang="en-US" dirty="0">
                <a:solidFill>
                  <a:srgbClr val="332B60"/>
                </a:solidFill>
              </a:rPr>
              <a:t>. Viva </a:t>
            </a:r>
            <a:r>
              <a:rPr lang="en-US" altLang="en-US" dirty="0" err="1">
                <a:solidFill>
                  <a:srgbClr val="332B60"/>
                </a:solidFill>
              </a:rPr>
              <a:t>etmus</a:t>
            </a:r>
            <a:r>
              <a:rPr lang="en-US" altLang="en-US" dirty="0">
                <a:solidFill>
                  <a:srgbClr val="332B60"/>
                </a:solidFill>
              </a:rPr>
              <a:t> </a:t>
            </a:r>
            <a:r>
              <a:rPr lang="en-US" altLang="en-US" dirty="0" err="1">
                <a:solidFill>
                  <a:srgbClr val="332B60"/>
                </a:solidFill>
              </a:rPr>
              <a:t>justo</a:t>
            </a:r>
            <a:r>
              <a:rPr lang="en-US" altLang="en-US" dirty="0">
                <a:solidFill>
                  <a:srgbClr val="332B60"/>
                </a:solidFill>
              </a:rPr>
              <a:t> </a:t>
            </a:r>
            <a:r>
              <a:rPr lang="en-US" altLang="en-US" dirty="0" err="1">
                <a:solidFill>
                  <a:srgbClr val="332B60"/>
                </a:solidFill>
              </a:rPr>
              <a:t>est</a:t>
            </a:r>
            <a:r>
              <a:rPr lang="en-US" altLang="en-US" dirty="0">
                <a:solidFill>
                  <a:srgbClr val="332B60"/>
                </a:solidFill>
              </a:rPr>
              <a:t>, </a:t>
            </a:r>
            <a:r>
              <a:rPr lang="en-US" altLang="en-US" dirty="0" err="1">
                <a:solidFill>
                  <a:srgbClr val="332B60"/>
                </a:solidFill>
              </a:rPr>
              <a:t>vulputate</a:t>
            </a:r>
            <a:r>
              <a:rPr lang="en-US" altLang="en-US" dirty="0">
                <a:solidFill>
                  <a:srgbClr val="332B60"/>
                </a:solidFill>
              </a:rPr>
              <a:t> </a:t>
            </a:r>
            <a:r>
              <a:rPr lang="en-US" altLang="en-US" dirty="0" err="1">
                <a:solidFill>
                  <a:srgbClr val="332B60"/>
                </a:solidFill>
              </a:rPr>
              <a:t>eu</a:t>
            </a:r>
            <a:r>
              <a:rPr lang="et-EE" altLang="en-US" dirty="0">
                <a:solidFill>
                  <a:srgbClr val="332B60"/>
                </a:solidFill>
              </a:rPr>
              <a:t>.</a:t>
            </a:r>
            <a:endParaRPr lang="en-US" altLang="en-US" dirty="0">
              <a:solidFill>
                <a:srgbClr val="332B60"/>
              </a:solidFill>
            </a:endParaRPr>
          </a:p>
          <a:p>
            <a:pPr>
              <a:buClr>
                <a:srgbClr val="E4067E"/>
              </a:buClr>
            </a:pPr>
            <a:r>
              <a:rPr lang="et-EE" altLang="en-US" sz="1800" dirty="0">
                <a:solidFill>
                  <a:srgbClr val="332B60"/>
                </a:solidFill>
                <a:latin typeface="+mn-lt"/>
              </a:rPr>
              <a:t>B</a:t>
            </a:r>
            <a:r>
              <a:rPr lang="en-US" altLang="en-US" sz="1800" dirty="0" err="1">
                <a:solidFill>
                  <a:srgbClr val="332B60"/>
                </a:solidFill>
                <a:latin typeface="+mn-lt"/>
              </a:rPr>
              <a:t>ibendum</a:t>
            </a:r>
            <a:r>
              <a:rPr lang="en-US" altLang="en-US" sz="1800" dirty="0">
                <a:solidFill>
                  <a:srgbClr val="332B60"/>
                </a:solidFill>
                <a:latin typeface="+mn-lt"/>
              </a:rPr>
              <a:t> </a:t>
            </a:r>
            <a:r>
              <a:rPr lang="en-US" altLang="en-US" sz="1800" dirty="0" err="1">
                <a:solidFill>
                  <a:srgbClr val="332B60"/>
                </a:solidFill>
                <a:latin typeface="+mn-lt"/>
              </a:rPr>
              <a:t>hendrerit</a:t>
            </a:r>
            <a:r>
              <a:rPr lang="en-US" altLang="en-US" sz="1800" dirty="0">
                <a:solidFill>
                  <a:srgbClr val="332B60"/>
                </a:solidFill>
                <a:latin typeface="+mn-lt"/>
              </a:rPr>
              <a:t>, </a:t>
            </a:r>
            <a:r>
              <a:rPr lang="en-US" altLang="en-US" sz="1800" dirty="0" err="1">
                <a:solidFill>
                  <a:srgbClr val="332B60"/>
                </a:solidFill>
                <a:latin typeface="+mn-lt"/>
              </a:rPr>
              <a:t>rutrum</a:t>
            </a:r>
            <a:r>
              <a:rPr lang="en-US" altLang="en-US" sz="1800" dirty="0">
                <a:solidFill>
                  <a:srgbClr val="332B60"/>
                </a:solidFill>
                <a:latin typeface="+mn-lt"/>
              </a:rPr>
              <a:t> </a:t>
            </a:r>
            <a:r>
              <a:rPr lang="en-US" altLang="en-US" sz="1800" dirty="0" err="1">
                <a:solidFill>
                  <a:srgbClr val="332B60"/>
                </a:solidFill>
                <a:latin typeface="+mn-lt"/>
              </a:rPr>
              <a:t>ut</a:t>
            </a:r>
            <a:r>
              <a:rPr lang="en-US" altLang="en-US" sz="1800" dirty="0">
                <a:solidFill>
                  <a:srgbClr val="332B60"/>
                </a:solidFill>
                <a:latin typeface="+mn-lt"/>
              </a:rPr>
              <a:t>, </a:t>
            </a:r>
            <a:r>
              <a:rPr lang="en-US" altLang="en-US" sz="1800" dirty="0" err="1">
                <a:solidFill>
                  <a:srgbClr val="332B60"/>
                </a:solidFill>
                <a:latin typeface="+mn-lt"/>
              </a:rPr>
              <a:t>turpis</a:t>
            </a:r>
            <a:r>
              <a:rPr lang="en-US" altLang="en-US" sz="1800" dirty="0">
                <a:solidFill>
                  <a:srgbClr val="332B60"/>
                </a:solidFill>
                <a:latin typeface="+mn-lt"/>
              </a:rPr>
              <a:t>. </a:t>
            </a:r>
            <a:r>
              <a:rPr lang="en-US" altLang="en-US" sz="1800" dirty="0" err="1">
                <a:solidFill>
                  <a:srgbClr val="332B60"/>
                </a:solidFill>
                <a:latin typeface="+mn-lt"/>
              </a:rPr>
              <a:t>Sed</a:t>
            </a:r>
            <a:r>
              <a:rPr lang="en-US" altLang="en-US" sz="1800" dirty="0">
                <a:solidFill>
                  <a:srgbClr val="332B60"/>
                </a:solidFill>
                <a:latin typeface="+mn-lt"/>
              </a:rPr>
              <a:t> </a:t>
            </a:r>
            <a:r>
              <a:rPr lang="en-US" altLang="en-US" sz="1800" dirty="0" err="1">
                <a:solidFill>
                  <a:srgbClr val="332B60"/>
                </a:solidFill>
                <a:latin typeface="+mn-lt"/>
              </a:rPr>
              <a:t>velit</a:t>
            </a:r>
            <a:r>
              <a:rPr lang="en-US" altLang="en-US" sz="1800" dirty="0">
                <a:solidFill>
                  <a:srgbClr val="332B60"/>
                </a:solidFill>
                <a:latin typeface="+mn-lt"/>
              </a:rPr>
              <a:t>. </a:t>
            </a:r>
          </a:p>
          <a:p>
            <a:pPr lvl="1">
              <a:buClr>
                <a:srgbClr val="E4067E"/>
              </a:buClr>
              <a:buFont typeface="Wingdings" panose="05000000000000000000" pitchFamily="2" charset="2"/>
              <a:buChar char="§"/>
            </a:pPr>
            <a:r>
              <a:rPr lang="en-US" altLang="en-US" sz="1800" dirty="0" err="1">
                <a:solidFill>
                  <a:srgbClr val="332B60"/>
                </a:solidFill>
              </a:rPr>
              <a:t>Sed</a:t>
            </a:r>
            <a:r>
              <a:rPr lang="en-US" altLang="en-US" sz="1800" dirty="0">
                <a:solidFill>
                  <a:srgbClr val="332B60"/>
                </a:solidFill>
              </a:rPr>
              <a:t> semper </a:t>
            </a:r>
            <a:r>
              <a:rPr lang="en-US" altLang="en-US" sz="1800" dirty="0" err="1">
                <a:solidFill>
                  <a:srgbClr val="332B60"/>
                </a:solidFill>
              </a:rPr>
              <a:t>augue</a:t>
            </a:r>
            <a:r>
              <a:rPr lang="en-US" altLang="en-US" sz="1800" dirty="0">
                <a:solidFill>
                  <a:srgbClr val="332B60"/>
                </a:solidFill>
              </a:rPr>
              <a:t>.</a:t>
            </a:r>
          </a:p>
          <a:p>
            <a:pPr marL="2514600" marR="0" lvl="5"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a:p>
            <a:pPr lvl="2"/>
            <a:endParaRPr lang="et-EE" dirty="0"/>
          </a:p>
          <a:p>
            <a:pPr lvl="0"/>
            <a:endParaRPr lang="et-EE" dirty="0"/>
          </a:p>
        </p:txBody>
      </p:sp>
      <p:sp>
        <p:nvSpPr>
          <p:cNvPr id="4" name="Text Placeholder 11">
            <a:extLst>
              <a:ext uri="{FF2B5EF4-FFF2-40B4-BE49-F238E27FC236}">
                <a16:creationId xmlns:a16="http://schemas.microsoft.com/office/drawing/2014/main" id="{D3B3BC33-8ABA-48F1-BFB4-DE482C7C785A}"/>
              </a:ext>
            </a:extLst>
          </p:cNvPr>
          <p:cNvSpPr>
            <a:spLocks noGrp="1"/>
          </p:cNvSpPr>
          <p:nvPr>
            <p:ph type="body" sz="quarter" idx="16" hasCustomPrompt="1"/>
          </p:nvPr>
        </p:nvSpPr>
        <p:spPr>
          <a:xfrm>
            <a:off x="2171700" y="1576024"/>
            <a:ext cx="8802241" cy="3940539"/>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6575" indent="-263525">
              <a:lnSpc>
                <a:spcPct val="100000"/>
              </a:lnSpc>
              <a:spcBef>
                <a:spcPts val="500"/>
              </a:spcBef>
              <a:buClr>
                <a:srgbClr val="E4067E"/>
              </a:buClr>
              <a:buFont typeface="Wingdings" panose="05000000000000000000" pitchFamily="2" charset="2"/>
              <a:buChar char="§"/>
              <a:defRPr sz="1600">
                <a:solidFill>
                  <a:srgbClr val="332B60"/>
                </a:solidFill>
              </a:defRPr>
            </a:lvl2pPr>
            <a:lvl3pPr marL="809625" indent="-273050">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536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dirty="0"/>
              <a:t>Redigeeri teksti</a:t>
            </a:r>
          </a:p>
          <a:p>
            <a:pPr lvl="1"/>
            <a:r>
              <a:rPr lang="et-EE" dirty="0"/>
              <a:t>Redigeeri teksti</a:t>
            </a:r>
          </a:p>
          <a:p>
            <a:pPr lvl="2"/>
            <a:r>
              <a:rPr lang="et-EE" dirty="0"/>
              <a:t>Redigeeri teksti</a:t>
            </a:r>
          </a:p>
        </p:txBody>
      </p:sp>
    </p:spTree>
    <p:extLst>
      <p:ext uri="{BB962C8B-B14F-4D97-AF65-F5344CB8AC3E}">
        <p14:creationId xmlns:p14="http://schemas.microsoft.com/office/powerpoint/2010/main" val="2586894494"/>
      </p:ext>
    </p:extLst>
  </p:cSld>
  <p:clrMapOvr>
    <a:masterClrMapping/>
  </p:clrMapOvr>
  <p:extLst>
    <p:ext uri="{DCECCB84-F9BA-43D5-87BE-67443E8EF086}">
      <p15:sldGuideLst xmlns:p15="http://schemas.microsoft.com/office/powerpoint/2012/main">
        <p15:guide id="2" orient="horz" pos="1026">
          <p15:clr>
            <a:srgbClr val="FBAE40"/>
          </p15:clr>
        </p15:guide>
        <p15:guide id="3" pos="136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Viimane slaid">
    <p:spTree>
      <p:nvGrpSpPr>
        <p:cNvPr id="1" name=""/>
        <p:cNvGrpSpPr/>
        <p:nvPr/>
      </p:nvGrpSpPr>
      <p:grpSpPr>
        <a:xfrm>
          <a:off x="0" y="0"/>
          <a:ext cx="0" cy="0"/>
          <a:chOff x="0" y="0"/>
          <a:chExt cx="0" cy="0"/>
        </a:xfrm>
      </p:grpSpPr>
      <p:pic>
        <p:nvPicPr>
          <p:cNvPr id="9" name="Pilt 8">
            <a:extLst>
              <a:ext uri="{FF2B5EF4-FFF2-40B4-BE49-F238E27FC236}">
                <a16:creationId xmlns:a16="http://schemas.microsoft.com/office/drawing/2014/main" id="{E4206FF8-514E-4505-BE8B-525341DA5A9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0"/>
            <a:ext cx="12191999" cy="5705497"/>
          </a:xfrm>
          <a:prstGeom prst="rect">
            <a:avLst/>
          </a:prstGeom>
        </p:spPr>
      </p:pic>
      <p:sp>
        <p:nvSpPr>
          <p:cNvPr id="15" name="Freeform 14"/>
          <p:cNvSpPr/>
          <p:nvPr userDrawn="1"/>
        </p:nvSpPr>
        <p:spPr>
          <a:xfrm>
            <a:off x="-1" y="3312687"/>
            <a:ext cx="12192000" cy="3545313"/>
          </a:xfrm>
          <a:custGeom>
            <a:avLst/>
            <a:gdLst>
              <a:gd name="connsiteX0" fmla="*/ 986101 w 12192000"/>
              <a:gd name="connsiteY0" fmla="*/ 0 h 3545313"/>
              <a:gd name="connsiteX1" fmla="*/ 12192000 w 12192000"/>
              <a:gd name="connsiteY1" fmla="*/ 0 h 3545313"/>
              <a:gd name="connsiteX2" fmla="*/ 12192000 w 12192000"/>
              <a:gd name="connsiteY2" fmla="*/ 510802 h 3545313"/>
              <a:gd name="connsiteX3" fmla="*/ 12192000 w 12192000"/>
              <a:gd name="connsiteY3" fmla="*/ 1543258 h 3545313"/>
              <a:gd name="connsiteX4" fmla="*/ 12192000 w 12192000"/>
              <a:gd name="connsiteY4" fmla="*/ 3545313 h 3545313"/>
              <a:gd name="connsiteX5" fmla="*/ 986101 w 12192000"/>
              <a:gd name="connsiteY5" fmla="*/ 3545313 h 3545313"/>
              <a:gd name="connsiteX6" fmla="*/ 475299 w 12192000"/>
              <a:gd name="connsiteY6" fmla="*/ 3545313 h 3545313"/>
              <a:gd name="connsiteX7" fmla="*/ 0 w 12192000"/>
              <a:gd name="connsiteY7" fmla="*/ 3545313 h 3545313"/>
              <a:gd name="connsiteX8" fmla="*/ 0 w 12192000"/>
              <a:gd name="connsiteY8" fmla="*/ 1543258 h 3545313"/>
              <a:gd name="connsiteX9" fmla="*/ 475299 w 12192000"/>
              <a:gd name="connsiteY9" fmla="*/ 1543258 h 3545313"/>
              <a:gd name="connsiteX10" fmla="*/ 475299 w 12192000"/>
              <a:gd name="connsiteY10" fmla="*/ 510802 h 3545313"/>
              <a:gd name="connsiteX11" fmla="*/ 986101 w 12192000"/>
              <a:gd name="connsiteY11" fmla="*/ 510802 h 354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3545313">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Picture 15"/>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93884" y="1984278"/>
            <a:ext cx="2447645" cy="1370681"/>
          </a:xfrm>
          <a:prstGeom prst="rect">
            <a:avLst/>
          </a:prstGeom>
        </p:spPr>
      </p:pic>
      <p:sp>
        <p:nvSpPr>
          <p:cNvPr id="5" name="TextBox 4"/>
          <p:cNvSpPr txBox="1">
            <a:spLocks noChangeArrowheads="1"/>
          </p:cNvSpPr>
          <p:nvPr userDrawn="1"/>
        </p:nvSpPr>
        <p:spPr bwMode="auto">
          <a:xfrm>
            <a:off x="0" y="-992188"/>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defRPr>
            </a:lvl1pPr>
            <a:lvl2pPr marL="742950" indent="-285750">
              <a:defRPr>
                <a:solidFill>
                  <a:schemeClr val="tx1"/>
                </a:solidFill>
                <a:latin typeface="Calibri" charset="0"/>
              </a:defRPr>
            </a:lvl2pPr>
            <a:lvl3pPr marL="1143000" indent="-228600">
              <a:defRPr>
                <a:solidFill>
                  <a:schemeClr val="tx1"/>
                </a:solidFill>
                <a:latin typeface="Calibri" charset="0"/>
              </a:defRPr>
            </a:lvl3pPr>
            <a:lvl4pPr marL="1600200" indent="-228600">
              <a:defRPr>
                <a:solidFill>
                  <a:schemeClr val="tx1"/>
                </a:solidFill>
                <a:latin typeface="Calibri" charset="0"/>
              </a:defRPr>
            </a:lvl4pPr>
            <a:lvl5pPr marL="2057400" indent="-228600">
              <a:defRPr>
                <a:solidFill>
                  <a:schemeClr val="tx1"/>
                </a:solidFill>
                <a:latin typeface="Calibri" charset="0"/>
              </a:defRPr>
            </a:lvl5pPr>
            <a:lvl6pPr marL="2514600" indent="-228600" fontAlgn="base">
              <a:spcBef>
                <a:spcPct val="0"/>
              </a:spcBef>
              <a:spcAft>
                <a:spcPct val="0"/>
              </a:spcAft>
              <a:defRPr>
                <a:solidFill>
                  <a:schemeClr val="tx1"/>
                </a:solidFill>
                <a:latin typeface="Calibri" charset="0"/>
              </a:defRPr>
            </a:lvl6pPr>
            <a:lvl7pPr marL="2971800" indent="-228600" fontAlgn="base">
              <a:spcBef>
                <a:spcPct val="0"/>
              </a:spcBef>
              <a:spcAft>
                <a:spcPct val="0"/>
              </a:spcAft>
              <a:defRPr>
                <a:solidFill>
                  <a:schemeClr val="tx1"/>
                </a:solidFill>
                <a:latin typeface="Calibri" charset="0"/>
              </a:defRPr>
            </a:lvl7pPr>
            <a:lvl8pPr marL="3429000" indent="-228600" fontAlgn="base">
              <a:spcBef>
                <a:spcPct val="0"/>
              </a:spcBef>
              <a:spcAft>
                <a:spcPct val="0"/>
              </a:spcAft>
              <a:defRPr>
                <a:solidFill>
                  <a:schemeClr val="tx1"/>
                </a:solidFill>
                <a:latin typeface="Calibri" charset="0"/>
              </a:defRPr>
            </a:lvl8pPr>
            <a:lvl9pPr marL="3886200" indent="-228600" fontAlgn="base">
              <a:spcBef>
                <a:spcPct val="0"/>
              </a:spcBef>
              <a:spcAft>
                <a:spcPct val="0"/>
              </a:spcAft>
              <a:defRPr>
                <a:solidFill>
                  <a:schemeClr val="tx1"/>
                </a:solidFill>
                <a:latin typeface="Calibri" charset="0"/>
              </a:defRPr>
            </a:lvl9pPr>
          </a:lstStyle>
          <a:p>
            <a:pPr eaLnBrk="1" hangingPunct="1">
              <a:defRPr/>
            </a:pPr>
            <a:endParaRPr lang="en-US" altLang="en-US"/>
          </a:p>
        </p:txBody>
      </p:sp>
      <p:sp>
        <p:nvSpPr>
          <p:cNvPr id="8" name="Text Placeholder 19"/>
          <p:cNvSpPr>
            <a:spLocks noGrp="1"/>
          </p:cNvSpPr>
          <p:nvPr>
            <p:ph type="body" sz="quarter" idx="11" hasCustomPrompt="1"/>
          </p:nvPr>
        </p:nvSpPr>
        <p:spPr>
          <a:xfrm>
            <a:off x="982403" y="4746646"/>
            <a:ext cx="10159444" cy="1638973"/>
          </a:xfrm>
          <a:prstGeom prst="rect">
            <a:avLst/>
          </a:prstGeom>
        </p:spPr>
        <p:txBody>
          <a:bodyPr lIns="0" tIns="0" rIns="0" bIns="0">
            <a:normAutofit/>
          </a:bodyPr>
          <a:lstStyle>
            <a:lvl1pPr marL="0" marR="0" indent="0" algn="l" defTabSz="914400" rtl="0" eaLnBrk="1" fontAlgn="auto" latinLnBrk="0" hangingPunct="1">
              <a:lnSpc>
                <a:spcPct val="100000"/>
              </a:lnSpc>
              <a:spcBef>
                <a:spcPts val="1000"/>
              </a:spcBef>
              <a:spcAft>
                <a:spcPts val="0"/>
              </a:spcAft>
              <a:buClrTx/>
              <a:buSzTx/>
              <a:buFont typeface="Arial"/>
              <a:buNone/>
              <a:tabLst/>
              <a:defRPr sz="3200" b="1" cap="all" baseline="0">
                <a:solidFill>
                  <a:schemeClr val="tx2"/>
                </a:solidFill>
                <a:latin typeface="Verdana" charset="0"/>
              </a:defRPr>
            </a:lvl1pPr>
            <a:lvl2pPr marL="0" indent="0">
              <a:spcBef>
                <a:spcPts val="1000"/>
              </a:spcBef>
              <a:buFontTx/>
              <a:buNone/>
              <a:defRPr sz="1600" b="0">
                <a:solidFill>
                  <a:schemeClr val="accent2"/>
                </a:solidFill>
              </a:defRPr>
            </a:lvl2pPr>
          </a:lstStyle>
          <a:p>
            <a:r>
              <a:rPr lang="en-US" altLang="en-US" dirty="0"/>
              <a:t>TALLINN</a:t>
            </a:r>
            <a:r>
              <a:rPr lang="et-EE" altLang="en-US" dirty="0"/>
              <a:t>A</a:t>
            </a:r>
            <a:r>
              <a:rPr lang="en-US" altLang="en-US" dirty="0"/>
              <a:t> </a:t>
            </a:r>
            <a:r>
              <a:rPr lang="et-EE" altLang="en-US" dirty="0"/>
              <a:t>TEHNIKAÜLIKOOL</a:t>
            </a:r>
            <a:endParaRPr lang="en-US" altLang="en-US" dirty="0"/>
          </a:p>
          <a:p>
            <a:r>
              <a:rPr lang="en-US" altLang="en-US" sz="1700" b="0" cap="none" dirty="0" err="1">
                <a:solidFill>
                  <a:schemeClr val="accent2"/>
                </a:solidFill>
              </a:rPr>
              <a:t>Ehitajate</a:t>
            </a:r>
            <a:r>
              <a:rPr lang="en-US" altLang="en-US" sz="1700" b="0" cap="none" dirty="0">
                <a:solidFill>
                  <a:schemeClr val="accent2"/>
                </a:solidFill>
              </a:rPr>
              <a:t> </a:t>
            </a:r>
            <a:r>
              <a:rPr lang="et-EE" altLang="en-US" sz="1700" b="0" cap="none" dirty="0">
                <a:solidFill>
                  <a:schemeClr val="accent2"/>
                </a:solidFill>
              </a:rPr>
              <a:t>tee</a:t>
            </a:r>
            <a:r>
              <a:rPr lang="en-US" altLang="en-US" sz="1700" b="0" cap="none" dirty="0">
                <a:solidFill>
                  <a:schemeClr val="accent2"/>
                </a:solidFill>
              </a:rPr>
              <a:t> 5, 19086 Tallinn</a:t>
            </a:r>
            <a:r>
              <a:rPr lang="et-EE" altLang="en-US" sz="1700" b="0" cap="none" dirty="0">
                <a:solidFill>
                  <a:schemeClr val="accent2"/>
                </a:solidFill>
              </a:rPr>
              <a:t>, </a:t>
            </a:r>
          </a:p>
          <a:p>
            <a:r>
              <a:rPr lang="et-EE" altLang="en-US" sz="1700" b="0" cap="none" dirty="0">
                <a:solidFill>
                  <a:schemeClr val="accent2"/>
                </a:solidFill>
              </a:rPr>
              <a:t>Tel </a:t>
            </a:r>
            <a:r>
              <a:rPr lang="en-US" altLang="en-US" sz="1700" b="0" cap="none" dirty="0">
                <a:solidFill>
                  <a:schemeClr val="accent2"/>
                </a:solidFill>
              </a:rPr>
              <a:t>620 2002 (</a:t>
            </a:r>
            <a:r>
              <a:rPr lang="et-EE" altLang="en-US" sz="1700" b="0" cap="none" dirty="0">
                <a:solidFill>
                  <a:schemeClr val="accent2"/>
                </a:solidFill>
              </a:rPr>
              <a:t>E-R</a:t>
            </a:r>
            <a:r>
              <a:rPr lang="en-US" altLang="en-US" sz="1700" b="0" cap="none" dirty="0">
                <a:solidFill>
                  <a:schemeClr val="accent2"/>
                </a:solidFill>
              </a:rPr>
              <a:t> 8.30–</a:t>
            </a:r>
            <a:r>
              <a:rPr lang="et-EE" altLang="en-US" sz="1700" b="0" cap="none" dirty="0">
                <a:solidFill>
                  <a:schemeClr val="accent2"/>
                </a:solidFill>
              </a:rPr>
              <a:t>17</a:t>
            </a:r>
            <a:r>
              <a:rPr lang="en-US" altLang="en-US" sz="1700" b="0" cap="none" dirty="0">
                <a:solidFill>
                  <a:schemeClr val="accent2"/>
                </a:solidFill>
              </a:rPr>
              <a:t>.00</a:t>
            </a:r>
            <a:r>
              <a:rPr lang="et-EE" altLang="en-US" sz="1700" b="0" cap="none" dirty="0">
                <a:solidFill>
                  <a:schemeClr val="accent2"/>
                </a:solidFill>
              </a:rPr>
              <a:t>)</a:t>
            </a:r>
            <a:endParaRPr lang="en-US" altLang="en-US" sz="1700" cap="none" dirty="0">
              <a:solidFill>
                <a:schemeClr val="accent2"/>
              </a:solidFill>
            </a:endParaRPr>
          </a:p>
          <a:p>
            <a:r>
              <a:rPr lang="en-US" altLang="en-US" sz="1700" cap="none" dirty="0">
                <a:solidFill>
                  <a:schemeClr val="accent2"/>
                </a:solidFill>
                <a:latin typeface="Verdana" panose="020B0604030504040204" pitchFamily="34" charset="0"/>
              </a:rPr>
              <a:t>t</a:t>
            </a:r>
            <a:r>
              <a:rPr lang="et-EE" altLang="en-US" sz="1700" cap="none" dirty="0" err="1">
                <a:solidFill>
                  <a:schemeClr val="accent2"/>
                </a:solidFill>
                <a:latin typeface="Verdana" panose="020B0604030504040204" pitchFamily="34" charset="0"/>
              </a:rPr>
              <a:t>altech</a:t>
            </a:r>
            <a:r>
              <a:rPr lang="en-US" altLang="en-US" sz="1700" cap="none" dirty="0">
                <a:solidFill>
                  <a:schemeClr val="accent2"/>
                </a:solidFill>
                <a:latin typeface="Verdana" panose="020B0604030504040204" pitchFamily="34" charset="0"/>
              </a:rPr>
              <a:t>.</a:t>
            </a:r>
            <a:r>
              <a:rPr lang="en-US" altLang="en-US" sz="1700" cap="none" dirty="0" err="1">
                <a:solidFill>
                  <a:schemeClr val="accent2"/>
                </a:solidFill>
                <a:latin typeface="Verdana" panose="020B0604030504040204" pitchFamily="34" charset="0"/>
              </a:rPr>
              <a:t>ee</a:t>
            </a:r>
            <a:endParaRPr lang="en-US" altLang="en-US" sz="1700" cap="none" dirty="0">
              <a:solidFill>
                <a:schemeClr val="accent2"/>
              </a:solidFill>
            </a:endParaRPr>
          </a:p>
        </p:txBody>
      </p:sp>
    </p:spTree>
    <p:extLst>
      <p:ext uri="{BB962C8B-B14F-4D97-AF65-F5344CB8AC3E}">
        <p14:creationId xmlns:p14="http://schemas.microsoft.com/office/powerpoint/2010/main" val="1116566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kst ja graafik">
    <p:spTree>
      <p:nvGrpSpPr>
        <p:cNvPr id="1" name=""/>
        <p:cNvGrpSpPr/>
        <p:nvPr/>
      </p:nvGrpSpPr>
      <p:grpSpPr>
        <a:xfrm>
          <a:off x="0" y="0"/>
          <a:ext cx="0" cy="0"/>
          <a:chOff x="0" y="0"/>
          <a:chExt cx="0" cy="0"/>
        </a:xfrm>
      </p:grpSpPr>
      <p:sp>
        <p:nvSpPr>
          <p:cNvPr id="11" name="Text Placeholder 9"/>
          <p:cNvSpPr>
            <a:spLocks noGrp="1"/>
          </p:cNvSpPr>
          <p:nvPr>
            <p:ph type="body" sz="quarter" idx="13" hasCustomPrompt="1"/>
          </p:nvPr>
        </p:nvSpPr>
        <p:spPr>
          <a:xfrm>
            <a:off x="479425" y="549275"/>
            <a:ext cx="10494517" cy="802772"/>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vl2pPr>
              <a:defRPr sz="2500"/>
            </a:lvl2pPr>
          </a:lstStyle>
          <a:p>
            <a:pPr lvl="0"/>
            <a:r>
              <a:rPr lang="et-EE" dirty="0"/>
              <a:t>Redigeeri juhtslaidi</a:t>
            </a:r>
          </a:p>
          <a:p>
            <a:pPr lvl="0"/>
            <a:r>
              <a:rPr lang="et-EE" dirty="0"/>
              <a:t>Vajadusel kahel real</a:t>
            </a:r>
            <a:endParaRPr lang="en-US" dirty="0"/>
          </a:p>
        </p:txBody>
      </p:sp>
      <p:sp>
        <p:nvSpPr>
          <p:cNvPr id="14" name="Chart Placeholder 13"/>
          <p:cNvSpPr>
            <a:spLocks noGrp="1"/>
          </p:cNvSpPr>
          <p:nvPr>
            <p:ph type="chart" sz="quarter" idx="15"/>
          </p:nvPr>
        </p:nvSpPr>
        <p:spPr>
          <a:xfrm>
            <a:off x="2180246" y="3119215"/>
            <a:ext cx="8802242" cy="2397349"/>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defRPr>
            </a:lvl1pPr>
          </a:lstStyle>
          <a:p>
            <a:pPr lvl="0"/>
            <a:r>
              <a:rPr lang="et-EE" noProof="0" dirty="0"/>
              <a:t>Diagrammi lisamiseks klõpsake ikooni</a:t>
            </a:r>
            <a:endParaRPr lang="en-US" noProof="0" dirty="0"/>
          </a:p>
        </p:txBody>
      </p:sp>
      <p:sp>
        <p:nvSpPr>
          <p:cNvPr id="16" name="Text Placeholder 15"/>
          <p:cNvSpPr>
            <a:spLocks noGrp="1"/>
          </p:cNvSpPr>
          <p:nvPr>
            <p:ph type="body" sz="quarter" idx="16" hasCustomPrompt="1"/>
          </p:nvPr>
        </p:nvSpPr>
        <p:spPr>
          <a:xfrm>
            <a:off x="2171700" y="2059533"/>
            <a:ext cx="8790444" cy="901807"/>
          </a:xfrm>
          <a:prstGeom prst="rect">
            <a:avLst/>
          </a:prstGeom>
        </p:spPr>
        <p:txBody>
          <a:bodyPr lIns="0" tIns="0" rIns="0" bIns="0"/>
          <a:lstStyle>
            <a:lvl1pPr marL="228600" indent="-228600">
              <a:lnSpc>
                <a:spcPct val="100000"/>
              </a:lnSpc>
              <a:spcBef>
                <a:spcPts val="500"/>
              </a:spcBef>
              <a:buClr>
                <a:srgbClr val="E4067E"/>
              </a:buClr>
              <a:buFont typeface="Wingdings" panose="05000000000000000000" pitchFamily="2" charset="2"/>
              <a:buChar char="§"/>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371600" indent="0">
              <a:buFont typeface="Verdana" panose="020B0604030504040204" pitchFamily="34" charset="0"/>
              <a:buNone/>
              <a:defRPr/>
            </a:lvl4pPr>
          </a:lstStyle>
          <a:p>
            <a:pPr lvl="0"/>
            <a:r>
              <a:rPr lang="et-EE" dirty="0"/>
              <a:t>Redigeeri teksti</a:t>
            </a:r>
          </a:p>
          <a:p>
            <a:pPr lvl="1"/>
            <a:r>
              <a:rPr lang="et-EE" dirty="0"/>
              <a:t>Redigeeri teksti</a:t>
            </a:r>
          </a:p>
          <a:p>
            <a:pPr lvl="2"/>
            <a:r>
              <a:rPr lang="et-EE" dirty="0"/>
              <a:t>Redigeeri teksti</a:t>
            </a:r>
          </a:p>
          <a:p>
            <a:pPr lvl="2"/>
            <a:endParaRPr lang="et-EE" dirty="0"/>
          </a:p>
        </p:txBody>
      </p:sp>
      <p:sp>
        <p:nvSpPr>
          <p:cNvPr id="7" name="Text Placeholder 11"/>
          <p:cNvSpPr>
            <a:spLocks noGrp="1"/>
          </p:cNvSpPr>
          <p:nvPr>
            <p:ph type="body" sz="quarter" idx="18"/>
          </p:nvPr>
        </p:nvSpPr>
        <p:spPr>
          <a:xfrm>
            <a:off x="2171700" y="1586046"/>
            <a:ext cx="8790444" cy="413669"/>
          </a:xfrm>
          <a:prstGeom prst="rect">
            <a:avLst/>
          </a:prstGeom>
        </p:spPr>
        <p:txBody>
          <a:bodyPr lIns="0" tIns="0" rIns="0" bIns="0"/>
          <a:lstStyle>
            <a:lvl1pPr marL="0" marR="0" indent="0" algn="l" defTabSz="914400" rtl="0" eaLnBrk="1" fontAlgn="auto" latinLnBrk="0" hangingPunct="1">
              <a:lnSpc>
                <a:spcPct val="100000"/>
              </a:lnSpc>
              <a:spcBef>
                <a:spcPts val="500"/>
              </a:spcBef>
              <a:spcAft>
                <a:spcPts val="0"/>
              </a:spcAft>
              <a:buClrTx/>
              <a:buSzTx/>
              <a:buFont typeface="Wingdings" panose="05000000000000000000" pitchFamily="2" charset="2"/>
              <a:buNone/>
              <a:tabLst/>
              <a:defRPr sz="1800" baseline="0">
                <a:solidFill>
                  <a:srgbClr val="332B60"/>
                </a:solidFill>
                <a:latin typeface="Verdana" charset="0"/>
              </a:defRPr>
            </a:lvl1pPr>
          </a:lstStyle>
          <a:p>
            <a:pPr lvl="0"/>
            <a:r>
              <a:rPr lang="et-EE" dirty="0"/>
              <a:t>Redigeeri juhtslaidi tekstilaade</a:t>
            </a:r>
          </a:p>
        </p:txBody>
      </p:sp>
    </p:spTree>
    <p:extLst>
      <p:ext uri="{BB962C8B-B14F-4D97-AF65-F5344CB8AC3E}">
        <p14:creationId xmlns:p14="http://schemas.microsoft.com/office/powerpoint/2010/main" val="1674744777"/>
      </p:ext>
    </p:extLst>
  </p:cSld>
  <p:clrMapOvr>
    <a:masterClrMapping/>
  </p:clrMapOvr>
  <p:extLst>
    <p:ext uri="{DCECCB84-F9BA-43D5-87BE-67443E8EF086}">
      <p15:sldGuideLst xmlns:p15="http://schemas.microsoft.com/office/powerpoint/2012/main">
        <p15:guide id="2" orient="horz" pos="1026">
          <p15:clr>
            <a:srgbClr val="FBAE40"/>
          </p15:clr>
        </p15:guide>
        <p15:guide id="3" orient="horz" pos="3997">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kst ja graafik 2">
    <p:spTree>
      <p:nvGrpSpPr>
        <p:cNvPr id="1" name=""/>
        <p:cNvGrpSpPr/>
        <p:nvPr/>
      </p:nvGrpSpPr>
      <p:grpSpPr>
        <a:xfrm>
          <a:off x="0" y="0"/>
          <a:ext cx="0" cy="0"/>
          <a:chOff x="0" y="0"/>
          <a:chExt cx="0" cy="0"/>
        </a:xfrm>
      </p:grpSpPr>
      <p:sp>
        <p:nvSpPr>
          <p:cNvPr id="10" name="Text Placeholder 9"/>
          <p:cNvSpPr>
            <a:spLocks noGrp="1"/>
          </p:cNvSpPr>
          <p:nvPr>
            <p:ph type="body" sz="quarter" idx="13" hasCustomPrompt="1"/>
          </p:nvPr>
        </p:nvSpPr>
        <p:spPr>
          <a:xfrm>
            <a:off x="479427" y="549275"/>
            <a:ext cx="6109380" cy="755228"/>
          </a:xfrm>
          <a:prstGeom prst="rect">
            <a:avLst/>
          </a:prstGeom>
        </p:spPr>
        <p:txBody>
          <a:bodyPr lIns="0" tIns="0" rIns="0" bIns="0"/>
          <a:lstStyle>
            <a:lvl1pPr marL="0" marR="0" indent="0" algn="l" defTabSz="914400" rtl="0" eaLnBrk="1" fontAlgn="auto" latinLnBrk="0" hangingPunct="1">
              <a:lnSpc>
                <a:spcPct val="100000"/>
              </a:lnSpc>
              <a:spcBef>
                <a:spcPts val="0"/>
              </a:spcBef>
              <a:spcAft>
                <a:spcPts val="0"/>
              </a:spcAft>
              <a:buClrTx/>
              <a:buSzTx/>
              <a:buFont typeface="Arial"/>
              <a:buNone/>
              <a:tabLst/>
              <a:defRPr sz="2200" b="1" i="0" cap="all" baseline="0">
                <a:solidFill>
                  <a:srgbClr val="332B60"/>
                </a:solidFill>
                <a:latin typeface="Verdana" charset="0"/>
              </a:defRPr>
            </a:lvl1pPr>
          </a:lstStyle>
          <a:p>
            <a:pPr lvl="0"/>
            <a:r>
              <a:rPr lang="et-EE" dirty="0"/>
              <a:t>Redigeeri juhtslaidi</a:t>
            </a:r>
          </a:p>
          <a:p>
            <a:pPr lvl="0"/>
            <a:r>
              <a:rPr lang="et-EE" dirty="0"/>
              <a:t>Vajadusel kahel real</a:t>
            </a:r>
            <a:endParaRPr lang="en-US" dirty="0"/>
          </a:p>
        </p:txBody>
      </p:sp>
      <p:sp>
        <p:nvSpPr>
          <p:cNvPr id="12" name="Chart Placeholder 13"/>
          <p:cNvSpPr>
            <a:spLocks noGrp="1"/>
          </p:cNvSpPr>
          <p:nvPr>
            <p:ph type="chart" sz="quarter" idx="15"/>
          </p:nvPr>
        </p:nvSpPr>
        <p:spPr>
          <a:xfrm>
            <a:off x="6888163" y="557822"/>
            <a:ext cx="4248151" cy="4958741"/>
          </a:xfrm>
          <a:prstGeom prst="rect">
            <a:avLst/>
          </a:prstGeom>
        </p:spPr>
        <p:txBody>
          <a:bodyPr/>
          <a:lstStyle>
            <a:lvl1pPr marL="228600" indent="-228600">
              <a:buClr>
                <a:schemeClr val="accent1"/>
              </a:buClr>
              <a:buFont typeface="Wingdings" panose="05000000000000000000" pitchFamily="2" charset="2"/>
              <a:buChar char="§"/>
              <a:defRPr sz="1800">
                <a:solidFill>
                  <a:srgbClr val="332B60"/>
                </a:solidFill>
                <a:latin typeface="+mn-lt"/>
              </a:defRPr>
            </a:lvl1pPr>
          </a:lstStyle>
          <a:p>
            <a:pPr lvl="0"/>
            <a:r>
              <a:rPr lang="et-EE" noProof="0" dirty="0"/>
              <a:t>Diagrammi lisamiseks klõpsake ikooni</a:t>
            </a:r>
            <a:endParaRPr lang="en-US" noProof="0" dirty="0"/>
          </a:p>
        </p:txBody>
      </p:sp>
      <p:sp>
        <p:nvSpPr>
          <p:cNvPr id="17" name="Text Placeholder 11"/>
          <p:cNvSpPr>
            <a:spLocks noGrp="1"/>
          </p:cNvSpPr>
          <p:nvPr>
            <p:ph type="body" sz="quarter" idx="16" hasCustomPrompt="1"/>
          </p:nvPr>
        </p:nvSpPr>
        <p:spPr>
          <a:xfrm>
            <a:off x="2171700" y="1577500"/>
            <a:ext cx="4351731" cy="3939063"/>
          </a:xfrm>
          <a:prstGeom prst="rect">
            <a:avLst/>
          </a:prstGeom>
        </p:spPr>
        <p:txBody>
          <a:bodyPr lIns="0" tIns="0" rIns="0" bIns="0"/>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baseline="0">
                <a:solidFill>
                  <a:srgbClr val="332B60"/>
                </a:solidFill>
                <a:latin typeface="Verdana" charset="0"/>
              </a:defRPr>
            </a:lvl1pPr>
            <a:lvl2pPr marL="538163" indent="-273050">
              <a:lnSpc>
                <a:spcPct val="100000"/>
              </a:lnSpc>
              <a:spcBef>
                <a:spcPts val="500"/>
              </a:spcBef>
              <a:buClr>
                <a:srgbClr val="E4067E"/>
              </a:buClr>
              <a:buFont typeface="Wingdings" panose="05000000000000000000" pitchFamily="2" charset="2"/>
              <a:buChar char="§"/>
              <a:defRPr sz="1600">
                <a:solidFill>
                  <a:srgbClr val="332B60"/>
                </a:solidFill>
              </a:defRPr>
            </a:lvl2pPr>
            <a:lvl3pPr marL="803275" indent="-265113">
              <a:lnSpc>
                <a:spcPct val="100000"/>
              </a:lnSpc>
              <a:spcBef>
                <a:spcPts val="500"/>
              </a:spcBef>
              <a:buClr>
                <a:srgbClr val="E4067E"/>
              </a:buClr>
              <a:buFont typeface="Wingdings" panose="05000000000000000000" pitchFamily="2" charset="2"/>
              <a:buChar char="§"/>
              <a:defRPr sz="1400">
                <a:solidFill>
                  <a:srgbClr val="332B60"/>
                </a:solidFill>
              </a:defRPr>
            </a:lvl3pPr>
            <a:lvl4pPr marL="16002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a:solidFill>
                  <a:srgbClr val="332B60"/>
                </a:solidFill>
              </a:defRPr>
            </a:lvl4pPr>
            <a:lvl5pPr marL="2057400" marR="0" indent="-285750"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a:solidFill>
                  <a:srgbClr val="332B60"/>
                </a:solidFill>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a:solidFill>
                  <a:srgbClr val="332B60"/>
                </a:solidFill>
              </a:defRPr>
            </a:lvl7pPr>
          </a:lstStyle>
          <a:p>
            <a:pPr lvl="0"/>
            <a:r>
              <a:rPr lang="et-EE" dirty="0"/>
              <a:t>Redigeeri teksti</a:t>
            </a:r>
          </a:p>
          <a:p>
            <a:pPr lvl="1"/>
            <a:r>
              <a:rPr lang="et-EE" dirty="0"/>
              <a:t>Redigeeri teksti</a:t>
            </a:r>
          </a:p>
          <a:p>
            <a:pPr lvl="2"/>
            <a:r>
              <a:rPr lang="et-EE" dirty="0"/>
              <a:t>Redigeeri teksti</a:t>
            </a:r>
          </a:p>
          <a:p>
            <a:pPr marL="2057400" marR="0" lvl="4"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a:pPr>
            <a:endParaRPr lang="et-EE" dirty="0"/>
          </a:p>
        </p:txBody>
      </p:sp>
    </p:spTree>
    <p:extLst>
      <p:ext uri="{BB962C8B-B14F-4D97-AF65-F5344CB8AC3E}">
        <p14:creationId xmlns:p14="http://schemas.microsoft.com/office/powerpoint/2010/main" val="2562910180"/>
      </p:ext>
    </p:extLst>
  </p:cSld>
  <p:clrMapOvr>
    <a:masterClrMapping/>
  </p:clrMapOvr>
  <p:extLst>
    <p:ext uri="{DCECCB84-F9BA-43D5-87BE-67443E8EF086}">
      <p15:sldGuideLst xmlns:p15="http://schemas.microsoft.com/office/powerpoint/2012/main">
        <p15:guide id="1" pos="433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avaslaid argine">
  <p:cSld name="1_avaslaid argine">
    <p:spTree>
      <p:nvGrpSpPr>
        <p:cNvPr id="1" name="Shape 13"/>
        <p:cNvGrpSpPr/>
        <p:nvPr/>
      </p:nvGrpSpPr>
      <p:grpSpPr>
        <a:xfrm>
          <a:off x="0" y="0"/>
          <a:ext cx="0" cy="0"/>
          <a:chOff x="0" y="0"/>
          <a:chExt cx="0" cy="0"/>
        </a:xfrm>
      </p:grpSpPr>
      <p:pic>
        <p:nvPicPr>
          <p:cNvPr id="14" name="Google Shape;14;p23"/>
          <p:cNvPicPr preferRelativeResize="0"/>
          <p:nvPr/>
        </p:nvPicPr>
        <p:blipFill rotWithShape="1">
          <a:blip r:embed="rId2">
            <a:alphaModFix/>
          </a:blip>
          <a:srcRect/>
          <a:stretch/>
        </p:blipFill>
        <p:spPr>
          <a:xfrm>
            <a:off x="1" y="0"/>
            <a:ext cx="12191999" cy="5705497"/>
          </a:xfrm>
          <a:prstGeom prst="rect">
            <a:avLst/>
          </a:prstGeom>
          <a:noFill/>
          <a:ln>
            <a:noFill/>
          </a:ln>
        </p:spPr>
      </p:pic>
      <p:grpSp>
        <p:nvGrpSpPr>
          <p:cNvPr id="15" name="Google Shape;15;p23"/>
          <p:cNvGrpSpPr/>
          <p:nvPr/>
        </p:nvGrpSpPr>
        <p:grpSpPr>
          <a:xfrm>
            <a:off x="-1" y="1965075"/>
            <a:ext cx="12192000" cy="4892925"/>
            <a:chOff x="-1" y="1965075"/>
            <a:chExt cx="12192000" cy="4892925"/>
          </a:xfrm>
        </p:grpSpPr>
        <p:sp>
          <p:nvSpPr>
            <p:cNvPr id="16" name="Google Shape;16;p23"/>
            <p:cNvSpPr/>
            <p:nvPr/>
          </p:nvSpPr>
          <p:spPr>
            <a:xfrm>
              <a:off x="-1" y="3312687"/>
              <a:ext cx="12192000" cy="3545313"/>
            </a:xfrm>
            <a:custGeom>
              <a:avLst/>
              <a:gdLst/>
              <a:ahLst/>
              <a:cxnLst/>
              <a:rect l="l" t="t" r="r" b="b"/>
              <a:pathLst>
                <a:path w="12192000" h="3545313" extrusionOk="0">
                  <a:moveTo>
                    <a:pt x="986101" y="0"/>
                  </a:moveTo>
                  <a:lnTo>
                    <a:pt x="12192000" y="0"/>
                  </a:lnTo>
                  <a:lnTo>
                    <a:pt x="12192000" y="510802"/>
                  </a:lnTo>
                  <a:lnTo>
                    <a:pt x="12192000" y="1543258"/>
                  </a:lnTo>
                  <a:lnTo>
                    <a:pt x="12192000" y="3545313"/>
                  </a:lnTo>
                  <a:lnTo>
                    <a:pt x="986101" y="3545313"/>
                  </a:lnTo>
                  <a:lnTo>
                    <a:pt x="475299" y="3545313"/>
                  </a:lnTo>
                  <a:lnTo>
                    <a:pt x="0" y="3545313"/>
                  </a:lnTo>
                  <a:lnTo>
                    <a:pt x="0" y="1543258"/>
                  </a:lnTo>
                  <a:lnTo>
                    <a:pt x="475299" y="1543258"/>
                  </a:lnTo>
                  <a:lnTo>
                    <a:pt x="475299" y="510802"/>
                  </a:lnTo>
                  <a:lnTo>
                    <a:pt x="986101" y="510802"/>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 name="Google Shape;17;p23" descr="C:\Users\ipihu\Desktop\logo.png"/>
            <p:cNvPicPr preferRelativeResize="0"/>
            <p:nvPr/>
          </p:nvPicPr>
          <p:blipFill rotWithShape="1">
            <a:blip r:embed="rId3">
              <a:alphaModFix/>
            </a:blip>
            <a:srcRect/>
            <a:stretch/>
          </p:blipFill>
          <p:spPr>
            <a:xfrm>
              <a:off x="8686800" y="1965075"/>
              <a:ext cx="2449513" cy="1371600"/>
            </a:xfrm>
            <a:prstGeom prst="rect">
              <a:avLst/>
            </a:prstGeom>
            <a:noFill/>
            <a:ln>
              <a:noFill/>
            </a:ln>
          </p:spPr>
        </p:pic>
      </p:grpSp>
      <p:pic>
        <p:nvPicPr>
          <p:cNvPr id="18" name="Google Shape;18;p23" descr="C:\Users\ipihu\Desktop\logo.png"/>
          <p:cNvPicPr preferRelativeResize="0"/>
          <p:nvPr/>
        </p:nvPicPr>
        <p:blipFill rotWithShape="1">
          <a:blip r:embed="rId3">
            <a:alphaModFix/>
          </a:blip>
          <a:srcRect/>
          <a:stretch/>
        </p:blipFill>
        <p:spPr>
          <a:xfrm>
            <a:off x="8686800" y="1966097"/>
            <a:ext cx="2449513" cy="1371600"/>
          </a:xfrm>
          <a:prstGeom prst="rect">
            <a:avLst/>
          </a:prstGeom>
          <a:noFill/>
          <a:ln>
            <a:noFill/>
          </a:ln>
        </p:spPr>
      </p:pic>
      <p:sp>
        <p:nvSpPr>
          <p:cNvPr id="19" name="Google Shape;19;p23"/>
          <p:cNvSpPr txBox="1"/>
          <p:nvPr/>
        </p:nvSpPr>
        <p:spPr>
          <a:xfrm>
            <a:off x="0" y="-992188"/>
            <a:ext cx="184150" cy="368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i="0" u="none" strike="noStrike" cap="none">
              <a:solidFill>
                <a:schemeClr val="dk1"/>
              </a:solidFill>
              <a:latin typeface="Calibri"/>
              <a:ea typeface="Calibri"/>
              <a:cs typeface="Calibri"/>
              <a:sym typeface="Calibri"/>
            </a:endParaRPr>
          </a:p>
        </p:txBody>
      </p:sp>
      <p:sp>
        <p:nvSpPr>
          <p:cNvPr id="20" name="Google Shape;20;p23"/>
          <p:cNvSpPr txBox="1">
            <a:spLocks noGrp="1"/>
          </p:cNvSpPr>
          <p:nvPr>
            <p:ph type="body" idx="1"/>
          </p:nvPr>
        </p:nvSpPr>
        <p:spPr>
          <a:xfrm>
            <a:off x="942276" y="4472120"/>
            <a:ext cx="8892396" cy="852877"/>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1000"/>
              </a:spcBef>
              <a:spcAft>
                <a:spcPts val="0"/>
              </a:spcAft>
              <a:buClr>
                <a:schemeClr val="dk2"/>
              </a:buClr>
              <a:buSzPts val="3200"/>
              <a:buFont typeface="Arial"/>
              <a:buNone/>
              <a:defRPr sz="3200" b="1" i="0" cap="none">
                <a:solidFill>
                  <a:schemeClr val="dk2"/>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23"/>
          <p:cNvSpPr txBox="1">
            <a:spLocks noGrp="1"/>
          </p:cNvSpPr>
          <p:nvPr>
            <p:ph type="body" idx="2"/>
          </p:nvPr>
        </p:nvSpPr>
        <p:spPr>
          <a:xfrm>
            <a:off x="964578" y="6013392"/>
            <a:ext cx="4738535" cy="782741"/>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1000"/>
              </a:spcBef>
              <a:spcAft>
                <a:spcPts val="0"/>
              </a:spcAft>
              <a:buClr>
                <a:srgbClr val="332B60"/>
              </a:buClr>
              <a:buSzPts val="2000"/>
              <a:buFont typeface="Arial"/>
              <a:buNone/>
              <a:defRPr sz="2000">
                <a:solidFill>
                  <a:srgbClr val="332B60"/>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3"/>
          <p:cNvSpPr txBox="1">
            <a:spLocks noGrp="1"/>
          </p:cNvSpPr>
          <p:nvPr>
            <p:ph type="body" idx="3"/>
          </p:nvPr>
        </p:nvSpPr>
        <p:spPr>
          <a:xfrm>
            <a:off x="942276" y="4961733"/>
            <a:ext cx="8892396" cy="481427"/>
          </a:xfrm>
          <a:prstGeom prst="rect">
            <a:avLst/>
          </a:prstGeom>
          <a:noFill/>
          <a:ln>
            <a:noFill/>
          </a:ln>
        </p:spPr>
        <p:txBody>
          <a:bodyPr spcFirstLastPara="1" wrap="square" lIns="0" tIns="0" rIns="0" bIns="0" anchor="t" anchorCtr="0">
            <a:noAutofit/>
          </a:bodyPr>
          <a:lstStyle>
            <a:lvl1pPr marL="457200" marR="0" lvl="0" indent="-228600" algn="l">
              <a:lnSpc>
                <a:spcPct val="90000"/>
              </a:lnSpc>
              <a:spcBef>
                <a:spcPts val="1000"/>
              </a:spcBef>
              <a:spcAft>
                <a:spcPts val="0"/>
              </a:spcAft>
              <a:buClr>
                <a:schemeClr val="accent3"/>
              </a:buClr>
              <a:buSzPts val="3200"/>
              <a:buFont typeface="Arial"/>
              <a:buNone/>
              <a:defRPr sz="3200" b="1" i="0" cap="none">
                <a:solidFill>
                  <a:schemeClr val="accent3"/>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3"/>
          <p:cNvSpPr txBox="1">
            <a:spLocks noGrp="1"/>
          </p:cNvSpPr>
          <p:nvPr>
            <p:ph type="dt" idx="10"/>
          </p:nvPr>
        </p:nvSpPr>
        <p:spPr>
          <a:xfrm>
            <a:off x="6442901" y="6208816"/>
            <a:ext cx="1916097"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200" b="0" i="0" u="none" strike="noStrike" cap="none">
                <a:solidFill>
                  <a:schemeClr val="dk2"/>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pic>
        <p:nvPicPr>
          <p:cNvPr id="24" name="Google Shape;24;p23"/>
          <p:cNvPicPr preferRelativeResize="0"/>
          <p:nvPr/>
        </p:nvPicPr>
        <p:blipFill rotWithShape="1">
          <a:blip r:embed="rId4">
            <a:alphaModFix/>
          </a:blip>
          <a:srcRect/>
          <a:stretch/>
        </p:blipFill>
        <p:spPr>
          <a:xfrm>
            <a:off x="8676624" y="6139575"/>
            <a:ext cx="2446760" cy="394639"/>
          </a:xfrm>
          <a:prstGeom prst="rect">
            <a:avLst/>
          </a:prstGeom>
          <a:noFill/>
          <a:ln>
            <a:noFill/>
          </a:ln>
        </p:spPr>
      </p:pic>
    </p:spTree>
    <p:extLst>
      <p:ext uri="{BB962C8B-B14F-4D97-AF65-F5344CB8AC3E}">
        <p14:creationId xmlns:p14="http://schemas.microsoft.com/office/powerpoint/2010/main" val="2170855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ulletid kahanevas järjekorras">
  <p:cSld name="1_Bulletid kahanevas järjekorras">
    <p:spTree>
      <p:nvGrpSpPr>
        <p:cNvPr id="1" name="Shape 25"/>
        <p:cNvGrpSpPr/>
        <p:nvPr/>
      </p:nvGrpSpPr>
      <p:grpSpPr>
        <a:xfrm>
          <a:off x="0" y="0"/>
          <a:ext cx="0" cy="0"/>
          <a:chOff x="0" y="0"/>
          <a:chExt cx="0" cy="0"/>
        </a:xfrm>
      </p:grpSpPr>
      <p:sp>
        <p:nvSpPr>
          <p:cNvPr id="26" name="Google Shape;26;p24"/>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0"/>
              </a:spcBef>
              <a:spcAft>
                <a:spcPts val="0"/>
              </a:spcAft>
              <a:buClr>
                <a:srgbClr val="332B60"/>
              </a:buClr>
              <a:buSzPts val="2200"/>
              <a:buFont typeface="Arial"/>
              <a:buNone/>
              <a:defRPr sz="2200" b="1" i="0" cap="none">
                <a:solidFill>
                  <a:srgbClr val="332B60"/>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4"/>
          <p:cNvSpPr txBox="1">
            <a:spLocks noGrp="1"/>
          </p:cNvSpPr>
          <p:nvPr>
            <p:ph type="body" idx="2"/>
          </p:nvPr>
        </p:nvSpPr>
        <p:spPr>
          <a:xfrm>
            <a:off x="12747121" y="2497982"/>
            <a:ext cx="8802242" cy="4140200"/>
          </a:xfrm>
          <a:prstGeom prst="rect">
            <a:avLst/>
          </a:prstGeom>
          <a:noFill/>
          <a:ln>
            <a:noFill/>
          </a:ln>
        </p:spPr>
        <p:txBody>
          <a:bodyPr spcFirstLastPara="1" wrap="square" lIns="0" tIns="0" rIns="0" bIns="0" anchor="t" anchorCtr="0">
            <a:normAutofit/>
          </a:bodyPr>
          <a:lstStyle>
            <a:lvl1pPr marL="457200" marR="0" lvl="0" indent="-342900" algn="l">
              <a:lnSpc>
                <a:spcPct val="90000"/>
              </a:lnSpc>
              <a:spcBef>
                <a:spcPts val="1000"/>
              </a:spcBef>
              <a:spcAft>
                <a:spcPts val="0"/>
              </a:spcAft>
              <a:buClr>
                <a:srgbClr val="E4067E"/>
              </a:buClr>
              <a:buSzPts val="1800"/>
              <a:buFont typeface="Noto Sans Symbols"/>
              <a:buChar char="▪"/>
              <a:defRPr sz="1800">
                <a:solidFill>
                  <a:srgbClr val="332B60"/>
                </a:solidFill>
              </a:defRPr>
            </a:lvl1pPr>
            <a:lvl2pPr marL="914400" lvl="1" indent="-330200" algn="l">
              <a:lnSpc>
                <a:spcPct val="100000"/>
              </a:lnSpc>
              <a:spcBef>
                <a:spcPts val="500"/>
              </a:spcBef>
              <a:spcAft>
                <a:spcPts val="0"/>
              </a:spcAft>
              <a:buClr>
                <a:srgbClr val="E4067E"/>
              </a:buClr>
              <a:buSzPts val="1600"/>
              <a:buFont typeface="Noto Sans Symbols"/>
              <a:buChar char="▪"/>
              <a:defRPr sz="1600">
                <a:solidFill>
                  <a:srgbClr val="332B60"/>
                </a:solidFill>
              </a:defRPr>
            </a:lvl2pPr>
            <a:lvl3pPr marL="1371600" marR="0" lvl="2" indent="-342900" algn="l">
              <a:lnSpc>
                <a:spcPct val="90000"/>
              </a:lnSpc>
              <a:spcBef>
                <a:spcPts val="500"/>
              </a:spcBef>
              <a:spcAft>
                <a:spcPts val="0"/>
              </a:spcAft>
              <a:buClr>
                <a:srgbClr val="E4067E"/>
              </a:buClr>
              <a:buSzPts val="1800"/>
              <a:buFont typeface="Noto Sans Symbols"/>
              <a:buChar char="▪"/>
              <a:defRPr sz="1800">
                <a:solidFill>
                  <a:srgbClr val="332B60"/>
                </a:solidFill>
              </a:defRPr>
            </a:lvl3pPr>
            <a:lvl4pPr marL="1828800" lvl="3" indent="-342900" algn="l">
              <a:lnSpc>
                <a:spcPct val="100000"/>
              </a:lnSpc>
              <a:spcBef>
                <a:spcPts val="500"/>
              </a:spcBef>
              <a:spcAft>
                <a:spcPts val="0"/>
              </a:spcAft>
              <a:buClr>
                <a:srgbClr val="332B60"/>
              </a:buClr>
              <a:buSzPts val="1800"/>
              <a:buChar char="•"/>
              <a:defRPr sz="1800">
                <a:solidFill>
                  <a:srgbClr val="332B60"/>
                </a:solidFill>
              </a:defRPr>
            </a:lvl4pPr>
            <a:lvl5pPr marL="2286000" marR="0" lvl="4" indent="-342900" algn="l">
              <a:lnSpc>
                <a:spcPct val="90000"/>
              </a:lnSpc>
              <a:spcBef>
                <a:spcPts val="500"/>
              </a:spcBef>
              <a:spcAft>
                <a:spcPts val="0"/>
              </a:spcAft>
              <a:buClr>
                <a:srgbClr val="E4067E"/>
              </a:buClr>
              <a:buSzPts val="1800"/>
              <a:buFont typeface="Noto Sans Symbols"/>
              <a:buChar char="▪"/>
              <a:defRPr sz="1800">
                <a:solidFill>
                  <a:srgbClr val="332B60"/>
                </a:solidFill>
              </a:defRPr>
            </a:lvl5pPr>
            <a:lvl6pPr marL="2743200" marR="0" lvl="5" indent="-342900" algn="l">
              <a:lnSpc>
                <a:spcPct val="90000"/>
              </a:lnSpc>
              <a:spcBef>
                <a:spcPts val="500"/>
              </a:spcBef>
              <a:spcAft>
                <a:spcPts val="0"/>
              </a:spcAft>
              <a:buClr>
                <a:srgbClr val="E4067E"/>
              </a:buClr>
              <a:buSzPts val="1800"/>
              <a:buFont typeface="Noto Sans Symbols"/>
              <a:buChar char="▪"/>
              <a:defRPr sz="1800">
                <a:solidFill>
                  <a:srgbClr val="332B60"/>
                </a:solidFill>
              </a:defRPr>
            </a:lvl6pPr>
            <a:lvl7pPr marL="3200400" lvl="6" indent="-342900" algn="l">
              <a:lnSpc>
                <a:spcPct val="90000"/>
              </a:lnSpc>
              <a:spcBef>
                <a:spcPts val="500"/>
              </a:spcBef>
              <a:spcAft>
                <a:spcPts val="0"/>
              </a:spcAft>
              <a:buClr>
                <a:srgbClr val="332B60"/>
              </a:buClr>
              <a:buSzPts val="1800"/>
              <a:buChar char="•"/>
              <a:defRPr sz="1800">
                <a:solidFill>
                  <a:srgbClr val="332B60"/>
                </a:solidFill>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4"/>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lvl1pPr marL="457200" marR="0" lvl="0" indent="-342900" algn="l">
              <a:lnSpc>
                <a:spcPct val="100000"/>
              </a:lnSpc>
              <a:spcBef>
                <a:spcPts val="500"/>
              </a:spcBef>
              <a:spcAft>
                <a:spcPts val="0"/>
              </a:spcAft>
              <a:buClr>
                <a:srgbClr val="E4067E"/>
              </a:buClr>
              <a:buSzPts val="1800"/>
              <a:buFont typeface="Noto Sans Symbols"/>
              <a:buChar char="▪"/>
              <a:defRPr sz="1800">
                <a:solidFill>
                  <a:srgbClr val="332B60"/>
                </a:solidFill>
                <a:latin typeface="Verdana"/>
                <a:ea typeface="Verdana"/>
                <a:cs typeface="Verdana"/>
                <a:sym typeface="Verdana"/>
              </a:defRPr>
            </a:lvl1pPr>
            <a:lvl2pPr marL="914400" lvl="1" indent="-330200" algn="l">
              <a:lnSpc>
                <a:spcPct val="100000"/>
              </a:lnSpc>
              <a:spcBef>
                <a:spcPts val="500"/>
              </a:spcBef>
              <a:spcAft>
                <a:spcPts val="0"/>
              </a:spcAft>
              <a:buClr>
                <a:srgbClr val="E4067E"/>
              </a:buClr>
              <a:buSzPts val="1600"/>
              <a:buFont typeface="Noto Sans Symbols"/>
              <a:buChar char="▪"/>
              <a:defRPr sz="1600">
                <a:solidFill>
                  <a:srgbClr val="332B60"/>
                </a:solidFill>
              </a:defRPr>
            </a:lvl2pPr>
            <a:lvl3pPr marL="1371600" lvl="2" indent="-317500" algn="l">
              <a:lnSpc>
                <a:spcPct val="100000"/>
              </a:lnSpc>
              <a:spcBef>
                <a:spcPts val="500"/>
              </a:spcBef>
              <a:spcAft>
                <a:spcPts val="0"/>
              </a:spcAft>
              <a:buClr>
                <a:srgbClr val="E4067E"/>
              </a:buClr>
              <a:buSzPts val="1400"/>
              <a:buFont typeface="Noto Sans Symbols"/>
              <a:buChar char="▪"/>
              <a:defRPr sz="1400">
                <a:solidFill>
                  <a:srgbClr val="332B60"/>
                </a:solidFill>
              </a:defRPr>
            </a:lvl3pPr>
            <a:lvl4pPr marL="1828800" marR="0" lvl="3" indent="-304800" algn="l">
              <a:lnSpc>
                <a:spcPct val="100000"/>
              </a:lnSpc>
              <a:spcBef>
                <a:spcPts val="500"/>
              </a:spcBef>
              <a:spcAft>
                <a:spcPts val="0"/>
              </a:spcAft>
              <a:buClr>
                <a:srgbClr val="E4067E"/>
              </a:buClr>
              <a:buSzPts val="1200"/>
              <a:buFont typeface="Noto Sans Symbols"/>
              <a:buChar char="▪"/>
              <a:defRPr sz="1200">
                <a:solidFill>
                  <a:srgbClr val="332B60"/>
                </a:solidFill>
              </a:defRPr>
            </a:lvl4pPr>
            <a:lvl5pPr marL="2286000" marR="0" lvl="4" indent="-292100" algn="l">
              <a:lnSpc>
                <a:spcPct val="100000"/>
              </a:lnSpc>
              <a:spcBef>
                <a:spcPts val="500"/>
              </a:spcBef>
              <a:spcAft>
                <a:spcPts val="0"/>
              </a:spcAft>
              <a:buClr>
                <a:srgbClr val="E4067E"/>
              </a:buClr>
              <a:buSzPts val="1000"/>
              <a:buFont typeface="Noto Sans Symbols"/>
              <a:buChar char="▪"/>
              <a:defRPr sz="1000">
                <a:solidFill>
                  <a:srgbClr val="332B60"/>
                </a:solidFill>
              </a:defRPr>
            </a:lvl5pPr>
            <a:lvl6pPr marL="2743200" marR="0" lvl="5" indent="-342900" algn="l">
              <a:lnSpc>
                <a:spcPct val="90000"/>
              </a:lnSpc>
              <a:spcBef>
                <a:spcPts val="500"/>
              </a:spcBef>
              <a:spcAft>
                <a:spcPts val="0"/>
              </a:spcAft>
              <a:buClr>
                <a:srgbClr val="E4067E"/>
              </a:buClr>
              <a:buSzPts val="1800"/>
              <a:buFont typeface="Noto Sans Symbols"/>
              <a:buChar char="▪"/>
              <a:defRPr sz="1800">
                <a:solidFill>
                  <a:srgbClr val="332B60"/>
                </a:solidFill>
              </a:defRPr>
            </a:lvl6pPr>
            <a:lvl7pPr marL="3200400" marR="0" lvl="6" indent="-342900" algn="l">
              <a:lnSpc>
                <a:spcPct val="90000"/>
              </a:lnSpc>
              <a:spcBef>
                <a:spcPts val="500"/>
              </a:spcBef>
              <a:spcAft>
                <a:spcPts val="0"/>
              </a:spcAft>
              <a:buClr>
                <a:srgbClr val="E4067E"/>
              </a:buClr>
              <a:buSzPts val="1800"/>
              <a:buFont typeface="Noto Sans Symbols"/>
              <a:buChar char="▪"/>
              <a:defRPr sz="1800">
                <a:solidFill>
                  <a:srgbClr val="332B60"/>
                </a:solidFill>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67313913"/>
      </p:ext>
    </p:extLst>
  </p:cSld>
  <p:clrMapOvr>
    <a:masterClrMapping/>
  </p:clrMapOvr>
  <p:extLst>
    <p:ext uri="{DCECCB84-F9BA-43D5-87BE-67443E8EF086}">
      <p15:sldGuideLst xmlns:p15="http://schemas.microsoft.com/office/powerpoint/2012/main">
        <p15:guide id="1" orient="horz" pos="1026">
          <p15:clr>
            <a:srgbClr val="FBAE40"/>
          </p15:clr>
        </p15:guide>
        <p15:guide id="2" pos="136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graafikut">
  <p:cSld name="2 graafikut">
    <p:spTree>
      <p:nvGrpSpPr>
        <p:cNvPr id="1" name="Shape 29"/>
        <p:cNvGrpSpPr/>
        <p:nvPr/>
      </p:nvGrpSpPr>
      <p:grpSpPr>
        <a:xfrm>
          <a:off x="0" y="0"/>
          <a:ext cx="0" cy="0"/>
          <a:chOff x="0" y="0"/>
          <a:chExt cx="0" cy="0"/>
        </a:xfrm>
      </p:grpSpPr>
      <p:sp>
        <p:nvSpPr>
          <p:cNvPr id="30" name="Google Shape;30;p25"/>
          <p:cNvSpPr txBox="1">
            <a:spLocks noGrp="1"/>
          </p:cNvSpPr>
          <p:nvPr>
            <p:ph type="body" idx="1"/>
          </p:nvPr>
        </p:nvSpPr>
        <p:spPr>
          <a:xfrm>
            <a:off x="2171700" y="5204390"/>
            <a:ext cx="4351731" cy="312174"/>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500"/>
              </a:spcBef>
              <a:spcAft>
                <a:spcPts val="0"/>
              </a:spcAft>
              <a:buClr>
                <a:srgbClr val="332B60"/>
              </a:buClr>
              <a:buSzPts val="1600"/>
              <a:buFont typeface="Arial"/>
              <a:buNone/>
              <a:defRPr sz="1600">
                <a:solidFill>
                  <a:srgbClr val="332B60"/>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5"/>
          <p:cNvSpPr txBox="1">
            <a:spLocks noGrp="1"/>
          </p:cNvSpPr>
          <p:nvPr>
            <p:ph type="body" idx="2"/>
          </p:nvPr>
        </p:nvSpPr>
        <p:spPr>
          <a:xfrm>
            <a:off x="479425" y="558471"/>
            <a:ext cx="10656888" cy="755228"/>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0"/>
              </a:spcBef>
              <a:spcAft>
                <a:spcPts val="0"/>
              </a:spcAft>
              <a:buClr>
                <a:srgbClr val="332B60"/>
              </a:buClr>
              <a:buSzPts val="2200"/>
              <a:buFont typeface="Arial"/>
              <a:buNone/>
              <a:defRPr sz="2200" b="1" i="0" cap="none">
                <a:solidFill>
                  <a:srgbClr val="332B60"/>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5"/>
          <p:cNvSpPr txBox="1">
            <a:spLocks noGrp="1"/>
          </p:cNvSpPr>
          <p:nvPr>
            <p:ph type="body" idx="3"/>
          </p:nvPr>
        </p:nvSpPr>
        <p:spPr>
          <a:xfrm>
            <a:off x="6888164" y="5204389"/>
            <a:ext cx="4248542" cy="312175"/>
          </a:xfrm>
          <a:prstGeom prst="rect">
            <a:avLst/>
          </a:prstGeom>
          <a:noFill/>
          <a:ln>
            <a:noFill/>
          </a:ln>
        </p:spPr>
        <p:txBody>
          <a:bodyPr spcFirstLastPara="1" wrap="square" lIns="0" tIns="0" rIns="0" bIns="0" anchor="t" anchorCtr="0">
            <a:normAutofit/>
          </a:bodyPr>
          <a:lstStyle>
            <a:lvl1pPr marL="457200" marR="0" lvl="0" indent="-228600" algn="l">
              <a:lnSpc>
                <a:spcPct val="100000"/>
              </a:lnSpc>
              <a:spcBef>
                <a:spcPts val="500"/>
              </a:spcBef>
              <a:spcAft>
                <a:spcPts val="0"/>
              </a:spcAft>
              <a:buClr>
                <a:srgbClr val="332B60"/>
              </a:buClr>
              <a:buSzPts val="1600"/>
              <a:buFont typeface="Arial"/>
              <a:buNone/>
              <a:defRPr sz="1600">
                <a:solidFill>
                  <a:srgbClr val="332B60"/>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5"/>
          <p:cNvSpPr>
            <a:spLocks noGrp="1"/>
          </p:cNvSpPr>
          <p:nvPr>
            <p:ph type="chart" idx="4"/>
          </p:nvPr>
        </p:nvSpPr>
        <p:spPr>
          <a:xfrm>
            <a:off x="2180247" y="1637322"/>
            <a:ext cx="4351338" cy="333633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1000"/>
              </a:spcBef>
              <a:spcAft>
                <a:spcPts val="0"/>
              </a:spcAft>
              <a:buClr>
                <a:schemeClr val="accent1"/>
              </a:buClr>
              <a:buSzPts val="1800"/>
              <a:buFont typeface="Noto Sans Symbols"/>
              <a:buChar char="▪"/>
              <a:defRPr sz="1800" b="0" i="0" u="none" strike="noStrike" cap="none">
                <a:solidFill>
                  <a:srgbClr val="332B60"/>
                </a:solidFill>
                <a:latin typeface="Verdana"/>
                <a:ea typeface="Verdana"/>
                <a:cs typeface="Verdana"/>
                <a:sym typeface="Verdana"/>
              </a:defRPr>
            </a:lvl1pPr>
            <a:lvl2pPr marR="0" lvl="1" algn="l" rtl="0">
              <a:lnSpc>
                <a:spcPct val="100000"/>
              </a:lnSpc>
              <a:spcBef>
                <a:spcPts val="500"/>
              </a:spcBef>
              <a:spcAft>
                <a:spcPts val="0"/>
              </a:spcAft>
              <a:buClr>
                <a:srgbClr val="332B60"/>
              </a:buClr>
              <a:buSzPts val="1800"/>
              <a:buFont typeface="Arial"/>
              <a:buChar char="•"/>
              <a:defRPr sz="1800" b="0" i="0" u="none" strike="noStrike" cap="none">
                <a:solidFill>
                  <a:srgbClr val="332B60"/>
                </a:solidFill>
                <a:latin typeface="Verdana"/>
                <a:ea typeface="Verdana"/>
                <a:cs typeface="Verdana"/>
                <a:sym typeface="Verdana"/>
              </a:defRPr>
            </a:lvl2pPr>
            <a:lvl3pPr marR="0" lvl="2"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3pPr>
            <a:lvl4pPr marR="0" lvl="3"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R="0" lvl="4"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R="0" lvl="5"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9pPr>
          </a:lstStyle>
          <a:p>
            <a:endParaRPr/>
          </a:p>
        </p:txBody>
      </p:sp>
      <p:sp>
        <p:nvSpPr>
          <p:cNvPr id="34" name="Google Shape;34;p25"/>
          <p:cNvSpPr>
            <a:spLocks noGrp="1"/>
          </p:cNvSpPr>
          <p:nvPr>
            <p:ph type="chart" idx="5"/>
          </p:nvPr>
        </p:nvSpPr>
        <p:spPr>
          <a:xfrm>
            <a:off x="6888163" y="1637321"/>
            <a:ext cx="4248150" cy="3336331"/>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1000"/>
              </a:spcBef>
              <a:spcAft>
                <a:spcPts val="0"/>
              </a:spcAft>
              <a:buClr>
                <a:schemeClr val="accent1"/>
              </a:buClr>
              <a:buSzPts val="1800"/>
              <a:buFont typeface="Noto Sans Symbols"/>
              <a:buChar char="▪"/>
              <a:defRPr sz="1800" b="0" i="0" u="none" strike="noStrike" cap="none">
                <a:solidFill>
                  <a:srgbClr val="332B60"/>
                </a:solidFill>
                <a:latin typeface="Verdana"/>
                <a:ea typeface="Verdana"/>
                <a:cs typeface="Verdana"/>
                <a:sym typeface="Verdana"/>
              </a:defRPr>
            </a:lvl1pPr>
            <a:lvl2pPr marR="0" lvl="1" algn="l" rtl="0">
              <a:lnSpc>
                <a:spcPct val="100000"/>
              </a:lnSpc>
              <a:spcBef>
                <a:spcPts val="500"/>
              </a:spcBef>
              <a:spcAft>
                <a:spcPts val="0"/>
              </a:spcAft>
              <a:buClr>
                <a:srgbClr val="332B60"/>
              </a:buClr>
              <a:buSzPts val="1800"/>
              <a:buFont typeface="Arial"/>
              <a:buChar char="•"/>
              <a:defRPr sz="1800" b="0" i="0" u="none" strike="noStrike" cap="none">
                <a:solidFill>
                  <a:srgbClr val="332B60"/>
                </a:solidFill>
                <a:latin typeface="Verdana"/>
                <a:ea typeface="Verdana"/>
                <a:cs typeface="Verdana"/>
                <a:sym typeface="Verdana"/>
              </a:defRPr>
            </a:lvl2pPr>
            <a:lvl3pPr marR="0" lvl="2"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Verdana"/>
                <a:ea typeface="Verdana"/>
                <a:cs typeface="Verdana"/>
                <a:sym typeface="Verdana"/>
              </a:defRPr>
            </a:lvl3pPr>
            <a:lvl4pPr marR="0" lvl="3"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4pPr>
            <a:lvl5pPr marR="0" lvl="4"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5pPr>
            <a:lvl6pPr marR="0" lvl="5"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Verdana"/>
                <a:ea typeface="Verdana"/>
                <a:cs typeface="Verdana"/>
                <a:sym typeface="Verdana"/>
              </a:defRPr>
            </a:lvl9pPr>
          </a:lstStyle>
          <a:p>
            <a:endParaRPr/>
          </a:p>
        </p:txBody>
      </p:sp>
    </p:spTree>
    <p:extLst>
      <p:ext uri="{BB962C8B-B14F-4D97-AF65-F5344CB8AC3E}">
        <p14:creationId xmlns:p14="http://schemas.microsoft.com/office/powerpoint/2010/main" val="3009151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38899-A849-85A8-E87B-BCFCBD74C51F}"/>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08CAAD82-ABF2-57FB-0759-C2EECA62AF3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DAECAE08-85CA-946E-60C3-A45D2B4B4CAA}"/>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915B4E22-22A8-5B01-2D9A-E84F29DD085B}"/>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2F052A89-526A-5931-D1C0-24329CF7F4ED}"/>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32804337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aheslaid 3">
  <p:cSld name="Vaheslaid 3">
    <p:spTree>
      <p:nvGrpSpPr>
        <p:cNvPr id="1" name="Shape 35"/>
        <p:cNvGrpSpPr/>
        <p:nvPr/>
      </p:nvGrpSpPr>
      <p:grpSpPr>
        <a:xfrm>
          <a:off x="0" y="0"/>
          <a:ext cx="0" cy="0"/>
          <a:chOff x="0" y="0"/>
          <a:chExt cx="0" cy="0"/>
        </a:xfrm>
      </p:grpSpPr>
      <p:pic>
        <p:nvPicPr>
          <p:cNvPr id="36" name="Google Shape;36;p26"/>
          <p:cNvPicPr preferRelativeResize="0"/>
          <p:nvPr/>
        </p:nvPicPr>
        <p:blipFill rotWithShape="1">
          <a:blip r:embed="rId2">
            <a:alphaModFix/>
          </a:blip>
          <a:srcRect b="-1"/>
          <a:stretch/>
        </p:blipFill>
        <p:spPr>
          <a:xfrm>
            <a:off x="0" y="1"/>
            <a:ext cx="12191999" cy="6858000"/>
          </a:xfrm>
          <a:prstGeom prst="rect">
            <a:avLst/>
          </a:prstGeom>
          <a:noFill/>
          <a:ln>
            <a:noFill/>
          </a:ln>
        </p:spPr>
      </p:pic>
      <p:sp>
        <p:nvSpPr>
          <p:cNvPr id="37" name="Google Shape;37;p26"/>
          <p:cNvSpPr txBox="1">
            <a:spLocks noGrp="1"/>
          </p:cNvSpPr>
          <p:nvPr>
            <p:ph type="body" idx="1"/>
          </p:nvPr>
        </p:nvSpPr>
        <p:spPr>
          <a:xfrm>
            <a:off x="6461481" y="3014000"/>
            <a:ext cx="4818968" cy="1964661"/>
          </a:xfrm>
          <a:prstGeom prst="rect">
            <a:avLst/>
          </a:prstGeom>
          <a:noFill/>
          <a:ln>
            <a:noFill/>
          </a:ln>
        </p:spPr>
        <p:txBody>
          <a:bodyPr spcFirstLastPara="1" wrap="square" lIns="0" tIns="0" rIns="0" bIns="0" anchor="t" anchorCtr="0">
            <a:noAutofit/>
          </a:bodyPr>
          <a:lstStyle>
            <a:lvl1pPr marL="457200" marR="0" lvl="0" indent="-228600" algn="l">
              <a:lnSpc>
                <a:spcPct val="100000"/>
              </a:lnSpc>
              <a:spcBef>
                <a:spcPts val="0"/>
              </a:spcBef>
              <a:spcAft>
                <a:spcPts val="0"/>
              </a:spcAft>
              <a:buClr>
                <a:schemeClr val="lt1"/>
              </a:buClr>
              <a:buSzPts val="2900"/>
              <a:buFont typeface="Arial"/>
              <a:buNone/>
              <a:defRPr sz="2900" b="1" i="0" cap="none">
                <a:solidFill>
                  <a:schemeClr val="lt1"/>
                </a:solidFill>
                <a:latin typeface="Verdana"/>
                <a:ea typeface="Verdana"/>
                <a:cs typeface="Verdana"/>
                <a:sym typeface="Verdana"/>
              </a:defRPr>
            </a:lvl1pPr>
            <a:lvl2pPr marL="914400" lvl="1" indent="-342900" algn="l">
              <a:lnSpc>
                <a:spcPct val="100000"/>
              </a:lnSpc>
              <a:spcBef>
                <a:spcPts val="500"/>
              </a:spcBef>
              <a:spcAft>
                <a:spcPts val="0"/>
              </a:spcAft>
              <a:buClr>
                <a:srgbClr val="332B60"/>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10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582256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DC77E-0494-5ED0-D6D4-D10B34B9152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EE"/>
          </a:p>
        </p:txBody>
      </p:sp>
      <p:sp>
        <p:nvSpPr>
          <p:cNvPr id="3" name="Text Placeholder 2">
            <a:extLst>
              <a:ext uri="{FF2B5EF4-FFF2-40B4-BE49-F238E27FC236}">
                <a16:creationId xmlns:a16="http://schemas.microsoft.com/office/drawing/2014/main" id="{5B6F7940-E30D-E92A-6923-F360536C501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124E503-ACF0-085E-733B-35AF3A064B4B}"/>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4FBFA4B5-AC76-3ACC-025B-106255532FD2}"/>
              </a:ext>
            </a:extLst>
          </p:cNvPr>
          <p:cNvSpPr>
            <a:spLocks noGrp="1"/>
          </p:cNvSpPr>
          <p:nvPr>
            <p:ph type="ftr" sz="quarter" idx="11"/>
          </p:nvPr>
        </p:nvSpPr>
        <p:spPr/>
        <p:txBody>
          <a:bodyPr/>
          <a:lstStyle/>
          <a:p>
            <a:endParaRPr lang="en-EE"/>
          </a:p>
        </p:txBody>
      </p:sp>
      <p:sp>
        <p:nvSpPr>
          <p:cNvPr id="6" name="Slide Number Placeholder 5">
            <a:extLst>
              <a:ext uri="{FF2B5EF4-FFF2-40B4-BE49-F238E27FC236}">
                <a16:creationId xmlns:a16="http://schemas.microsoft.com/office/drawing/2014/main" id="{084C05EC-71B1-3E69-B453-87F8E2BCAD96}"/>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4250948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4B90-5AF9-1DD0-FDF8-7A26A67CAD71}"/>
              </a:ext>
            </a:extLst>
          </p:cNvPr>
          <p:cNvSpPr>
            <a:spLocks noGrp="1"/>
          </p:cNvSpPr>
          <p:nvPr>
            <p:ph type="title"/>
          </p:nvPr>
        </p:nvSpPr>
        <p:spPr/>
        <p:txBody>
          <a:bodyPr/>
          <a:lstStyle/>
          <a:p>
            <a:r>
              <a:rPr lang="en-GB"/>
              <a:t>Click to edit Master title style</a:t>
            </a:r>
            <a:endParaRPr lang="en-EE"/>
          </a:p>
        </p:txBody>
      </p:sp>
      <p:sp>
        <p:nvSpPr>
          <p:cNvPr id="3" name="Content Placeholder 2">
            <a:extLst>
              <a:ext uri="{FF2B5EF4-FFF2-40B4-BE49-F238E27FC236}">
                <a16:creationId xmlns:a16="http://schemas.microsoft.com/office/drawing/2014/main" id="{A8566190-F470-ACCA-7674-90E603C02EA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Content Placeholder 3">
            <a:extLst>
              <a:ext uri="{FF2B5EF4-FFF2-40B4-BE49-F238E27FC236}">
                <a16:creationId xmlns:a16="http://schemas.microsoft.com/office/drawing/2014/main" id="{29C65B1D-47A4-125D-9450-001854A57A4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Date Placeholder 4">
            <a:extLst>
              <a:ext uri="{FF2B5EF4-FFF2-40B4-BE49-F238E27FC236}">
                <a16:creationId xmlns:a16="http://schemas.microsoft.com/office/drawing/2014/main" id="{7D0B1E63-22F9-CD9C-6A43-F84BAB02B982}"/>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6" name="Footer Placeholder 5">
            <a:extLst>
              <a:ext uri="{FF2B5EF4-FFF2-40B4-BE49-F238E27FC236}">
                <a16:creationId xmlns:a16="http://schemas.microsoft.com/office/drawing/2014/main" id="{584EEE93-B307-2A2E-F767-4D3A3726770E}"/>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21F9ED72-A664-52D1-6B3E-76AC8C160513}"/>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50693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9E456-DC4F-07C0-8838-2A21AEBB8802}"/>
              </a:ext>
            </a:extLst>
          </p:cNvPr>
          <p:cNvSpPr>
            <a:spLocks noGrp="1"/>
          </p:cNvSpPr>
          <p:nvPr>
            <p:ph type="title"/>
          </p:nvPr>
        </p:nvSpPr>
        <p:spPr>
          <a:xfrm>
            <a:off x="839788" y="365125"/>
            <a:ext cx="10515600" cy="1325563"/>
          </a:xfrm>
        </p:spPr>
        <p:txBody>
          <a:bodyPr/>
          <a:lstStyle/>
          <a:p>
            <a:r>
              <a:rPr lang="en-GB"/>
              <a:t>Click to edit Master title style</a:t>
            </a:r>
            <a:endParaRPr lang="en-EE"/>
          </a:p>
        </p:txBody>
      </p:sp>
      <p:sp>
        <p:nvSpPr>
          <p:cNvPr id="3" name="Text Placeholder 2">
            <a:extLst>
              <a:ext uri="{FF2B5EF4-FFF2-40B4-BE49-F238E27FC236}">
                <a16:creationId xmlns:a16="http://schemas.microsoft.com/office/drawing/2014/main" id="{26B37A2E-BB0F-69F0-5EBC-8146616FCE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8547DCE-13BD-8441-7E3C-9F7FEB087BC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4F290379-264B-367F-CD64-2BB05F6831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5855CC8-78CC-71F5-946E-9B60ACF6DB6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7" name="Date Placeholder 6">
            <a:extLst>
              <a:ext uri="{FF2B5EF4-FFF2-40B4-BE49-F238E27FC236}">
                <a16:creationId xmlns:a16="http://schemas.microsoft.com/office/drawing/2014/main" id="{5CAE00D1-A068-9CEF-5FA2-8819AEE28C0A}"/>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8" name="Footer Placeholder 7">
            <a:extLst>
              <a:ext uri="{FF2B5EF4-FFF2-40B4-BE49-F238E27FC236}">
                <a16:creationId xmlns:a16="http://schemas.microsoft.com/office/drawing/2014/main" id="{5630462B-C05E-CABB-A80A-D171C1E765AB}"/>
              </a:ext>
            </a:extLst>
          </p:cNvPr>
          <p:cNvSpPr>
            <a:spLocks noGrp="1"/>
          </p:cNvSpPr>
          <p:nvPr>
            <p:ph type="ftr" sz="quarter" idx="11"/>
          </p:nvPr>
        </p:nvSpPr>
        <p:spPr/>
        <p:txBody>
          <a:bodyPr/>
          <a:lstStyle/>
          <a:p>
            <a:endParaRPr lang="en-EE"/>
          </a:p>
        </p:txBody>
      </p:sp>
      <p:sp>
        <p:nvSpPr>
          <p:cNvPr id="9" name="Slide Number Placeholder 8">
            <a:extLst>
              <a:ext uri="{FF2B5EF4-FFF2-40B4-BE49-F238E27FC236}">
                <a16:creationId xmlns:a16="http://schemas.microsoft.com/office/drawing/2014/main" id="{D277D0F8-F125-AC90-CEE0-018DC3D42F6B}"/>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2729400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0D7A5-9B9C-1D34-4F76-DE40EE29838D}"/>
              </a:ext>
            </a:extLst>
          </p:cNvPr>
          <p:cNvSpPr>
            <a:spLocks noGrp="1"/>
          </p:cNvSpPr>
          <p:nvPr>
            <p:ph type="title"/>
          </p:nvPr>
        </p:nvSpPr>
        <p:spPr/>
        <p:txBody>
          <a:bodyPr/>
          <a:lstStyle/>
          <a:p>
            <a:r>
              <a:rPr lang="en-GB"/>
              <a:t>Click to edit Master title style</a:t>
            </a:r>
            <a:endParaRPr lang="en-EE"/>
          </a:p>
        </p:txBody>
      </p:sp>
      <p:sp>
        <p:nvSpPr>
          <p:cNvPr id="3" name="Date Placeholder 2">
            <a:extLst>
              <a:ext uri="{FF2B5EF4-FFF2-40B4-BE49-F238E27FC236}">
                <a16:creationId xmlns:a16="http://schemas.microsoft.com/office/drawing/2014/main" id="{48DC34B2-117F-EF10-FB38-D27ED897CBC6}"/>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4" name="Footer Placeholder 3">
            <a:extLst>
              <a:ext uri="{FF2B5EF4-FFF2-40B4-BE49-F238E27FC236}">
                <a16:creationId xmlns:a16="http://schemas.microsoft.com/office/drawing/2014/main" id="{65EC92DE-5884-5535-4BEA-5A31AEF82295}"/>
              </a:ext>
            </a:extLst>
          </p:cNvPr>
          <p:cNvSpPr>
            <a:spLocks noGrp="1"/>
          </p:cNvSpPr>
          <p:nvPr>
            <p:ph type="ftr" sz="quarter" idx="11"/>
          </p:nvPr>
        </p:nvSpPr>
        <p:spPr/>
        <p:txBody>
          <a:bodyPr/>
          <a:lstStyle/>
          <a:p>
            <a:endParaRPr lang="en-EE"/>
          </a:p>
        </p:txBody>
      </p:sp>
      <p:sp>
        <p:nvSpPr>
          <p:cNvPr id="5" name="Slide Number Placeholder 4">
            <a:extLst>
              <a:ext uri="{FF2B5EF4-FFF2-40B4-BE49-F238E27FC236}">
                <a16:creationId xmlns:a16="http://schemas.microsoft.com/office/drawing/2014/main" id="{A7A80D40-38B1-4605-8291-5ECC3D1F52DF}"/>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2578538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B0A17DD-0039-A544-DB5C-12A99CFB97CB}"/>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3" name="Footer Placeholder 2">
            <a:extLst>
              <a:ext uri="{FF2B5EF4-FFF2-40B4-BE49-F238E27FC236}">
                <a16:creationId xmlns:a16="http://schemas.microsoft.com/office/drawing/2014/main" id="{BA0A01BE-C847-DB53-865A-221F126FADC1}"/>
              </a:ext>
            </a:extLst>
          </p:cNvPr>
          <p:cNvSpPr>
            <a:spLocks noGrp="1"/>
          </p:cNvSpPr>
          <p:nvPr>
            <p:ph type="ftr" sz="quarter" idx="11"/>
          </p:nvPr>
        </p:nvSpPr>
        <p:spPr/>
        <p:txBody>
          <a:bodyPr/>
          <a:lstStyle/>
          <a:p>
            <a:endParaRPr lang="en-EE"/>
          </a:p>
        </p:txBody>
      </p:sp>
      <p:sp>
        <p:nvSpPr>
          <p:cNvPr id="4" name="Slide Number Placeholder 3">
            <a:extLst>
              <a:ext uri="{FF2B5EF4-FFF2-40B4-BE49-F238E27FC236}">
                <a16:creationId xmlns:a16="http://schemas.microsoft.com/office/drawing/2014/main" id="{1E6F8301-72D0-02F7-BBF5-2114CA471B75}"/>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1557246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EA5D40-D862-E379-9AFF-DFE672C08A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Content Placeholder 2">
            <a:extLst>
              <a:ext uri="{FF2B5EF4-FFF2-40B4-BE49-F238E27FC236}">
                <a16:creationId xmlns:a16="http://schemas.microsoft.com/office/drawing/2014/main" id="{D25EC72E-86DE-A61C-56F5-97D7C8289E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Text Placeholder 3">
            <a:extLst>
              <a:ext uri="{FF2B5EF4-FFF2-40B4-BE49-F238E27FC236}">
                <a16:creationId xmlns:a16="http://schemas.microsoft.com/office/drawing/2014/main" id="{D315965E-5B60-D379-E525-E003A9180D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07EF09B-3483-E097-2AF4-2B184449F08B}"/>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6" name="Footer Placeholder 5">
            <a:extLst>
              <a:ext uri="{FF2B5EF4-FFF2-40B4-BE49-F238E27FC236}">
                <a16:creationId xmlns:a16="http://schemas.microsoft.com/office/drawing/2014/main" id="{DCCF5195-3635-3CC8-B05A-AA2BF8B5C049}"/>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DD9EE8DF-1AEE-BBD3-2E6D-E99A826EFD3C}"/>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471146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55EA8-38E9-D718-C3A4-2228E58A7AC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03EF3B62-B8E9-8127-CD9A-6842793F2E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a:p>
        </p:txBody>
      </p:sp>
      <p:sp>
        <p:nvSpPr>
          <p:cNvPr id="4" name="Text Placeholder 3">
            <a:extLst>
              <a:ext uri="{FF2B5EF4-FFF2-40B4-BE49-F238E27FC236}">
                <a16:creationId xmlns:a16="http://schemas.microsoft.com/office/drawing/2014/main" id="{14017EAE-41FD-423B-194D-54A22E9B4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EEDFCF7-7475-0435-212E-229F6331CADC}"/>
              </a:ext>
            </a:extLst>
          </p:cNvPr>
          <p:cNvSpPr>
            <a:spLocks noGrp="1"/>
          </p:cNvSpPr>
          <p:nvPr>
            <p:ph type="dt" sz="half" idx="10"/>
          </p:nvPr>
        </p:nvSpPr>
        <p:spPr/>
        <p:txBody>
          <a:bodyPr/>
          <a:lstStyle/>
          <a:p>
            <a:fld id="{F03D890E-0E26-FF4A-9ED1-A16F1FF9DA79}" type="datetimeFigureOut">
              <a:rPr lang="en-EE" smtClean="0"/>
              <a:t>05/12/2026</a:t>
            </a:fld>
            <a:endParaRPr lang="en-EE"/>
          </a:p>
        </p:txBody>
      </p:sp>
      <p:sp>
        <p:nvSpPr>
          <p:cNvPr id="6" name="Footer Placeholder 5">
            <a:extLst>
              <a:ext uri="{FF2B5EF4-FFF2-40B4-BE49-F238E27FC236}">
                <a16:creationId xmlns:a16="http://schemas.microsoft.com/office/drawing/2014/main" id="{BC6655FD-226E-1FAD-25C4-DB96AB68E5AF}"/>
              </a:ext>
            </a:extLst>
          </p:cNvPr>
          <p:cNvSpPr>
            <a:spLocks noGrp="1"/>
          </p:cNvSpPr>
          <p:nvPr>
            <p:ph type="ftr" sz="quarter" idx="11"/>
          </p:nvPr>
        </p:nvSpPr>
        <p:spPr/>
        <p:txBody>
          <a:bodyPr/>
          <a:lstStyle/>
          <a:p>
            <a:endParaRPr lang="en-EE"/>
          </a:p>
        </p:txBody>
      </p:sp>
      <p:sp>
        <p:nvSpPr>
          <p:cNvPr id="7" name="Slide Number Placeholder 6">
            <a:extLst>
              <a:ext uri="{FF2B5EF4-FFF2-40B4-BE49-F238E27FC236}">
                <a16:creationId xmlns:a16="http://schemas.microsoft.com/office/drawing/2014/main" id="{BDDB2F2F-56A8-E8D9-E9BA-585F431C24B2}"/>
              </a:ext>
            </a:extLst>
          </p:cNvPr>
          <p:cNvSpPr>
            <a:spLocks noGrp="1"/>
          </p:cNvSpPr>
          <p:nvPr>
            <p:ph type="sldNum" sz="quarter" idx="12"/>
          </p:nvPr>
        </p:nvSpPr>
        <p:spPr/>
        <p:txBody>
          <a:bodyPr/>
          <a:lstStyle/>
          <a:p>
            <a:fld id="{721670BA-436C-664E-884F-81FE05971C3D}" type="slidenum">
              <a:rPr lang="en-EE" smtClean="0"/>
              <a:t>‹#›</a:t>
            </a:fld>
            <a:endParaRPr lang="en-EE"/>
          </a:p>
        </p:txBody>
      </p:sp>
    </p:spTree>
    <p:extLst>
      <p:ext uri="{BB962C8B-B14F-4D97-AF65-F5344CB8AC3E}">
        <p14:creationId xmlns:p14="http://schemas.microsoft.com/office/powerpoint/2010/main" val="3301547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1EB3C0-DC88-393E-AD24-32DA9E2F3F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EE"/>
          </a:p>
        </p:txBody>
      </p:sp>
      <p:sp>
        <p:nvSpPr>
          <p:cNvPr id="3" name="Text Placeholder 2">
            <a:extLst>
              <a:ext uri="{FF2B5EF4-FFF2-40B4-BE49-F238E27FC236}">
                <a16:creationId xmlns:a16="http://schemas.microsoft.com/office/drawing/2014/main" id="{DA213835-38B5-D275-61BA-3E4FCB7C4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4" name="Date Placeholder 3">
            <a:extLst>
              <a:ext uri="{FF2B5EF4-FFF2-40B4-BE49-F238E27FC236}">
                <a16:creationId xmlns:a16="http://schemas.microsoft.com/office/drawing/2014/main" id="{D825B7A7-899D-A515-898B-8D8F144F3D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3D890E-0E26-FF4A-9ED1-A16F1FF9DA79}" type="datetimeFigureOut">
              <a:rPr lang="en-EE" smtClean="0"/>
              <a:t>05/12/2026</a:t>
            </a:fld>
            <a:endParaRPr lang="en-EE"/>
          </a:p>
        </p:txBody>
      </p:sp>
      <p:sp>
        <p:nvSpPr>
          <p:cNvPr id="5" name="Footer Placeholder 4">
            <a:extLst>
              <a:ext uri="{FF2B5EF4-FFF2-40B4-BE49-F238E27FC236}">
                <a16:creationId xmlns:a16="http://schemas.microsoft.com/office/drawing/2014/main" id="{184164FE-96C5-9397-0B6D-B16E65200C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EE"/>
          </a:p>
        </p:txBody>
      </p:sp>
      <p:sp>
        <p:nvSpPr>
          <p:cNvPr id="6" name="Slide Number Placeholder 5">
            <a:extLst>
              <a:ext uri="{FF2B5EF4-FFF2-40B4-BE49-F238E27FC236}">
                <a16:creationId xmlns:a16="http://schemas.microsoft.com/office/drawing/2014/main" id="{3A397775-091D-E424-2751-E87EA16E47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1670BA-436C-664E-884F-81FE05971C3D}" type="slidenum">
              <a:rPr lang="en-EE" smtClean="0"/>
              <a:t>‹#›</a:t>
            </a:fld>
            <a:endParaRPr lang="en-EE"/>
          </a:p>
        </p:txBody>
      </p:sp>
    </p:spTree>
    <p:extLst>
      <p:ext uri="{BB962C8B-B14F-4D97-AF65-F5344CB8AC3E}">
        <p14:creationId xmlns:p14="http://schemas.microsoft.com/office/powerpoint/2010/main" val="3364234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hyperlink" Target="https://docs.google.com/spreadsheets/d/1ylSU1g7mZDqzvSJdwJCPCzjqfYKmd6eU/edit?usp=sharing&amp;ouid=115737916343178770964&amp;rtpof=true&amp;sd=true" TargetMode="External"/><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7.bmp"/><Relationship Id="rId2" Type="http://schemas.openxmlformats.org/officeDocument/2006/relationships/notesSlide" Target="../notesSlides/notesSlide37.xml"/><Relationship Id="rId1" Type="http://schemas.openxmlformats.org/officeDocument/2006/relationships/slideLayout" Target="../slideLayouts/slideLayout13.xml"/><Relationship Id="rId5" Type="http://schemas.openxmlformats.org/officeDocument/2006/relationships/image" Target="../media/image28.jpg"/><Relationship Id="rId4" Type="http://schemas.openxmlformats.org/officeDocument/2006/relationships/hyperlink" Target="https://institutoschweitzerlanussecundario.blogspot.com/2020/11/2020-primer-ano-cruce-de-los-andes.html"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hyperlink" Target="https://www.xero.com/jax/"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card with text and purple text&#10;&#10;Description automatically generated with medium confidence">
            <a:extLst>
              <a:ext uri="{FF2B5EF4-FFF2-40B4-BE49-F238E27FC236}">
                <a16:creationId xmlns:a16="http://schemas.microsoft.com/office/drawing/2014/main" id="{F28D7EA2-A350-1BCB-CE3C-165C43A62CE7}"/>
              </a:ext>
            </a:extLst>
          </p:cNvPr>
          <p:cNvPicPr>
            <a:picLocks noChangeAspect="1"/>
          </p:cNvPicPr>
          <p:nvPr/>
        </p:nvPicPr>
        <p:blipFill>
          <a:blip r:embed="rId2"/>
          <a:stretch>
            <a:fillRect/>
          </a:stretch>
        </p:blipFill>
        <p:spPr>
          <a:xfrm>
            <a:off x="457200" y="1018413"/>
            <a:ext cx="11277600" cy="4821174"/>
          </a:xfrm>
          <a:prstGeom prst="rect">
            <a:avLst/>
          </a:prstGeom>
        </p:spPr>
      </p:pic>
    </p:spTree>
    <p:extLst>
      <p:ext uri="{BB962C8B-B14F-4D97-AF65-F5344CB8AC3E}">
        <p14:creationId xmlns:p14="http://schemas.microsoft.com/office/powerpoint/2010/main" val="3435790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8DBA4FA4-D3DB-E83C-CB13-6A26A58E89B1}"/>
              </a:ext>
            </a:extLst>
          </p:cNvPr>
          <p:cNvSpPr>
            <a:spLocks noGrp="1"/>
          </p:cNvSpPr>
          <p:nvPr>
            <p:ph idx="1"/>
          </p:nvPr>
        </p:nvSpPr>
        <p:spPr>
          <a:xfrm>
            <a:off x="640080" y="2872899"/>
            <a:ext cx="4243589" cy="3320668"/>
          </a:xfrm>
        </p:spPr>
        <p:txBody>
          <a:bodyPr>
            <a:normAutofit/>
          </a:bodyPr>
          <a:lstStyle/>
          <a:p>
            <a:r>
              <a:rPr lang="en-US" sz="2200" b="1"/>
              <a:t>1. tase: Vestlev tehisintellekt / Chatbotid</a:t>
            </a:r>
            <a:endParaRPr lang="et-EE" sz="2200" b="1"/>
          </a:p>
          <a:p>
            <a:r>
              <a:rPr lang="en-US" sz="2200" b="1"/>
              <a:t>2. tase: Inimtasemel probleemilahendajad / Arutlejad</a:t>
            </a:r>
            <a:endParaRPr lang="et-EE" sz="2200" b="1"/>
          </a:p>
          <a:p>
            <a:r>
              <a:rPr lang="en-US" sz="2200" b="1"/>
              <a:t>3. tase: Agendid</a:t>
            </a:r>
            <a:endParaRPr lang="et-EE" sz="2200" b="1"/>
          </a:p>
          <a:p>
            <a:r>
              <a:rPr lang="en-US" sz="2200" b="1"/>
              <a:t>4. tase: Innovaatorid</a:t>
            </a:r>
            <a:endParaRPr lang="et-EE" sz="2200" b="1"/>
          </a:p>
          <a:p>
            <a:r>
              <a:rPr lang="en-US" sz="2200" b="1"/>
              <a:t>5. tase: Organisaatorid</a:t>
            </a:r>
            <a:endParaRPr lang="en-US" sz="2200"/>
          </a:p>
        </p:txBody>
      </p:sp>
      <p:pic>
        <p:nvPicPr>
          <p:cNvPr id="5" name="Picture 4" descr="A group of people walking up the stairs&#10;&#10;AI-generated content may be incorrect.">
            <a:extLst>
              <a:ext uri="{FF2B5EF4-FFF2-40B4-BE49-F238E27FC236}">
                <a16:creationId xmlns:a16="http://schemas.microsoft.com/office/drawing/2014/main" id="{2A085FCC-3F67-971F-7906-768FAC77E4C6}"/>
              </a:ext>
            </a:extLst>
          </p:cNvPr>
          <p:cNvPicPr>
            <a:picLocks noChangeAspect="1"/>
          </p:cNvPicPr>
          <p:nvPr/>
        </p:nvPicPr>
        <p:blipFill>
          <a:blip r:embed="rId3"/>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2" name="Title 1">
            <a:extLst>
              <a:ext uri="{FF2B5EF4-FFF2-40B4-BE49-F238E27FC236}">
                <a16:creationId xmlns:a16="http://schemas.microsoft.com/office/drawing/2014/main" id="{3BFC135E-BB9F-CCE9-405E-CAB54CCD5EFC}"/>
              </a:ext>
            </a:extLst>
          </p:cNvPr>
          <p:cNvSpPr>
            <a:spLocks noGrp="1"/>
          </p:cNvSpPr>
          <p:nvPr>
            <p:ph type="title"/>
          </p:nvPr>
        </p:nvSpPr>
        <p:spPr>
          <a:xfrm>
            <a:off x="640080" y="325369"/>
            <a:ext cx="4368602" cy="1956841"/>
          </a:xfrm>
        </p:spPr>
        <p:txBody>
          <a:bodyPr anchor="b">
            <a:normAutofit/>
          </a:bodyPr>
          <a:lstStyle/>
          <a:p>
            <a:r>
              <a:rPr lang="en-US" sz="4200" b="1"/>
              <a:t>OpenAI viis taset AGI suunas</a:t>
            </a:r>
            <a:endParaRPr lang="en-US" sz="4200"/>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A2EC511-8922-6E2A-0E49-C4B1CDFAF300}"/>
              </a:ext>
            </a:extLst>
          </p:cNvPr>
          <p:cNvSpPr txBox="1"/>
          <p:nvPr/>
        </p:nvSpPr>
        <p:spPr>
          <a:xfrm>
            <a:off x="9380379" y="6566049"/>
            <a:ext cx="266451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Image: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Openai</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Image1,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prompt</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by TK, 250509</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4323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26E91C2D-F60C-53D6-D4C6-6EE3A0209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F7FB5F-05B1-0D20-9201-8DBEACC23B60}"/>
              </a:ext>
            </a:extLst>
          </p:cNvPr>
          <p:cNvSpPr>
            <a:spLocks noGrp="1"/>
          </p:cNvSpPr>
          <p:nvPr>
            <p:ph type="title"/>
          </p:nvPr>
        </p:nvSpPr>
        <p:spPr>
          <a:xfrm>
            <a:off x="636182" y="1086679"/>
            <a:ext cx="11155326" cy="4797286"/>
          </a:xfrm>
        </p:spPr>
        <p:txBody>
          <a:bodyPr>
            <a:normAutofit/>
          </a:bodyPr>
          <a:lstStyle/>
          <a:p>
            <a:r>
              <a:rPr lang="et-EE" sz="9600" dirty="0"/>
              <a:t>Suured keelemudelid,</a:t>
            </a:r>
            <a:br>
              <a:rPr lang="et-EE" sz="9600" dirty="0"/>
            </a:br>
            <a:r>
              <a:rPr lang="et-EE" sz="9600" dirty="0"/>
              <a:t>omadused</a:t>
            </a:r>
            <a:endParaRPr lang="en-US" sz="9600" dirty="0"/>
          </a:p>
        </p:txBody>
      </p:sp>
    </p:spTree>
    <p:extLst>
      <p:ext uri="{BB962C8B-B14F-4D97-AF65-F5344CB8AC3E}">
        <p14:creationId xmlns:p14="http://schemas.microsoft.com/office/powerpoint/2010/main" val="42029979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2A86-FC0B-0E8A-8686-C2D3FD6FBE13}"/>
              </a:ext>
            </a:extLst>
          </p:cNvPr>
          <p:cNvSpPr>
            <a:spLocks noGrp="1"/>
          </p:cNvSpPr>
          <p:nvPr>
            <p:ph type="title"/>
          </p:nvPr>
        </p:nvSpPr>
        <p:spPr/>
        <p:txBody>
          <a:bodyPr/>
          <a:lstStyle/>
          <a:p>
            <a:r>
              <a:rPr lang="en-US" dirty="0" err="1">
                <a:effectLst/>
              </a:rPr>
              <a:t>Mõned</a:t>
            </a:r>
            <a:r>
              <a:rPr lang="en-US" dirty="0">
                <a:effectLst/>
              </a:rPr>
              <a:t> </a:t>
            </a:r>
            <a:r>
              <a:rPr lang="en-US" dirty="0" err="1">
                <a:effectLst/>
              </a:rPr>
              <a:t>suurte</a:t>
            </a:r>
            <a:r>
              <a:rPr lang="en-US" dirty="0">
                <a:effectLst/>
              </a:rPr>
              <a:t> </a:t>
            </a:r>
            <a:r>
              <a:rPr lang="en-US" dirty="0" err="1">
                <a:effectLst/>
              </a:rPr>
              <a:t>keelemudelit</a:t>
            </a:r>
            <a:r>
              <a:rPr lang="et-EE" dirty="0">
                <a:effectLst/>
              </a:rPr>
              <a:t>e</a:t>
            </a:r>
            <a:r>
              <a:rPr lang="en-US" dirty="0">
                <a:effectLst/>
              </a:rPr>
              <a:t> </a:t>
            </a:r>
            <a:r>
              <a:rPr lang="en-US" dirty="0" err="1">
                <a:effectLst/>
              </a:rPr>
              <a:t>omadused</a:t>
            </a:r>
            <a:endParaRPr lang="en-US" dirty="0"/>
          </a:p>
        </p:txBody>
      </p:sp>
      <p:sp>
        <p:nvSpPr>
          <p:cNvPr id="3" name="Content Placeholder 2">
            <a:extLst>
              <a:ext uri="{FF2B5EF4-FFF2-40B4-BE49-F238E27FC236}">
                <a16:creationId xmlns:a16="http://schemas.microsoft.com/office/drawing/2014/main" id="{E7B2D69E-189F-3DEF-AFD6-115E8A3E1062}"/>
              </a:ext>
            </a:extLst>
          </p:cNvPr>
          <p:cNvSpPr>
            <a:spLocks noGrp="1"/>
          </p:cNvSpPr>
          <p:nvPr>
            <p:ph idx="1"/>
          </p:nvPr>
        </p:nvSpPr>
        <p:spPr/>
        <p:txBody>
          <a:bodyPr>
            <a:normAutofit/>
          </a:bodyPr>
          <a:lstStyle/>
          <a:p>
            <a:pPr>
              <a:buNone/>
            </a:pPr>
            <a:r>
              <a:rPr lang="en-US" dirty="0" err="1">
                <a:effectLst/>
              </a:rPr>
              <a:t>Mastaapsus</a:t>
            </a:r>
            <a:r>
              <a:rPr lang="et-EE" dirty="0">
                <a:effectLst/>
              </a:rPr>
              <a:t> (</a:t>
            </a:r>
            <a:r>
              <a:rPr lang="en-US" b="1" dirty="0"/>
              <a:t>Scalability</a:t>
            </a:r>
            <a:r>
              <a:rPr lang="et-EE" b="1" dirty="0"/>
              <a:t>)</a:t>
            </a:r>
          </a:p>
          <a:p>
            <a:pPr>
              <a:buNone/>
            </a:pPr>
            <a:r>
              <a:rPr lang="en-US" dirty="0" err="1">
                <a:effectLst/>
              </a:rPr>
              <a:t>Ülekandeõpe</a:t>
            </a:r>
            <a:r>
              <a:rPr lang="et-EE" dirty="0">
                <a:effectLst/>
              </a:rPr>
              <a:t> (</a:t>
            </a:r>
            <a:r>
              <a:rPr lang="en-US" b="1" dirty="0"/>
              <a:t>Transfer Learning</a:t>
            </a:r>
            <a:r>
              <a:rPr lang="et-EE" b="1" dirty="0"/>
              <a:t>)</a:t>
            </a:r>
          </a:p>
          <a:p>
            <a:pPr>
              <a:buNone/>
            </a:pPr>
            <a:r>
              <a:rPr lang="en-US" dirty="0" err="1">
                <a:effectLst/>
              </a:rPr>
              <a:t>Kontekstuaalne</a:t>
            </a:r>
            <a:r>
              <a:rPr lang="en-US" dirty="0">
                <a:effectLst/>
              </a:rPr>
              <a:t> </a:t>
            </a:r>
            <a:r>
              <a:rPr lang="en-US" dirty="0" err="1">
                <a:effectLst/>
              </a:rPr>
              <a:t>mõistmine</a:t>
            </a:r>
            <a:r>
              <a:rPr lang="et-EE" dirty="0">
                <a:effectLst/>
              </a:rPr>
              <a:t> (</a:t>
            </a:r>
            <a:r>
              <a:rPr lang="en-US" b="1" dirty="0"/>
              <a:t>Contextual Understanding</a:t>
            </a:r>
            <a:r>
              <a:rPr lang="et-EE" b="1" dirty="0"/>
              <a:t>)</a:t>
            </a:r>
          </a:p>
          <a:p>
            <a:pPr>
              <a:buNone/>
            </a:pPr>
            <a:r>
              <a:rPr lang="en-US" dirty="0" err="1">
                <a:effectLst/>
              </a:rPr>
              <a:t>Generatiiv</a:t>
            </a:r>
            <a:r>
              <a:rPr lang="et-EE" dirty="0" err="1">
                <a:effectLst/>
              </a:rPr>
              <a:t>ne</a:t>
            </a:r>
            <a:r>
              <a:rPr lang="et-EE" dirty="0">
                <a:effectLst/>
              </a:rPr>
              <a:t> (</a:t>
            </a:r>
            <a:r>
              <a:rPr lang="en-US" b="1" dirty="0"/>
              <a:t>Generative</a:t>
            </a:r>
            <a:r>
              <a:rPr lang="et-EE" b="1" dirty="0"/>
              <a:t>)</a:t>
            </a:r>
          </a:p>
          <a:p>
            <a:pPr>
              <a:buNone/>
            </a:pPr>
            <a:r>
              <a:rPr lang="en-US" dirty="0" err="1">
                <a:effectLst/>
              </a:rPr>
              <a:t>Kohandatavus</a:t>
            </a:r>
            <a:r>
              <a:rPr lang="et-EE" dirty="0">
                <a:effectLst/>
              </a:rPr>
              <a:t> (</a:t>
            </a:r>
            <a:r>
              <a:rPr lang="en-US" b="1" dirty="0"/>
              <a:t>Adaptability</a:t>
            </a:r>
            <a:r>
              <a:rPr lang="et-EE" b="1" dirty="0"/>
              <a:t>)</a:t>
            </a:r>
          </a:p>
          <a:p>
            <a:pPr>
              <a:buNone/>
            </a:pPr>
            <a:r>
              <a:rPr lang="en-US" dirty="0" err="1">
                <a:effectLst/>
              </a:rPr>
              <a:t>Treeninguandmed</a:t>
            </a:r>
            <a:r>
              <a:rPr lang="et-EE" dirty="0">
                <a:effectLst/>
              </a:rPr>
              <a:t> (</a:t>
            </a:r>
            <a:r>
              <a:rPr lang="en-US" b="1" dirty="0"/>
              <a:t>Training Data</a:t>
            </a:r>
            <a:r>
              <a:rPr lang="et-EE" b="1" dirty="0"/>
              <a:t>)</a:t>
            </a:r>
          </a:p>
          <a:p>
            <a:pPr>
              <a:buNone/>
            </a:pPr>
            <a:r>
              <a:rPr lang="en-US" dirty="0" err="1">
                <a:effectLst/>
              </a:rPr>
              <a:t>Arhitektuur</a:t>
            </a:r>
            <a:r>
              <a:rPr lang="et-EE" dirty="0">
                <a:effectLst/>
              </a:rPr>
              <a:t> (</a:t>
            </a:r>
            <a:r>
              <a:rPr lang="en-US" b="1" dirty="0"/>
              <a:t>Architecture</a:t>
            </a:r>
            <a:r>
              <a:rPr lang="et-EE" b="1" dirty="0"/>
              <a:t>)</a:t>
            </a:r>
          </a:p>
          <a:p>
            <a:pPr>
              <a:buNone/>
            </a:pPr>
            <a:r>
              <a:rPr lang="en-US" dirty="0" err="1">
                <a:effectLst/>
              </a:rPr>
              <a:t>Peenhäälestus</a:t>
            </a:r>
            <a:r>
              <a:rPr lang="et-EE" dirty="0">
                <a:effectLst/>
              </a:rPr>
              <a:t> (</a:t>
            </a:r>
            <a:r>
              <a:rPr lang="en-US" b="1" dirty="0"/>
              <a:t>Fine-tuning</a:t>
            </a:r>
            <a:r>
              <a:rPr lang="et-EE" b="1" dirty="0"/>
              <a:t>)</a:t>
            </a:r>
            <a:endParaRPr lang="en-US" dirty="0"/>
          </a:p>
        </p:txBody>
      </p:sp>
    </p:spTree>
    <p:extLst>
      <p:ext uri="{BB962C8B-B14F-4D97-AF65-F5344CB8AC3E}">
        <p14:creationId xmlns:p14="http://schemas.microsoft.com/office/powerpoint/2010/main" val="4044997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51919-60B4-80D1-EDBB-14ECD94D2535}"/>
              </a:ext>
            </a:extLst>
          </p:cNvPr>
          <p:cNvSpPr>
            <a:spLocks noGrp="1"/>
          </p:cNvSpPr>
          <p:nvPr>
            <p:ph type="title"/>
          </p:nvPr>
        </p:nvSpPr>
        <p:spPr/>
        <p:txBody>
          <a:bodyPr/>
          <a:lstStyle/>
          <a:p>
            <a:r>
              <a:rPr lang="et-EE" dirty="0"/>
              <a:t>Keelemudelite piirangud:</a:t>
            </a:r>
            <a:endParaRPr lang="en-US" dirty="0"/>
          </a:p>
        </p:txBody>
      </p:sp>
      <p:sp>
        <p:nvSpPr>
          <p:cNvPr id="3" name="Content Placeholder 2">
            <a:extLst>
              <a:ext uri="{FF2B5EF4-FFF2-40B4-BE49-F238E27FC236}">
                <a16:creationId xmlns:a16="http://schemas.microsoft.com/office/drawing/2014/main" id="{1D6E35A3-25BA-3E25-94B6-BF56635A0A66}"/>
              </a:ext>
            </a:extLst>
          </p:cNvPr>
          <p:cNvSpPr>
            <a:spLocks noGrp="1"/>
          </p:cNvSpPr>
          <p:nvPr>
            <p:ph idx="1"/>
          </p:nvPr>
        </p:nvSpPr>
        <p:spPr/>
        <p:txBody>
          <a:bodyPr>
            <a:normAutofit/>
          </a:bodyPr>
          <a:lstStyle/>
          <a:p>
            <a:r>
              <a:rPr lang="en-US" dirty="0" err="1"/>
              <a:t>tõelise</a:t>
            </a:r>
            <a:r>
              <a:rPr lang="en-US" dirty="0"/>
              <a:t> </a:t>
            </a:r>
            <a:r>
              <a:rPr lang="en-US" dirty="0" err="1"/>
              <a:t>mõistmise</a:t>
            </a:r>
            <a:r>
              <a:rPr lang="en-US" dirty="0"/>
              <a:t> </a:t>
            </a:r>
            <a:r>
              <a:rPr lang="en-US" dirty="0" err="1"/>
              <a:t>puudumine</a:t>
            </a:r>
            <a:r>
              <a:rPr lang="en-US" dirty="0"/>
              <a:t> (</a:t>
            </a:r>
            <a:r>
              <a:rPr lang="en-US" b="1" dirty="0"/>
              <a:t>Lack of True Understanding</a:t>
            </a:r>
            <a:r>
              <a:rPr lang="en-US" dirty="0"/>
              <a:t>) </a:t>
            </a:r>
            <a:endParaRPr lang="et-EE" dirty="0"/>
          </a:p>
          <a:p>
            <a:r>
              <a:rPr lang="en-US" dirty="0" err="1"/>
              <a:t>konteksti</a:t>
            </a:r>
            <a:r>
              <a:rPr lang="en-US" dirty="0"/>
              <a:t> </a:t>
            </a:r>
            <a:r>
              <a:rPr lang="en-US" dirty="0" err="1"/>
              <a:t>piirang</a:t>
            </a:r>
            <a:r>
              <a:rPr lang="en-US" dirty="0"/>
              <a:t> (</a:t>
            </a:r>
            <a:r>
              <a:rPr lang="en-US" b="1" dirty="0"/>
              <a:t>Context Limitation</a:t>
            </a:r>
            <a:r>
              <a:rPr lang="en-US" dirty="0"/>
              <a:t>)</a:t>
            </a:r>
            <a:endParaRPr lang="et-EE" dirty="0"/>
          </a:p>
          <a:p>
            <a:r>
              <a:rPr lang="en-US" dirty="0" err="1"/>
              <a:t>eelarvamused</a:t>
            </a:r>
            <a:r>
              <a:rPr lang="en-US" dirty="0"/>
              <a:t> (</a:t>
            </a:r>
            <a:r>
              <a:rPr lang="en-US" b="1" dirty="0"/>
              <a:t>Biases</a:t>
            </a:r>
            <a:r>
              <a:rPr lang="en-US" dirty="0"/>
              <a:t>)</a:t>
            </a:r>
            <a:endParaRPr lang="et-EE" dirty="0"/>
          </a:p>
          <a:p>
            <a:r>
              <a:rPr lang="en-US" dirty="0" err="1"/>
              <a:t>faktilised</a:t>
            </a:r>
            <a:r>
              <a:rPr lang="en-US" dirty="0"/>
              <a:t> </a:t>
            </a:r>
            <a:r>
              <a:rPr lang="en-US" dirty="0" err="1"/>
              <a:t>vead</a:t>
            </a:r>
            <a:r>
              <a:rPr lang="en-US" dirty="0"/>
              <a:t> (</a:t>
            </a:r>
            <a:r>
              <a:rPr lang="en-US" b="1" dirty="0"/>
              <a:t>Factual Errors</a:t>
            </a:r>
            <a:r>
              <a:rPr lang="en-US" dirty="0"/>
              <a:t>)</a:t>
            </a:r>
            <a:endParaRPr lang="et-EE" dirty="0"/>
          </a:p>
          <a:p>
            <a:r>
              <a:rPr lang="en-US" dirty="0" err="1"/>
              <a:t>ebaselguse</a:t>
            </a:r>
            <a:r>
              <a:rPr lang="en-US" dirty="0"/>
              <a:t> </a:t>
            </a:r>
            <a:r>
              <a:rPr lang="en-US" dirty="0" err="1"/>
              <a:t>käsitlemine</a:t>
            </a:r>
            <a:r>
              <a:rPr lang="en-US" dirty="0"/>
              <a:t> (</a:t>
            </a:r>
            <a:r>
              <a:rPr lang="en-US" b="1" dirty="0"/>
              <a:t>Ambiguity Handling</a:t>
            </a:r>
            <a:r>
              <a:rPr lang="en-US" dirty="0"/>
              <a:t>) </a:t>
            </a:r>
            <a:endParaRPr lang="et-EE" dirty="0"/>
          </a:p>
          <a:p>
            <a:r>
              <a:rPr lang="en-US" dirty="0" err="1"/>
              <a:t>Loovuse</a:t>
            </a:r>
            <a:r>
              <a:rPr lang="et-EE" dirty="0"/>
              <a:t>l on</a:t>
            </a:r>
            <a:r>
              <a:rPr lang="en-US" dirty="0"/>
              <a:t> </a:t>
            </a:r>
            <a:r>
              <a:rPr lang="en-US" dirty="0" err="1"/>
              <a:t>piirid</a:t>
            </a:r>
            <a:r>
              <a:rPr lang="en-US" dirty="0"/>
              <a:t> (</a:t>
            </a:r>
            <a:r>
              <a:rPr lang="en-US" b="1" dirty="0"/>
              <a:t>Creativity Limits</a:t>
            </a:r>
            <a:r>
              <a:rPr lang="en-US" dirty="0"/>
              <a:t>)</a:t>
            </a:r>
          </a:p>
        </p:txBody>
      </p:sp>
    </p:spTree>
    <p:extLst>
      <p:ext uri="{BB962C8B-B14F-4D97-AF65-F5344CB8AC3E}">
        <p14:creationId xmlns:p14="http://schemas.microsoft.com/office/powerpoint/2010/main" val="292385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2238A357-DABD-0871-03C9-C2FE64714C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41B34-E5E2-204E-26DC-D341745E9C37}"/>
              </a:ext>
            </a:extLst>
          </p:cNvPr>
          <p:cNvSpPr>
            <a:spLocks noGrp="1"/>
          </p:cNvSpPr>
          <p:nvPr>
            <p:ph type="title"/>
          </p:nvPr>
        </p:nvSpPr>
        <p:spPr>
          <a:xfrm>
            <a:off x="636182" y="1086679"/>
            <a:ext cx="11155326" cy="4797286"/>
          </a:xfrm>
        </p:spPr>
        <p:txBody>
          <a:bodyPr>
            <a:normAutofit fontScale="90000"/>
          </a:bodyPr>
          <a:lstStyle/>
          <a:p>
            <a:r>
              <a:rPr lang="fi-FI" sz="9600" dirty="0" err="1"/>
              <a:t>Millistes</a:t>
            </a:r>
            <a:r>
              <a:rPr lang="fi-FI" sz="9600" dirty="0"/>
              <a:t> </a:t>
            </a:r>
            <a:r>
              <a:rPr lang="fi-FI" sz="9600" dirty="0" err="1"/>
              <a:t>funktsioonides</a:t>
            </a:r>
            <a:r>
              <a:rPr lang="fi-FI" sz="9600" dirty="0"/>
              <a:t> on AI </a:t>
            </a:r>
            <a:r>
              <a:rPr lang="fi-FI" sz="9600" dirty="0" err="1"/>
              <a:t>juba</a:t>
            </a:r>
            <a:r>
              <a:rPr lang="fi-FI" sz="9600" dirty="0"/>
              <a:t> </a:t>
            </a:r>
            <a:r>
              <a:rPr lang="fi-FI" sz="9600" dirty="0" err="1"/>
              <a:t>võrreldav</a:t>
            </a:r>
            <a:r>
              <a:rPr lang="fi-FI" sz="9600" dirty="0"/>
              <a:t> </a:t>
            </a:r>
            <a:r>
              <a:rPr lang="fi-FI" sz="9600" dirty="0" err="1"/>
              <a:t>inimese</a:t>
            </a:r>
            <a:r>
              <a:rPr lang="fi-FI" sz="9600" dirty="0"/>
              <a:t> </a:t>
            </a:r>
            <a:r>
              <a:rPr lang="fi-FI" sz="9600" dirty="0" err="1"/>
              <a:t>tehtava</a:t>
            </a:r>
            <a:r>
              <a:rPr lang="fi-FI" sz="9600" dirty="0"/>
              <a:t> </a:t>
            </a:r>
            <a:r>
              <a:rPr lang="fi-FI" sz="9600" dirty="0" err="1"/>
              <a:t>tööga</a:t>
            </a:r>
            <a:r>
              <a:rPr lang="fi-FI" sz="9600" dirty="0"/>
              <a:t>?</a:t>
            </a:r>
            <a:endParaRPr lang="en-US" sz="9600" dirty="0"/>
          </a:p>
        </p:txBody>
      </p:sp>
    </p:spTree>
    <p:extLst>
      <p:ext uri="{BB962C8B-B14F-4D97-AF65-F5344CB8AC3E}">
        <p14:creationId xmlns:p14="http://schemas.microsoft.com/office/powerpoint/2010/main" val="3296395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FEC5-BC01-21BA-93CE-7430F940D293}"/>
              </a:ext>
            </a:extLst>
          </p:cNvPr>
          <p:cNvSpPr>
            <a:spLocks noGrp="1"/>
          </p:cNvSpPr>
          <p:nvPr>
            <p:ph type="title"/>
          </p:nvPr>
        </p:nvSpPr>
        <p:spPr>
          <a:xfrm>
            <a:off x="635291" y="365126"/>
            <a:ext cx="11124328" cy="916516"/>
          </a:xfrm>
        </p:spPr>
        <p:txBody>
          <a:bodyPr>
            <a:normAutofit/>
          </a:bodyPr>
          <a:lstStyle/>
          <a:p>
            <a:r>
              <a:rPr lang="en-US" altLang="en-US" sz="4000" dirty="0">
                <a:latin typeface="Arial" panose="020B0604020202020204" pitchFamily="34" charset="0"/>
              </a:rPr>
              <a:t>LLM </a:t>
            </a:r>
            <a:r>
              <a:rPr lang="et-EE" altLang="en-US" sz="4000" dirty="0">
                <a:latin typeface="Arial" panose="020B0604020202020204" pitchFamily="34" charset="0"/>
              </a:rPr>
              <a:t>võimete ülekaal </a:t>
            </a:r>
            <a:r>
              <a:rPr lang="en-US" altLang="en-US" sz="4000" dirty="0" err="1">
                <a:latin typeface="Arial" panose="020B0604020202020204" pitchFamily="34" charset="0"/>
              </a:rPr>
              <a:t>inimese</a:t>
            </a:r>
            <a:r>
              <a:rPr lang="en-US" altLang="en-US" sz="4000" dirty="0">
                <a:latin typeface="Arial" panose="020B0604020202020204" pitchFamily="34" charset="0"/>
              </a:rPr>
              <a:t> </a:t>
            </a:r>
            <a:r>
              <a:rPr lang="et-EE" altLang="en-US" sz="4000" dirty="0">
                <a:latin typeface="Arial" panose="020B0604020202020204" pitchFamily="34" charset="0"/>
              </a:rPr>
              <a:t>suhtes</a:t>
            </a:r>
            <a:endParaRPr lang="en-US" sz="4000" dirty="0"/>
          </a:p>
        </p:txBody>
      </p:sp>
      <p:graphicFrame>
        <p:nvGraphicFramePr>
          <p:cNvPr id="4" name="Content Placeholder 3">
            <a:extLst>
              <a:ext uri="{FF2B5EF4-FFF2-40B4-BE49-F238E27FC236}">
                <a16:creationId xmlns:a16="http://schemas.microsoft.com/office/drawing/2014/main" id="{B87039CF-6989-32DE-B03F-DA5399A443C1}"/>
              </a:ext>
            </a:extLst>
          </p:cNvPr>
          <p:cNvGraphicFramePr>
            <a:graphicFrameLocks noGrp="1"/>
          </p:cNvGraphicFramePr>
          <p:nvPr>
            <p:ph idx="1"/>
          </p:nvPr>
        </p:nvGraphicFramePr>
        <p:xfrm>
          <a:off x="635290" y="1281641"/>
          <a:ext cx="10921419" cy="5333154"/>
        </p:xfrm>
        <a:graphic>
          <a:graphicData uri="http://schemas.openxmlformats.org/drawingml/2006/table">
            <a:tbl>
              <a:tblPr/>
              <a:tblGrid>
                <a:gridCol w="2393660">
                  <a:extLst>
                    <a:ext uri="{9D8B030D-6E8A-4147-A177-3AD203B41FA5}">
                      <a16:colId xmlns:a16="http://schemas.microsoft.com/office/drawing/2014/main" val="433768422"/>
                    </a:ext>
                  </a:extLst>
                </a:gridCol>
                <a:gridCol w="4381500">
                  <a:extLst>
                    <a:ext uri="{9D8B030D-6E8A-4147-A177-3AD203B41FA5}">
                      <a16:colId xmlns:a16="http://schemas.microsoft.com/office/drawing/2014/main" val="1678956640"/>
                    </a:ext>
                  </a:extLst>
                </a:gridCol>
                <a:gridCol w="4146259">
                  <a:extLst>
                    <a:ext uri="{9D8B030D-6E8A-4147-A177-3AD203B41FA5}">
                      <a16:colId xmlns:a16="http://schemas.microsoft.com/office/drawing/2014/main" val="3304264162"/>
                    </a:ext>
                  </a:extLst>
                </a:gridCol>
              </a:tblGrid>
              <a:tr h="335067">
                <a:tc>
                  <a:txBody>
                    <a:bodyPr/>
                    <a:lstStyle/>
                    <a:p>
                      <a:pPr algn="ctr"/>
                      <a:r>
                        <a:rPr lang="en-US" sz="2000" b="1" u="sng" dirty="0" err="1"/>
                        <a:t>Võime</a:t>
                      </a:r>
                      <a:endParaRPr lang="en-US" sz="1800" b="1" u="sng" dirty="0"/>
                    </a:p>
                  </a:txBody>
                  <a:tcPr marL="72522" marR="72522" marT="36261" marB="36261"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r>
                        <a:rPr lang="en-US" sz="2000" b="1" u="sng" dirty="0"/>
                        <a:t>LLM</a:t>
                      </a:r>
                    </a:p>
                  </a:txBody>
                  <a:tcPr marL="72522" marR="72522" marT="36261" marB="36261" anchor="ctr">
                    <a:lnL>
                      <a:noFill/>
                    </a:lnL>
                    <a:lnR>
                      <a:noFill/>
                    </a:lnR>
                    <a:lnT>
                      <a:noFill/>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sz="2000" b="1" u="sng" dirty="0" err="1"/>
                        <a:t>Inime</a:t>
                      </a:r>
                      <a:r>
                        <a:rPr lang="et-EE" sz="2000" b="1" u="sng" dirty="0" err="1"/>
                        <a:t>ne</a:t>
                      </a:r>
                      <a:endParaRPr lang="en-US" sz="2000" b="1" u="sng" dirty="0"/>
                    </a:p>
                  </a:txBody>
                  <a:tcPr marL="72522" marR="72522" marT="36261" marB="36261" anchor="ctr">
                    <a:lnL>
                      <a:noFill/>
                    </a:lnL>
                    <a:lnR>
                      <a:noFill/>
                    </a:lnR>
                    <a:lnT>
                      <a:noFill/>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07307287"/>
                  </a:ext>
                </a:extLst>
              </a:tr>
              <a:tr h="837671">
                <a:tc>
                  <a:txBody>
                    <a:bodyPr/>
                    <a:lstStyle/>
                    <a:p>
                      <a:r>
                        <a:rPr lang="en-US" sz="2800" b="1" dirty="0" err="1"/>
                        <a:t>Töötlemise</a:t>
                      </a:r>
                      <a:r>
                        <a:rPr lang="en-US" sz="2800" b="1" dirty="0"/>
                        <a:t> </a:t>
                      </a:r>
                      <a:r>
                        <a:rPr lang="en-US" sz="2800" b="1" dirty="0" err="1"/>
                        <a:t>kiirus</a:t>
                      </a:r>
                      <a:endParaRPr lang="en-US" sz="2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a:t>
                      </a:r>
                      <a:r>
                        <a:rPr lang="et-EE" sz="1800" dirty="0"/>
                        <a:t> </a:t>
                      </a:r>
                      <a:r>
                        <a:rPr lang="en-US" sz="1800" dirty="0" err="1"/>
                        <a:t>Suudab</a:t>
                      </a:r>
                      <a:r>
                        <a:rPr lang="en-US" sz="1800" dirty="0"/>
                        <a:t> </a:t>
                      </a:r>
                      <a:r>
                        <a:rPr lang="en-US" sz="1800" dirty="0" err="1"/>
                        <a:t>töödelda</a:t>
                      </a:r>
                      <a:r>
                        <a:rPr lang="en-US" sz="1800" dirty="0"/>
                        <a:t> ja </a:t>
                      </a:r>
                      <a:r>
                        <a:rPr lang="en-US" sz="1800" dirty="0" err="1"/>
                        <a:t>genereerida</a:t>
                      </a:r>
                      <a:r>
                        <a:rPr lang="en-US" sz="1800" dirty="0"/>
                        <a:t> </a:t>
                      </a:r>
                      <a:r>
                        <a:rPr lang="en-US" sz="1800" dirty="0" err="1"/>
                        <a:t>teksti</a:t>
                      </a:r>
                      <a:r>
                        <a:rPr lang="en-US" sz="1800" dirty="0"/>
                        <a:t> </a:t>
                      </a:r>
                      <a:r>
                        <a:rPr lang="en-US" sz="1800" dirty="0" err="1"/>
                        <a:t>mõne</a:t>
                      </a:r>
                      <a:r>
                        <a:rPr lang="en-US" sz="1800" dirty="0"/>
                        <a:t> </a:t>
                      </a:r>
                      <a:r>
                        <a:rPr lang="en-US" sz="1800" dirty="0" err="1"/>
                        <a:t>sekundiga</a:t>
                      </a:r>
                      <a:r>
                        <a:rPr lang="en-US" sz="1800" dirty="0"/>
                        <a:t>, </a:t>
                      </a:r>
                      <a:r>
                        <a:rPr lang="en-US" sz="1800" dirty="0" err="1"/>
                        <a:t>käsitledes</a:t>
                      </a:r>
                      <a:r>
                        <a:rPr lang="en-US" sz="1800" dirty="0"/>
                        <a:t> </a:t>
                      </a:r>
                      <a:r>
                        <a:rPr lang="en-US" sz="1800" dirty="0" err="1"/>
                        <a:t>kiiresti</a:t>
                      </a:r>
                      <a:r>
                        <a:rPr lang="en-US" sz="1800" dirty="0"/>
                        <a:t> </a:t>
                      </a:r>
                      <a:r>
                        <a:rPr lang="en-US" sz="1800" dirty="0" err="1"/>
                        <a:t>tohutul</a:t>
                      </a:r>
                      <a:r>
                        <a:rPr lang="en-US" sz="1800" dirty="0"/>
                        <a:t> </a:t>
                      </a:r>
                      <a:r>
                        <a:rPr lang="en-US" sz="1800" dirty="0" err="1"/>
                        <a:t>hulgal</a:t>
                      </a:r>
                      <a:r>
                        <a:rPr lang="en-US" sz="1800" dirty="0"/>
                        <a:t> </a:t>
                      </a:r>
                      <a:r>
                        <a:rPr lang="en-US" sz="1800" dirty="0" err="1"/>
                        <a:t>teavet</a:t>
                      </a:r>
                      <a:r>
                        <a:rPr lang="en-US" sz="1800" dirty="0"/>
                        <a:t>.</a:t>
                      </a:r>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fi-FI" sz="1800" dirty="0" err="1"/>
                        <a:t>Aeglasem</a:t>
                      </a:r>
                      <a:r>
                        <a:rPr lang="fi-FI" sz="1800" dirty="0"/>
                        <a:t> </a:t>
                      </a:r>
                      <a:r>
                        <a:rPr lang="fi-FI" sz="1800" dirty="0" err="1"/>
                        <a:t>suurte</a:t>
                      </a:r>
                      <a:r>
                        <a:rPr lang="fi-FI" sz="1800" dirty="0"/>
                        <a:t> teksti- ja </a:t>
                      </a:r>
                      <a:r>
                        <a:rPr lang="fi-FI" sz="1800" dirty="0" err="1"/>
                        <a:t>teabemahtude</a:t>
                      </a:r>
                      <a:r>
                        <a:rPr lang="fi-FI" sz="1800" dirty="0"/>
                        <a:t> </a:t>
                      </a:r>
                      <a:r>
                        <a:rPr lang="fi-FI" sz="1800" dirty="0" err="1"/>
                        <a:t>töötlemisel</a:t>
                      </a:r>
                      <a:r>
                        <a:rPr lang="fi-FI" sz="1800" dirty="0"/>
                        <a:t>.</a:t>
                      </a:r>
                      <a:endParaRPr lang="en-US" sz="1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934257405"/>
                  </a:ext>
                </a:extLst>
              </a:tr>
              <a:tr h="1088973">
                <a:tc>
                  <a:txBody>
                    <a:bodyPr/>
                    <a:lstStyle/>
                    <a:p>
                      <a:r>
                        <a:rPr lang="en-US" sz="2800" b="1" dirty="0" err="1"/>
                        <a:t>Järjepidevus</a:t>
                      </a:r>
                      <a:endParaRPr lang="en-US" sz="2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a:t>
                      </a:r>
                      <a:r>
                        <a:rPr lang="et-EE" sz="1800" dirty="0"/>
                        <a:t> </a:t>
                      </a:r>
                      <a:r>
                        <a:rPr lang="en-US" sz="1800" dirty="0"/>
                        <a:t>Paku</a:t>
                      </a:r>
                      <a:r>
                        <a:rPr lang="et-EE" sz="1800" dirty="0"/>
                        <a:t>b</a:t>
                      </a:r>
                      <a:r>
                        <a:rPr lang="en-US" sz="1800" dirty="0"/>
                        <a:t> </a:t>
                      </a:r>
                      <a:r>
                        <a:rPr lang="en-US" sz="1800" dirty="0" err="1"/>
                        <a:t>järjepidevaid</a:t>
                      </a:r>
                      <a:r>
                        <a:rPr lang="en-US" sz="1800" dirty="0"/>
                        <a:t> </a:t>
                      </a:r>
                      <a:r>
                        <a:rPr lang="en-US" sz="1800" dirty="0" err="1"/>
                        <a:t>vastuseid</a:t>
                      </a:r>
                      <a:r>
                        <a:rPr lang="en-US" sz="1800" dirty="0"/>
                        <a:t> </a:t>
                      </a:r>
                      <a:r>
                        <a:rPr lang="en-US" sz="1800" dirty="0" err="1"/>
                        <a:t>ilma</a:t>
                      </a:r>
                      <a:r>
                        <a:rPr lang="en-US" sz="1800" dirty="0"/>
                        <a:t> </a:t>
                      </a:r>
                      <a:r>
                        <a:rPr lang="et-EE" sz="1800" dirty="0"/>
                        <a:t>„ära </a:t>
                      </a:r>
                      <a:r>
                        <a:rPr lang="en-US" sz="1800" dirty="0" err="1"/>
                        <a:t>väsim</a:t>
                      </a:r>
                      <a:r>
                        <a:rPr lang="et-EE" sz="1800" dirty="0"/>
                        <a:t>a</a:t>
                      </a:r>
                      <a:r>
                        <a:rPr lang="en-US" sz="1800" dirty="0"/>
                        <a:t>ta</a:t>
                      </a:r>
                      <a:r>
                        <a:rPr lang="et-EE" sz="1800" dirty="0"/>
                        <a:t>“</a:t>
                      </a:r>
                      <a:r>
                        <a:rPr lang="en-US" sz="1800" dirty="0"/>
                        <a:t>, </a:t>
                      </a:r>
                      <a:r>
                        <a:rPr lang="en-US" sz="1800" dirty="0" err="1"/>
                        <a:t>säilitades</a:t>
                      </a:r>
                      <a:r>
                        <a:rPr lang="en-US" sz="1800" dirty="0"/>
                        <a:t> </a:t>
                      </a:r>
                      <a:r>
                        <a:rPr lang="en-US" sz="1800" dirty="0" err="1"/>
                        <a:t>aja</a:t>
                      </a:r>
                      <a:r>
                        <a:rPr lang="en-US" sz="1800" dirty="0"/>
                        <a:t> </a:t>
                      </a:r>
                      <a:r>
                        <a:rPr lang="en-US" sz="1800" dirty="0" err="1"/>
                        <a:t>jooksul</a:t>
                      </a:r>
                      <a:r>
                        <a:rPr lang="en-US" sz="1800" dirty="0"/>
                        <a:t> </a:t>
                      </a:r>
                      <a:r>
                        <a:rPr lang="en-US" sz="1800" dirty="0" err="1"/>
                        <a:t>sama</a:t>
                      </a:r>
                      <a:r>
                        <a:rPr lang="en-US" sz="1800" dirty="0"/>
                        <a:t> </a:t>
                      </a:r>
                      <a:r>
                        <a:rPr lang="en-US" sz="1800" dirty="0" err="1"/>
                        <a:t>jõudluse</a:t>
                      </a:r>
                      <a:r>
                        <a:rPr lang="en-US" sz="1800" dirty="0"/>
                        <a:t> </a:t>
                      </a:r>
                      <a:r>
                        <a:rPr lang="en-US" sz="1800" dirty="0" err="1"/>
                        <a:t>taseme</a:t>
                      </a:r>
                      <a:r>
                        <a:rPr lang="en-US" sz="1800" dirty="0"/>
                        <a:t>.</a:t>
                      </a:r>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800" dirty="0" err="1"/>
                        <a:t>Jõudlus</a:t>
                      </a:r>
                      <a:r>
                        <a:rPr lang="en-US" sz="1800" dirty="0"/>
                        <a:t> </a:t>
                      </a:r>
                      <a:r>
                        <a:rPr lang="en-US" sz="1800" dirty="0" err="1"/>
                        <a:t>võib</a:t>
                      </a:r>
                      <a:r>
                        <a:rPr lang="en-US" sz="1800" dirty="0"/>
                        <a:t> </a:t>
                      </a:r>
                      <a:r>
                        <a:rPr lang="en-US" sz="1800" dirty="0" err="1"/>
                        <a:t>väsimuse</a:t>
                      </a:r>
                      <a:r>
                        <a:rPr lang="en-US" sz="1800" dirty="0"/>
                        <a:t>, </a:t>
                      </a:r>
                      <a:r>
                        <a:rPr lang="en-US" sz="1800" dirty="0" err="1"/>
                        <a:t>meeleolu</a:t>
                      </a:r>
                      <a:r>
                        <a:rPr lang="en-US" sz="1800" dirty="0"/>
                        <a:t> </a:t>
                      </a:r>
                      <a:r>
                        <a:rPr lang="en-US" sz="1800" dirty="0" err="1"/>
                        <a:t>või</a:t>
                      </a:r>
                      <a:r>
                        <a:rPr lang="en-US" sz="1800" dirty="0"/>
                        <a:t> </a:t>
                      </a:r>
                      <a:r>
                        <a:rPr lang="en-US" sz="1800" dirty="0" err="1"/>
                        <a:t>muude</a:t>
                      </a:r>
                      <a:r>
                        <a:rPr lang="en-US" sz="1800" dirty="0"/>
                        <a:t> </a:t>
                      </a:r>
                      <a:r>
                        <a:rPr lang="en-US" sz="1800" dirty="0" err="1"/>
                        <a:t>tegurite</a:t>
                      </a:r>
                      <a:r>
                        <a:rPr lang="en-US" sz="1800" dirty="0"/>
                        <a:t> </a:t>
                      </a:r>
                      <a:r>
                        <a:rPr lang="en-US" sz="1800" dirty="0" err="1"/>
                        <a:t>tõttu</a:t>
                      </a:r>
                      <a:r>
                        <a:rPr lang="en-US" sz="1800" dirty="0"/>
                        <a:t> </a:t>
                      </a:r>
                      <a:r>
                        <a:rPr lang="en-US" sz="1800" dirty="0" err="1"/>
                        <a:t>erineda</a:t>
                      </a:r>
                      <a:r>
                        <a:rPr lang="en-US" sz="1800" dirty="0"/>
                        <a:t>.</a:t>
                      </a:r>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234821908"/>
                  </a:ext>
                </a:extLst>
              </a:tr>
              <a:tr h="837671">
                <a:tc>
                  <a:txBody>
                    <a:bodyPr/>
                    <a:lstStyle/>
                    <a:p>
                      <a:r>
                        <a:rPr lang="en-US" sz="2800" b="1" dirty="0" err="1"/>
                        <a:t>Juurdepääs</a:t>
                      </a:r>
                      <a:r>
                        <a:rPr lang="en-US" sz="2800" b="1" dirty="0"/>
                        <a:t> </a:t>
                      </a:r>
                      <a:r>
                        <a:rPr lang="et-EE" sz="2800" b="1" dirty="0"/>
                        <a:t>infole</a:t>
                      </a:r>
                      <a:endParaRPr lang="en-US" sz="2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a:t>
                      </a:r>
                      <a:r>
                        <a:rPr lang="et-EE" sz="1800" dirty="0"/>
                        <a:t> </a:t>
                      </a:r>
                      <a:r>
                        <a:rPr lang="en-US" sz="1800" dirty="0"/>
                        <a:t>Neil on </a:t>
                      </a:r>
                      <a:r>
                        <a:rPr lang="en-US" sz="1800" dirty="0" err="1"/>
                        <a:t>juurdepääs</a:t>
                      </a:r>
                      <a:r>
                        <a:rPr lang="en-US" sz="1800" dirty="0"/>
                        <a:t> </a:t>
                      </a:r>
                      <a:r>
                        <a:rPr lang="en-US" sz="1800" dirty="0" err="1"/>
                        <a:t>suurele</a:t>
                      </a:r>
                      <a:r>
                        <a:rPr lang="en-US" sz="1800" dirty="0"/>
                        <a:t> </a:t>
                      </a:r>
                      <a:r>
                        <a:rPr lang="en-US" sz="1800" dirty="0" err="1"/>
                        <a:t>hulgale</a:t>
                      </a:r>
                      <a:r>
                        <a:rPr lang="en-US" sz="1800" dirty="0"/>
                        <a:t> </a:t>
                      </a:r>
                      <a:r>
                        <a:rPr lang="en-US" sz="1800" dirty="0" err="1"/>
                        <a:t>teabele</a:t>
                      </a:r>
                      <a:r>
                        <a:rPr lang="en-US" sz="1800" dirty="0"/>
                        <a:t> </a:t>
                      </a:r>
                      <a:r>
                        <a:rPr lang="en-US" sz="1800" dirty="0" err="1"/>
                        <a:t>nende</a:t>
                      </a:r>
                      <a:r>
                        <a:rPr lang="en-US" sz="1800" dirty="0"/>
                        <a:t> </a:t>
                      </a:r>
                      <a:r>
                        <a:rPr lang="en-US" sz="1800" dirty="0" err="1"/>
                        <a:t>treeningandmetest</a:t>
                      </a:r>
                      <a:r>
                        <a:rPr lang="en-US" sz="1800" dirty="0"/>
                        <a:t> ja </a:t>
                      </a:r>
                      <a:r>
                        <a:rPr lang="en-US" sz="1800" dirty="0" err="1"/>
                        <a:t>nad</a:t>
                      </a:r>
                      <a:r>
                        <a:rPr lang="en-US" sz="1800" dirty="0"/>
                        <a:t> </a:t>
                      </a:r>
                      <a:r>
                        <a:rPr lang="en-US" sz="1800" dirty="0" err="1"/>
                        <a:t>saavad</a:t>
                      </a:r>
                      <a:r>
                        <a:rPr lang="en-US" sz="1800" dirty="0"/>
                        <a:t> </a:t>
                      </a:r>
                      <a:r>
                        <a:rPr lang="en-US" sz="1800" dirty="0" err="1"/>
                        <a:t>fakte</a:t>
                      </a:r>
                      <a:r>
                        <a:rPr lang="en-US" sz="1800" dirty="0"/>
                        <a:t> </a:t>
                      </a:r>
                      <a:r>
                        <a:rPr lang="en-US" sz="1800" dirty="0" err="1"/>
                        <a:t>koheselt</a:t>
                      </a:r>
                      <a:r>
                        <a:rPr lang="en-US" sz="1800" dirty="0"/>
                        <a:t> </a:t>
                      </a:r>
                      <a:r>
                        <a:rPr lang="en-US" sz="1800" dirty="0" err="1"/>
                        <a:t>meelde</a:t>
                      </a:r>
                      <a:r>
                        <a:rPr lang="en-US" sz="1800" dirty="0"/>
                        <a:t> </a:t>
                      </a:r>
                      <a:r>
                        <a:rPr lang="en-US" sz="1800" dirty="0" err="1"/>
                        <a:t>tuletada</a:t>
                      </a:r>
                      <a:r>
                        <a:rPr lang="en-US" sz="1800" dirty="0"/>
                        <a:t>.</a:t>
                      </a:r>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fi-FI" sz="1800" dirty="0" err="1"/>
                        <a:t>Võib</a:t>
                      </a:r>
                      <a:r>
                        <a:rPr lang="fi-FI" sz="1800" dirty="0"/>
                        <a:t> olla vaja </a:t>
                      </a:r>
                      <a:r>
                        <a:rPr lang="fi-FI" sz="1800" dirty="0" err="1"/>
                        <a:t>teavet</a:t>
                      </a:r>
                      <a:r>
                        <a:rPr lang="fi-FI" sz="1800" dirty="0"/>
                        <a:t> </a:t>
                      </a:r>
                      <a:r>
                        <a:rPr lang="fi-FI" sz="1800" dirty="0" err="1"/>
                        <a:t>otsida</a:t>
                      </a:r>
                      <a:r>
                        <a:rPr lang="fi-FI" sz="1800" dirty="0"/>
                        <a:t> ja </a:t>
                      </a:r>
                      <a:r>
                        <a:rPr lang="fi-FI" sz="1800" dirty="0" err="1"/>
                        <a:t>mälu</a:t>
                      </a:r>
                      <a:r>
                        <a:rPr lang="fi-FI" sz="1800" dirty="0"/>
                        <a:t> </a:t>
                      </a:r>
                      <a:r>
                        <a:rPr lang="fi-FI" sz="1800" dirty="0" err="1"/>
                        <a:t>võib</a:t>
                      </a:r>
                      <a:r>
                        <a:rPr lang="fi-FI" sz="1800" dirty="0"/>
                        <a:t> olla </a:t>
                      </a:r>
                      <a:r>
                        <a:rPr lang="fi-FI" sz="1800" dirty="0" err="1"/>
                        <a:t>piiratud</a:t>
                      </a:r>
                      <a:r>
                        <a:rPr lang="fi-FI" sz="1800" dirty="0"/>
                        <a:t> </a:t>
                      </a:r>
                      <a:r>
                        <a:rPr lang="fi-FI" sz="1800" dirty="0" err="1"/>
                        <a:t>või</a:t>
                      </a:r>
                      <a:r>
                        <a:rPr lang="fi-FI" sz="1800" dirty="0"/>
                        <a:t> </a:t>
                      </a:r>
                      <a:r>
                        <a:rPr lang="fi-FI" sz="1800" dirty="0" err="1"/>
                        <a:t>kallutatud</a:t>
                      </a:r>
                      <a:r>
                        <a:rPr lang="fi-FI" sz="1800" dirty="0"/>
                        <a:t>.</a:t>
                      </a:r>
                      <a:endParaRPr lang="en-US" sz="1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570619775"/>
                  </a:ext>
                </a:extLst>
              </a:tr>
              <a:tr h="1088973">
                <a:tc>
                  <a:txBody>
                    <a:bodyPr/>
                    <a:lstStyle/>
                    <a:p>
                      <a:r>
                        <a:rPr lang="et-EE" sz="2800" b="1" dirty="0"/>
                        <a:t>T</a:t>
                      </a:r>
                      <a:r>
                        <a:rPr lang="en-US" sz="2800" b="1" dirty="0" err="1"/>
                        <a:t>õlge</a:t>
                      </a:r>
                      <a:endParaRPr lang="en-US" sz="2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a:t>
                      </a:r>
                      <a:r>
                        <a:rPr lang="et-EE" sz="1800" dirty="0"/>
                        <a:t> </a:t>
                      </a:r>
                      <a:r>
                        <a:rPr lang="fi-FI" sz="1800" dirty="0" err="1"/>
                        <a:t>Suudab</a:t>
                      </a:r>
                      <a:r>
                        <a:rPr lang="fi-FI" sz="1800" dirty="0"/>
                        <a:t> </a:t>
                      </a:r>
                      <a:r>
                        <a:rPr lang="fi-FI" sz="1800" dirty="0" err="1"/>
                        <a:t>tõlkida</a:t>
                      </a:r>
                      <a:r>
                        <a:rPr lang="fi-FI" sz="1800" dirty="0"/>
                        <a:t> teksti </a:t>
                      </a:r>
                      <a:r>
                        <a:rPr lang="fi-FI" sz="1800" dirty="0" err="1"/>
                        <a:t>mitme</a:t>
                      </a:r>
                      <a:r>
                        <a:rPr lang="fi-FI" sz="1800" dirty="0"/>
                        <a:t> </a:t>
                      </a:r>
                      <a:r>
                        <a:rPr lang="fi-FI" sz="1800" dirty="0" err="1"/>
                        <a:t>keele</a:t>
                      </a:r>
                      <a:r>
                        <a:rPr lang="fi-FI" sz="1800" dirty="0"/>
                        <a:t> </a:t>
                      </a:r>
                      <a:r>
                        <a:rPr lang="fi-FI" sz="1800" dirty="0" err="1"/>
                        <a:t>vahel</a:t>
                      </a:r>
                      <a:r>
                        <a:rPr lang="fi-FI" sz="1800" dirty="0"/>
                        <a:t> suure </a:t>
                      </a:r>
                      <a:r>
                        <a:rPr lang="fi-FI" sz="1800" dirty="0" err="1"/>
                        <a:t>täpsusega</a:t>
                      </a:r>
                      <a:r>
                        <a:rPr lang="fi-FI" sz="1800" dirty="0"/>
                        <a:t>, </a:t>
                      </a:r>
                      <a:r>
                        <a:rPr lang="fi-FI" sz="1800" dirty="0" err="1"/>
                        <a:t>eriti</a:t>
                      </a:r>
                      <a:r>
                        <a:rPr lang="fi-FI" sz="1800" dirty="0"/>
                        <a:t> </a:t>
                      </a:r>
                      <a:r>
                        <a:rPr lang="fi-FI" sz="1800" dirty="0" err="1"/>
                        <a:t>tavaliste</a:t>
                      </a:r>
                      <a:r>
                        <a:rPr lang="fi-FI" sz="1800" dirty="0"/>
                        <a:t> </a:t>
                      </a:r>
                      <a:r>
                        <a:rPr lang="fi-FI" sz="1800" dirty="0" err="1"/>
                        <a:t>keelte</a:t>
                      </a:r>
                      <a:r>
                        <a:rPr lang="fi-FI" sz="1800" dirty="0"/>
                        <a:t> </a:t>
                      </a:r>
                      <a:r>
                        <a:rPr lang="fi-FI" sz="1800" dirty="0" err="1"/>
                        <a:t>puhul</a:t>
                      </a:r>
                      <a:r>
                        <a:rPr lang="fi-FI" sz="1800" dirty="0"/>
                        <a:t>.</a:t>
                      </a:r>
                      <a:endParaRPr lang="en-US" sz="1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800" dirty="0" err="1"/>
                        <a:t>Tõlkimine</a:t>
                      </a:r>
                      <a:r>
                        <a:rPr lang="en-US" sz="1800" dirty="0"/>
                        <a:t> </a:t>
                      </a:r>
                      <a:r>
                        <a:rPr lang="en-US" sz="1800" dirty="0" err="1"/>
                        <a:t>võib</a:t>
                      </a:r>
                      <a:r>
                        <a:rPr lang="en-US" sz="1800" dirty="0"/>
                        <a:t> olla </a:t>
                      </a:r>
                      <a:r>
                        <a:rPr lang="en-US" sz="1800" dirty="0" err="1"/>
                        <a:t>aeganõudev</a:t>
                      </a:r>
                      <a:r>
                        <a:rPr lang="en-US" sz="1800" dirty="0"/>
                        <a:t> ja </a:t>
                      </a:r>
                      <a:r>
                        <a:rPr lang="en-US" sz="1800" dirty="0" err="1"/>
                        <a:t>selle</a:t>
                      </a:r>
                      <a:r>
                        <a:rPr lang="en-US" sz="1800" dirty="0"/>
                        <a:t> </a:t>
                      </a:r>
                      <a:r>
                        <a:rPr lang="en-US" sz="1800" dirty="0" err="1"/>
                        <a:t>täpsus</a:t>
                      </a:r>
                      <a:r>
                        <a:rPr lang="en-US" sz="1800" dirty="0"/>
                        <a:t> </a:t>
                      </a:r>
                      <a:r>
                        <a:rPr lang="en-US" sz="1800" dirty="0" err="1"/>
                        <a:t>võib</a:t>
                      </a:r>
                      <a:r>
                        <a:rPr lang="en-US" sz="1800" dirty="0"/>
                        <a:t> </a:t>
                      </a:r>
                      <a:r>
                        <a:rPr lang="en-US" sz="1800" dirty="0" err="1"/>
                        <a:t>erineda</a:t>
                      </a:r>
                      <a:r>
                        <a:rPr lang="en-US" sz="1800" dirty="0"/>
                        <a:t> </a:t>
                      </a:r>
                      <a:r>
                        <a:rPr lang="en-US" sz="1800" dirty="0" err="1"/>
                        <a:t>sõltuvalt</a:t>
                      </a:r>
                      <a:r>
                        <a:rPr lang="en-US" sz="1800" dirty="0"/>
                        <a:t> </a:t>
                      </a:r>
                      <a:r>
                        <a:rPr lang="en-US" sz="1800" dirty="0" err="1"/>
                        <a:t>keelepaarist</a:t>
                      </a:r>
                      <a:r>
                        <a:rPr lang="en-US" sz="1800" dirty="0"/>
                        <a:t> ja </a:t>
                      </a:r>
                      <a:r>
                        <a:rPr lang="en-US" sz="1800" dirty="0" err="1"/>
                        <a:t>teadmistest</a:t>
                      </a:r>
                      <a:r>
                        <a:rPr lang="en-US" sz="1800" dirty="0"/>
                        <a:t>.</a:t>
                      </a:r>
                    </a:p>
                  </a:txBody>
                  <a:tcPr marL="72522" marR="72522" marT="36261" marB="36261"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153317707"/>
                  </a:ext>
                </a:extLst>
              </a:tr>
              <a:tr h="837671">
                <a:tc>
                  <a:txBody>
                    <a:bodyPr/>
                    <a:lstStyle/>
                    <a:p>
                      <a:r>
                        <a:rPr lang="en-US" sz="2800" b="1" dirty="0" err="1"/>
                        <a:t>Andmete</a:t>
                      </a:r>
                      <a:r>
                        <a:rPr lang="en-US" sz="2800" b="1" dirty="0"/>
                        <a:t> </a:t>
                      </a:r>
                      <a:r>
                        <a:rPr lang="en-US" sz="2800" b="1" dirty="0" err="1"/>
                        <a:t>analüüs</a:t>
                      </a:r>
                      <a:endParaRPr lang="en-US" sz="2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r>
                        <a:rPr lang="en-US" sz="1800" dirty="0"/>
                        <a:t>✅</a:t>
                      </a:r>
                      <a:r>
                        <a:rPr lang="et-EE" sz="1800" dirty="0"/>
                        <a:t> </a:t>
                      </a:r>
                      <a:r>
                        <a:rPr lang="fi-FI" sz="1800" dirty="0" err="1"/>
                        <a:t>Oskab</a:t>
                      </a:r>
                      <a:r>
                        <a:rPr lang="fi-FI" sz="1800" dirty="0"/>
                        <a:t> </a:t>
                      </a:r>
                      <a:r>
                        <a:rPr lang="fi-FI" sz="1800" dirty="0" err="1"/>
                        <a:t>kiiresti</a:t>
                      </a:r>
                      <a:r>
                        <a:rPr lang="fi-FI" sz="1800" dirty="0"/>
                        <a:t> </a:t>
                      </a:r>
                      <a:r>
                        <a:rPr lang="fi-FI" sz="1800" dirty="0" err="1"/>
                        <a:t>analüüsida</a:t>
                      </a:r>
                      <a:r>
                        <a:rPr lang="fi-FI" sz="1800" dirty="0"/>
                        <a:t> ja </a:t>
                      </a:r>
                      <a:r>
                        <a:rPr lang="fi-FI" sz="1800" dirty="0" err="1"/>
                        <a:t>kokku</a:t>
                      </a:r>
                      <a:r>
                        <a:rPr lang="fi-FI" sz="1800" dirty="0"/>
                        <a:t> </a:t>
                      </a:r>
                      <a:r>
                        <a:rPr lang="fi-FI" sz="1800" dirty="0" err="1"/>
                        <a:t>võtta</a:t>
                      </a:r>
                      <a:r>
                        <a:rPr lang="fi-FI" sz="1800" dirty="0"/>
                        <a:t> suuri </a:t>
                      </a:r>
                      <a:r>
                        <a:rPr lang="fi-FI" sz="1800" dirty="0" err="1"/>
                        <a:t>andmekogumeid</a:t>
                      </a:r>
                      <a:r>
                        <a:rPr lang="fi-FI" sz="1800" dirty="0"/>
                        <a:t> </a:t>
                      </a:r>
                      <a:r>
                        <a:rPr lang="fi-FI" sz="1800" dirty="0" err="1"/>
                        <a:t>või</a:t>
                      </a:r>
                      <a:r>
                        <a:rPr lang="fi-FI" sz="1800" dirty="0"/>
                        <a:t> </a:t>
                      </a:r>
                      <a:r>
                        <a:rPr lang="fi-FI" sz="1800" dirty="0" err="1"/>
                        <a:t>tekste</a:t>
                      </a:r>
                      <a:r>
                        <a:rPr lang="fi-FI" sz="1800" dirty="0"/>
                        <a:t>.</a:t>
                      </a:r>
                      <a:endParaRPr lang="en-US" sz="1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a:noFill/>
                    </a:lnB>
                    <a:solidFill>
                      <a:schemeClr val="accent1">
                        <a:lumMod val="20000"/>
                        <a:lumOff val="80000"/>
                      </a:schemeClr>
                    </a:solidFill>
                  </a:tcPr>
                </a:tc>
                <a:tc>
                  <a:txBody>
                    <a:bodyPr/>
                    <a:lstStyle/>
                    <a:p>
                      <a:r>
                        <a:rPr lang="fi-FI" sz="1800" dirty="0" err="1"/>
                        <a:t>Aeganõudvam</a:t>
                      </a:r>
                      <a:r>
                        <a:rPr lang="fi-FI" sz="1800" dirty="0"/>
                        <a:t> ja </a:t>
                      </a:r>
                      <a:r>
                        <a:rPr lang="fi-FI" sz="1800" dirty="0" err="1"/>
                        <a:t>suuremahuliste</a:t>
                      </a:r>
                      <a:r>
                        <a:rPr lang="fi-FI" sz="1800" dirty="0"/>
                        <a:t> </a:t>
                      </a:r>
                      <a:r>
                        <a:rPr lang="fi-FI" sz="1800" dirty="0" err="1"/>
                        <a:t>andmete</a:t>
                      </a:r>
                      <a:r>
                        <a:rPr lang="fi-FI" sz="1800" dirty="0"/>
                        <a:t> </a:t>
                      </a:r>
                      <a:r>
                        <a:rPr lang="fi-FI" sz="1800" dirty="0" err="1"/>
                        <a:t>käitlemisel</a:t>
                      </a:r>
                      <a:r>
                        <a:rPr lang="fi-FI" sz="1800" dirty="0"/>
                        <a:t> </a:t>
                      </a:r>
                      <a:r>
                        <a:rPr lang="et-EE" sz="1800" dirty="0"/>
                        <a:t>võib jätta detaile märkamata</a:t>
                      </a:r>
                      <a:endParaRPr lang="en-US" sz="1800" dirty="0"/>
                    </a:p>
                  </a:txBody>
                  <a:tcPr marL="72522" marR="72522" marT="36261" marB="36261" anchor="ctr">
                    <a:lnL>
                      <a:noFill/>
                    </a:lnL>
                    <a:lnR>
                      <a:noFill/>
                    </a:lnR>
                    <a:lnT w="12700" cap="flat" cmpd="sng" algn="ctr">
                      <a:solidFill>
                        <a:schemeClr val="tx1"/>
                      </a:solidFill>
                      <a:prstDash val="solid"/>
                      <a:round/>
                      <a:headEnd type="none" w="med" len="med"/>
                      <a:tailEnd type="none" w="med" len="med"/>
                    </a:lnT>
                    <a:lnB>
                      <a:noFill/>
                    </a:lnB>
                    <a:solidFill>
                      <a:schemeClr val="accent2">
                        <a:lumMod val="20000"/>
                        <a:lumOff val="80000"/>
                      </a:schemeClr>
                    </a:solidFill>
                  </a:tcPr>
                </a:tc>
                <a:extLst>
                  <a:ext uri="{0D108BD9-81ED-4DB2-BD59-A6C34878D82A}">
                    <a16:rowId xmlns:a16="http://schemas.microsoft.com/office/drawing/2014/main" val="2063552232"/>
                  </a:ext>
                </a:extLst>
              </a:tr>
            </a:tbl>
          </a:graphicData>
        </a:graphic>
      </p:graphicFrame>
    </p:spTree>
    <p:extLst>
      <p:ext uri="{BB962C8B-B14F-4D97-AF65-F5344CB8AC3E}">
        <p14:creationId xmlns:p14="http://schemas.microsoft.com/office/powerpoint/2010/main" val="1434370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2725B663-DE32-7110-74F9-2ACF459E77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FD3B43-7823-13CB-4B10-65AA5F55E26B}"/>
              </a:ext>
            </a:extLst>
          </p:cNvPr>
          <p:cNvSpPr>
            <a:spLocks noGrp="1"/>
          </p:cNvSpPr>
          <p:nvPr>
            <p:ph type="title"/>
          </p:nvPr>
        </p:nvSpPr>
        <p:spPr>
          <a:xfrm>
            <a:off x="636182" y="1086679"/>
            <a:ext cx="11155326" cy="4797286"/>
          </a:xfrm>
        </p:spPr>
        <p:txBody>
          <a:bodyPr>
            <a:normAutofit fontScale="90000"/>
          </a:bodyPr>
          <a:lstStyle/>
          <a:p>
            <a:r>
              <a:rPr lang="fi-FI" sz="9600" dirty="0" err="1"/>
              <a:t>Millistes</a:t>
            </a:r>
            <a:r>
              <a:rPr lang="fi-FI" sz="9600" dirty="0"/>
              <a:t> </a:t>
            </a:r>
            <a:r>
              <a:rPr lang="fi-FI" sz="9600" dirty="0" err="1"/>
              <a:t>funktsioonides</a:t>
            </a:r>
            <a:r>
              <a:rPr lang="fi-FI" sz="9600" dirty="0"/>
              <a:t> on </a:t>
            </a:r>
            <a:r>
              <a:rPr lang="fi-FI" sz="9600" dirty="0" err="1"/>
              <a:t>inimene</a:t>
            </a:r>
            <a:r>
              <a:rPr lang="fi-FI" sz="9600" dirty="0"/>
              <a:t> </a:t>
            </a:r>
            <a:r>
              <a:rPr lang="fi-FI" sz="9600" dirty="0" err="1"/>
              <a:t>tugevam</a:t>
            </a:r>
            <a:r>
              <a:rPr lang="fi-FI" sz="9600" dirty="0"/>
              <a:t> ja </a:t>
            </a:r>
            <a:r>
              <a:rPr lang="fi-FI" sz="9600" dirty="0" err="1"/>
              <a:t>millistes</a:t>
            </a:r>
            <a:r>
              <a:rPr lang="fi-FI" sz="9600" dirty="0"/>
              <a:t> AI </a:t>
            </a:r>
            <a:r>
              <a:rPr lang="fi-FI" sz="9600" dirty="0" err="1"/>
              <a:t>tugevam</a:t>
            </a:r>
            <a:r>
              <a:rPr lang="fi-FI" sz="9600" dirty="0"/>
              <a:t>?</a:t>
            </a:r>
            <a:endParaRPr lang="en-US" sz="9600" dirty="0"/>
          </a:p>
        </p:txBody>
      </p:sp>
    </p:spTree>
    <p:extLst>
      <p:ext uri="{BB962C8B-B14F-4D97-AF65-F5344CB8AC3E}">
        <p14:creationId xmlns:p14="http://schemas.microsoft.com/office/powerpoint/2010/main" val="2084807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922CB-B411-6888-15AC-50BC74FCD419}"/>
              </a:ext>
            </a:extLst>
          </p:cNvPr>
          <p:cNvSpPr>
            <a:spLocks noGrp="1"/>
          </p:cNvSpPr>
          <p:nvPr>
            <p:ph type="title"/>
          </p:nvPr>
        </p:nvSpPr>
        <p:spPr/>
        <p:txBody>
          <a:bodyPr/>
          <a:lstStyle/>
          <a:p>
            <a:r>
              <a:rPr lang="et-EE" dirty="0"/>
              <a:t>Kus suured keelemudelid (LLM) on selgelt nõrgemad kuid inimesed</a:t>
            </a:r>
            <a:endParaRPr lang="en-US" dirty="0"/>
          </a:p>
        </p:txBody>
      </p:sp>
      <p:graphicFrame>
        <p:nvGraphicFramePr>
          <p:cNvPr id="4" name="Content Placeholder 3">
            <a:extLst>
              <a:ext uri="{FF2B5EF4-FFF2-40B4-BE49-F238E27FC236}">
                <a16:creationId xmlns:a16="http://schemas.microsoft.com/office/drawing/2014/main" id="{EAD7D9E7-68EF-B079-56FB-5A0F0AA9B2B8}"/>
              </a:ext>
            </a:extLst>
          </p:cNvPr>
          <p:cNvGraphicFramePr>
            <a:graphicFrameLocks noGrp="1"/>
          </p:cNvGraphicFramePr>
          <p:nvPr>
            <p:ph idx="1"/>
          </p:nvPr>
        </p:nvGraphicFramePr>
        <p:xfrm>
          <a:off x="838200" y="1847849"/>
          <a:ext cx="10801350" cy="4645025"/>
        </p:xfrm>
        <a:graphic>
          <a:graphicData uri="http://schemas.openxmlformats.org/drawingml/2006/table">
            <a:tbl>
              <a:tblPr/>
              <a:tblGrid>
                <a:gridCol w="3143250">
                  <a:extLst>
                    <a:ext uri="{9D8B030D-6E8A-4147-A177-3AD203B41FA5}">
                      <a16:colId xmlns:a16="http://schemas.microsoft.com/office/drawing/2014/main" val="1622558323"/>
                    </a:ext>
                  </a:extLst>
                </a:gridCol>
                <a:gridCol w="4057650">
                  <a:extLst>
                    <a:ext uri="{9D8B030D-6E8A-4147-A177-3AD203B41FA5}">
                      <a16:colId xmlns:a16="http://schemas.microsoft.com/office/drawing/2014/main" val="3803697039"/>
                    </a:ext>
                  </a:extLst>
                </a:gridCol>
                <a:gridCol w="3600450">
                  <a:extLst>
                    <a:ext uri="{9D8B030D-6E8A-4147-A177-3AD203B41FA5}">
                      <a16:colId xmlns:a16="http://schemas.microsoft.com/office/drawing/2014/main" val="3579426661"/>
                    </a:ext>
                  </a:extLst>
                </a:gridCol>
              </a:tblGrid>
              <a:tr h="546473">
                <a:tc>
                  <a:txBody>
                    <a:bodyPr/>
                    <a:lstStyle/>
                    <a:p>
                      <a:pPr algn="ctr"/>
                      <a:r>
                        <a:rPr lang="en-US" b="1" u="sng" dirty="0" err="1"/>
                        <a:t>Võime</a:t>
                      </a:r>
                      <a:endParaRPr lang="en-US" b="1" u="sng" dirty="0"/>
                    </a:p>
                  </a:txBody>
                  <a:tcPr anchor="ctr">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ctr"/>
                      <a:r>
                        <a:rPr lang="en-US" b="1" u="sng" dirty="0"/>
                        <a:t>LLM</a:t>
                      </a:r>
                    </a:p>
                  </a:txBody>
                  <a:tcPr anchor="ctr">
                    <a:lnL>
                      <a:noFill/>
                    </a:lnL>
                    <a:lnR>
                      <a:noFill/>
                    </a:lnR>
                    <a:lnT>
                      <a:noFill/>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US" b="1" u="sng" dirty="0" err="1"/>
                        <a:t>Inime</a:t>
                      </a:r>
                      <a:r>
                        <a:rPr lang="et-EE" b="1" u="sng" dirty="0" err="1"/>
                        <a:t>ne</a:t>
                      </a:r>
                      <a:endParaRPr lang="en-US" b="1" u="sng" dirty="0"/>
                    </a:p>
                  </a:txBody>
                  <a:tcPr anchor="ctr">
                    <a:lnL>
                      <a:noFill/>
                    </a:lnL>
                    <a:lnR>
                      <a:noFill/>
                    </a:lnR>
                    <a:lnT>
                      <a:noFill/>
                    </a:lnT>
                    <a:lnB w="12700" cap="flat" cmpd="sng" algn="ctr">
                      <a:solidFill>
                        <a:schemeClr val="tx1"/>
                      </a:solidFill>
                      <a:prstDash val="solid"/>
                      <a:round/>
                      <a:headEnd type="none" w="med" len="med"/>
                      <a:tailEnd type="none" w="med" len="med"/>
                    </a:lnB>
                    <a:solidFill>
                      <a:srgbClr val="FBE2C2"/>
                    </a:solidFill>
                  </a:tcPr>
                </a:tc>
                <a:extLst>
                  <a:ext uri="{0D108BD9-81ED-4DB2-BD59-A6C34878D82A}">
                    <a16:rowId xmlns:a16="http://schemas.microsoft.com/office/drawing/2014/main" val="3804976730"/>
                  </a:ext>
                </a:extLst>
              </a:tr>
              <a:tr h="1366184">
                <a:tc>
                  <a:txBody>
                    <a:bodyPr/>
                    <a:lstStyle/>
                    <a:p>
                      <a:r>
                        <a:rPr lang="en-US" sz="2400" b="1" dirty="0" err="1"/>
                        <a:t>Emotsionaalne</a:t>
                      </a:r>
                      <a:r>
                        <a:rPr lang="en-US" sz="2400" b="1" dirty="0"/>
                        <a:t> </a:t>
                      </a:r>
                      <a:r>
                        <a:rPr lang="en-US" sz="2400" b="1" dirty="0" err="1"/>
                        <a:t>intelligentsus</a:t>
                      </a:r>
                      <a:endParaRPr lang="en-US" sz="2400" dirty="0"/>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err="1"/>
                        <a:t>Puudub</a:t>
                      </a:r>
                      <a:r>
                        <a:rPr lang="en-US" sz="2000" dirty="0"/>
                        <a:t> </a:t>
                      </a:r>
                      <a:r>
                        <a:rPr lang="en-US" sz="2000" dirty="0" err="1"/>
                        <a:t>tõeline</a:t>
                      </a:r>
                      <a:r>
                        <a:rPr lang="en-US" sz="2000" dirty="0"/>
                        <a:t> </a:t>
                      </a:r>
                      <a:r>
                        <a:rPr lang="en-US" sz="2000" dirty="0" err="1"/>
                        <a:t>emotsionaalne</a:t>
                      </a:r>
                      <a:r>
                        <a:rPr lang="en-US" sz="2000" dirty="0"/>
                        <a:t> </a:t>
                      </a:r>
                      <a:r>
                        <a:rPr lang="en-US" sz="2000" dirty="0" err="1"/>
                        <a:t>mõistmine</a:t>
                      </a:r>
                      <a:r>
                        <a:rPr lang="en-US" sz="2000" dirty="0"/>
                        <a:t> ja </a:t>
                      </a:r>
                      <a:r>
                        <a:rPr lang="en-US" sz="2000" dirty="0" err="1"/>
                        <a:t>empaatiavõime</a:t>
                      </a:r>
                      <a:r>
                        <a:rPr lang="en-US" sz="2000" dirty="0"/>
                        <a: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2000" dirty="0"/>
                        <a:t>✅</a:t>
                      </a:r>
                      <a:r>
                        <a:rPr lang="et-EE" sz="2000" dirty="0"/>
                        <a:t> </a:t>
                      </a:r>
                      <a:r>
                        <a:rPr lang="en-US" sz="2000" dirty="0" err="1"/>
                        <a:t>Taju</a:t>
                      </a:r>
                      <a:r>
                        <a:rPr lang="et-EE" sz="2000" dirty="0" err="1"/>
                        <a:t>vad</a:t>
                      </a:r>
                      <a:r>
                        <a:rPr lang="en-US" sz="2000" dirty="0"/>
                        <a:t> </a:t>
                      </a:r>
                      <a:r>
                        <a:rPr lang="en-US" sz="2000" dirty="0" err="1"/>
                        <a:t>emotsionaalseid</a:t>
                      </a:r>
                      <a:r>
                        <a:rPr lang="en-US" sz="2000" dirty="0"/>
                        <a:t> </a:t>
                      </a:r>
                      <a:r>
                        <a:rPr lang="en-US" sz="2000" dirty="0" err="1"/>
                        <a:t>vihjeid</a:t>
                      </a:r>
                      <a:r>
                        <a:rPr lang="en-US" sz="2000" dirty="0"/>
                        <a:t> </a:t>
                      </a:r>
                      <a:r>
                        <a:rPr lang="en-US" sz="2000" dirty="0" err="1"/>
                        <a:t>loomulikult</a:t>
                      </a:r>
                      <a:r>
                        <a:rPr lang="en-US" sz="2000" dirty="0"/>
                        <a:t> ja </a:t>
                      </a:r>
                      <a:r>
                        <a:rPr lang="en-US" sz="2000" dirty="0" err="1"/>
                        <a:t>reageeri</a:t>
                      </a:r>
                      <a:r>
                        <a:rPr lang="et-EE" sz="2000" dirty="0" err="1"/>
                        <a:t>vad</a:t>
                      </a:r>
                      <a:r>
                        <a:rPr lang="en-US" sz="2000" dirty="0"/>
                        <a:t> </a:t>
                      </a:r>
                      <a:r>
                        <a:rPr lang="en-US" sz="2000" dirty="0" err="1"/>
                        <a:t>neile</a:t>
                      </a:r>
                      <a:r>
                        <a:rPr lang="en-US" sz="2000" dirty="0"/>
                        <a:t> </a:t>
                      </a:r>
                      <a:r>
                        <a:rPr lang="en-US" sz="2000" dirty="0" err="1"/>
                        <a:t>empaatia</a:t>
                      </a:r>
                      <a:r>
                        <a:rPr lang="en-US" sz="2000" dirty="0"/>
                        <a:t> ja </a:t>
                      </a:r>
                      <a:r>
                        <a:rPr lang="en-US" sz="2000" dirty="0" err="1"/>
                        <a:t>kaastundega</a:t>
                      </a:r>
                      <a:r>
                        <a:rPr lang="en-US" sz="2000" dirty="0"/>
                        <a: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E2C2"/>
                    </a:solidFill>
                  </a:tcPr>
                </a:tc>
                <a:extLst>
                  <a:ext uri="{0D108BD9-81ED-4DB2-BD59-A6C34878D82A}">
                    <a16:rowId xmlns:a16="http://schemas.microsoft.com/office/drawing/2014/main" val="3623549510"/>
                  </a:ext>
                </a:extLst>
              </a:tr>
              <a:tr h="1366184">
                <a:tc>
                  <a:txBody>
                    <a:bodyPr/>
                    <a:lstStyle/>
                    <a:p>
                      <a:r>
                        <a:rPr lang="en-US" sz="2400" b="1" dirty="0" err="1"/>
                        <a:t>Eetiline</a:t>
                      </a:r>
                      <a:r>
                        <a:rPr lang="en-US" sz="2400" b="1" dirty="0"/>
                        <a:t> </a:t>
                      </a:r>
                      <a:r>
                        <a:rPr lang="et-EE" sz="2400" b="1" dirty="0"/>
                        <a:t>hinnang</a:t>
                      </a:r>
                      <a:endParaRPr lang="en-US" sz="2400" dirty="0"/>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000" dirty="0" err="1"/>
                        <a:t>Võib</a:t>
                      </a:r>
                      <a:r>
                        <a:rPr lang="en-US" sz="2000" dirty="0"/>
                        <a:t> </a:t>
                      </a:r>
                      <a:r>
                        <a:rPr lang="et-EE" sz="2000" dirty="0"/>
                        <a:t>hädas olla</a:t>
                      </a:r>
                      <a:r>
                        <a:rPr lang="en-US" sz="2000" dirty="0"/>
                        <a:t> </a:t>
                      </a:r>
                      <a:r>
                        <a:rPr lang="en-US" sz="2000" dirty="0" err="1"/>
                        <a:t>keeruliste</a:t>
                      </a:r>
                      <a:r>
                        <a:rPr lang="en-US" sz="2000" dirty="0"/>
                        <a:t> </a:t>
                      </a:r>
                      <a:r>
                        <a:rPr lang="en-US" sz="2000" dirty="0" err="1"/>
                        <a:t>eetiliste</a:t>
                      </a:r>
                      <a:r>
                        <a:rPr lang="en-US" sz="2000" dirty="0"/>
                        <a:t> </a:t>
                      </a:r>
                      <a:r>
                        <a:rPr lang="en-US" sz="2000" dirty="0" err="1"/>
                        <a:t>dilemmadega</a:t>
                      </a:r>
                      <a:r>
                        <a:rPr lang="en-US" sz="2000" dirty="0"/>
                        <a:t> </a:t>
                      </a:r>
                      <a:r>
                        <a:rPr lang="en-US" sz="2000" dirty="0" err="1"/>
                        <a:t>ega</a:t>
                      </a:r>
                      <a:r>
                        <a:rPr lang="en-US" sz="2000" dirty="0"/>
                        <a:t> </a:t>
                      </a:r>
                      <a:r>
                        <a:rPr lang="en-US" sz="2000" dirty="0" err="1"/>
                        <a:t>pruugi</a:t>
                      </a:r>
                      <a:r>
                        <a:rPr lang="en-US" sz="2000" dirty="0"/>
                        <a:t> </a:t>
                      </a:r>
                      <a:r>
                        <a:rPr lang="en-US" sz="2000" dirty="0" err="1"/>
                        <a:t>täielikult</a:t>
                      </a:r>
                      <a:r>
                        <a:rPr lang="en-US" sz="2000" dirty="0"/>
                        <a:t> </a:t>
                      </a:r>
                      <a:r>
                        <a:rPr lang="en-US" sz="2000" dirty="0" err="1"/>
                        <a:t>mõista</a:t>
                      </a:r>
                      <a:r>
                        <a:rPr lang="en-US" sz="2000" dirty="0"/>
                        <a:t> </a:t>
                      </a:r>
                      <a:r>
                        <a:rPr lang="en-US" sz="2000" dirty="0" err="1"/>
                        <a:t>moraalsete</a:t>
                      </a:r>
                      <a:r>
                        <a:rPr lang="en-US" sz="2000" dirty="0"/>
                        <a:t> </a:t>
                      </a:r>
                      <a:r>
                        <a:rPr lang="en-US" sz="2000" dirty="0" err="1"/>
                        <a:t>otsuste</a:t>
                      </a:r>
                      <a:r>
                        <a:rPr lang="en-US" sz="2000" dirty="0"/>
                        <a:t> </a:t>
                      </a:r>
                      <a:r>
                        <a:rPr lang="en-US" sz="2000" dirty="0" err="1"/>
                        <a:t>nüansse</a:t>
                      </a:r>
                      <a:r>
                        <a:rPr lang="en-US" sz="2000" dirty="0"/>
                        <a: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2000" dirty="0"/>
                        <a:t>✅</a:t>
                      </a:r>
                      <a:r>
                        <a:rPr lang="et-EE" sz="2000" dirty="0"/>
                        <a:t> </a:t>
                      </a:r>
                      <a:r>
                        <a:rPr lang="fi-FI" sz="2000" dirty="0" err="1"/>
                        <a:t>Rakenda</a:t>
                      </a:r>
                      <a:r>
                        <a:rPr lang="et-EE" sz="2000" dirty="0" err="1"/>
                        <a:t>vad</a:t>
                      </a:r>
                      <a:r>
                        <a:rPr lang="fi-FI" sz="2000" dirty="0"/>
                        <a:t> </a:t>
                      </a:r>
                      <a:r>
                        <a:rPr lang="fi-FI" sz="2000" dirty="0" err="1"/>
                        <a:t>eetiliste</a:t>
                      </a:r>
                      <a:r>
                        <a:rPr lang="fi-FI" sz="2000" dirty="0"/>
                        <a:t> </a:t>
                      </a:r>
                      <a:r>
                        <a:rPr lang="fi-FI" sz="2000" dirty="0" err="1"/>
                        <a:t>otsuste</a:t>
                      </a:r>
                      <a:r>
                        <a:rPr lang="fi-FI" sz="2000" dirty="0"/>
                        <a:t> </a:t>
                      </a:r>
                      <a:r>
                        <a:rPr lang="fi-FI" sz="2000" dirty="0" err="1"/>
                        <a:t>tegemiseks</a:t>
                      </a:r>
                      <a:r>
                        <a:rPr lang="fi-FI" sz="2000" dirty="0"/>
                        <a:t> </a:t>
                      </a:r>
                      <a:r>
                        <a:rPr lang="fi-FI" sz="2000" dirty="0" err="1"/>
                        <a:t>isiklikke</a:t>
                      </a:r>
                      <a:r>
                        <a:rPr lang="fi-FI" sz="2000" dirty="0"/>
                        <a:t> ja </a:t>
                      </a:r>
                      <a:r>
                        <a:rPr lang="fi-FI" sz="2000" dirty="0" err="1"/>
                        <a:t>kultuurilisi</a:t>
                      </a:r>
                      <a:r>
                        <a:rPr lang="fi-FI" sz="2000" dirty="0"/>
                        <a:t> </a:t>
                      </a:r>
                      <a:r>
                        <a:rPr lang="fi-FI" sz="2000" dirty="0" err="1"/>
                        <a:t>väärtusi</a:t>
                      </a:r>
                      <a:r>
                        <a:rPr lang="fi-FI" sz="2000" dirty="0"/>
                        <a:t>.</a:t>
                      </a:r>
                      <a:endParaRPr lang="en-US" sz="2000" dirty="0"/>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E2C2"/>
                    </a:solidFill>
                  </a:tcPr>
                </a:tc>
                <a:extLst>
                  <a:ext uri="{0D108BD9-81ED-4DB2-BD59-A6C34878D82A}">
                    <a16:rowId xmlns:a16="http://schemas.microsoft.com/office/drawing/2014/main" val="1780484489"/>
                  </a:ext>
                </a:extLst>
              </a:tr>
              <a:tr h="1366184">
                <a:tc>
                  <a:txBody>
                    <a:bodyPr/>
                    <a:lstStyle/>
                    <a:p>
                      <a:r>
                        <a:rPr lang="en-US" sz="2400" b="1" dirty="0" err="1"/>
                        <a:t>Loovus</a:t>
                      </a:r>
                      <a:r>
                        <a:rPr lang="en-US" sz="2400" b="1" dirty="0"/>
                        <a:t> ja </a:t>
                      </a:r>
                      <a:r>
                        <a:rPr lang="en-US" sz="2400" b="1" dirty="0" err="1"/>
                        <a:t>innovatsioon</a:t>
                      </a:r>
                      <a:endParaRPr lang="en-US" sz="2400" dirty="0"/>
                    </a:p>
                  </a:txBody>
                  <a:tcPr anchor="ctr">
                    <a:lnL>
                      <a:noFill/>
                    </a:lnL>
                    <a:lnR>
                      <a:noFill/>
                    </a:lnR>
                    <a:lnT w="12700" cap="flat" cmpd="sng" algn="ctr">
                      <a:solidFill>
                        <a:schemeClr val="tx1"/>
                      </a:solidFill>
                      <a:prstDash val="solid"/>
                      <a:round/>
                      <a:headEnd type="none" w="med" len="med"/>
                      <a:tailEnd type="none" w="med" len="med"/>
                    </a:lnT>
                    <a:lnB>
                      <a:noFill/>
                    </a:lnB>
                    <a:noFill/>
                  </a:tcPr>
                </a:tc>
                <a:tc>
                  <a:txBody>
                    <a:bodyPr/>
                    <a:lstStyle/>
                    <a:p>
                      <a:r>
                        <a:rPr lang="en-US" sz="2000" dirty="0"/>
                        <a:t>Loo</a:t>
                      </a:r>
                      <a:r>
                        <a:rPr lang="et-EE" sz="2000" dirty="0"/>
                        <a:t>b</a:t>
                      </a:r>
                      <a:r>
                        <a:rPr lang="en-US" sz="2000" dirty="0"/>
                        <a:t> sisu, mis </a:t>
                      </a:r>
                      <a:r>
                        <a:rPr lang="en-US" sz="2000" dirty="0" err="1"/>
                        <a:t>põhineb</a:t>
                      </a:r>
                      <a:r>
                        <a:rPr lang="en-US" sz="2000" dirty="0"/>
                        <a:t> </a:t>
                      </a:r>
                      <a:r>
                        <a:rPr lang="en-US" sz="2000" dirty="0" err="1"/>
                        <a:t>treeningandmete</a:t>
                      </a:r>
                      <a:r>
                        <a:rPr lang="en-US" sz="2000" dirty="0"/>
                        <a:t> </a:t>
                      </a:r>
                      <a:r>
                        <a:rPr lang="en-US" sz="2000" dirty="0" err="1"/>
                        <a:t>mustritel</a:t>
                      </a:r>
                      <a:r>
                        <a:rPr lang="et-EE" sz="2000" dirty="0"/>
                        <a:t> -</a:t>
                      </a:r>
                      <a:r>
                        <a:rPr lang="en-US" sz="2000" dirty="0"/>
                        <a:t> </a:t>
                      </a:r>
                      <a:r>
                        <a:rPr lang="en-US" sz="2000" dirty="0" err="1"/>
                        <a:t>millel</a:t>
                      </a:r>
                      <a:r>
                        <a:rPr lang="en-US" sz="2000" dirty="0"/>
                        <a:t> </a:t>
                      </a:r>
                      <a:r>
                        <a:rPr lang="en-US" sz="2000" dirty="0" err="1"/>
                        <a:t>puudub</a:t>
                      </a:r>
                      <a:r>
                        <a:rPr lang="en-US" sz="2000" dirty="0"/>
                        <a:t> </a:t>
                      </a:r>
                      <a:r>
                        <a:rPr lang="en-US" sz="2000" dirty="0" err="1"/>
                        <a:t>tõeline</a:t>
                      </a:r>
                      <a:r>
                        <a:rPr lang="en-US" sz="2000" dirty="0"/>
                        <a:t> </a:t>
                      </a:r>
                      <a:r>
                        <a:rPr lang="en-US" sz="2000" dirty="0" err="1"/>
                        <a:t>originaalsus</a:t>
                      </a:r>
                      <a:r>
                        <a:rPr lang="en-US" sz="2000" dirty="0"/>
                        <a:t>.</a:t>
                      </a:r>
                    </a:p>
                  </a:txBody>
                  <a:tcPr anchor="ctr">
                    <a:lnL>
                      <a:noFill/>
                    </a:lnL>
                    <a:lnR>
                      <a:noFill/>
                    </a:lnR>
                    <a:lnT w="12700" cap="flat" cmpd="sng" algn="ctr">
                      <a:solidFill>
                        <a:schemeClr val="tx1"/>
                      </a:solidFill>
                      <a:prstDash val="solid"/>
                      <a:round/>
                      <a:headEnd type="none" w="med" len="med"/>
                      <a:tailEnd type="none" w="med" len="med"/>
                    </a:lnT>
                    <a:lnB>
                      <a:noFill/>
                    </a:lnB>
                    <a:solidFill>
                      <a:schemeClr val="accent1">
                        <a:lumMod val="20000"/>
                        <a:lumOff val="80000"/>
                      </a:schemeClr>
                    </a:solidFill>
                  </a:tcPr>
                </a:tc>
                <a:tc>
                  <a:txBody>
                    <a:bodyPr/>
                    <a:lstStyle/>
                    <a:p>
                      <a:r>
                        <a:rPr lang="en-US" sz="2000" dirty="0"/>
                        <a:t>✅</a:t>
                      </a:r>
                      <a:r>
                        <a:rPr lang="et-EE" sz="2000" dirty="0"/>
                        <a:t> Uuendavad</a:t>
                      </a:r>
                      <a:r>
                        <a:rPr lang="en-US" sz="2000" dirty="0"/>
                        <a:t> ja loo</a:t>
                      </a:r>
                      <a:r>
                        <a:rPr lang="et-EE" sz="2000" dirty="0" err="1"/>
                        <a:t>vad</a:t>
                      </a:r>
                      <a:r>
                        <a:rPr lang="en-US" sz="2000" dirty="0"/>
                        <a:t> </a:t>
                      </a:r>
                      <a:r>
                        <a:rPr lang="en-US" sz="2000" dirty="0" err="1"/>
                        <a:t>uudseid</a:t>
                      </a:r>
                      <a:r>
                        <a:rPr lang="en-US" sz="2000" dirty="0"/>
                        <a:t> </a:t>
                      </a:r>
                      <a:r>
                        <a:rPr lang="en-US" sz="2000" dirty="0" err="1"/>
                        <a:t>ideid</a:t>
                      </a:r>
                      <a:r>
                        <a:rPr lang="en-US" sz="2000" dirty="0"/>
                        <a:t> ja </a:t>
                      </a:r>
                      <a:r>
                        <a:rPr lang="en-US" sz="2000" dirty="0" err="1"/>
                        <a:t>lahendusi</a:t>
                      </a:r>
                      <a:r>
                        <a:rPr lang="en-US" sz="2000" dirty="0"/>
                        <a:t>, </a:t>
                      </a:r>
                      <a:r>
                        <a:rPr lang="en-US" sz="2000" dirty="0" err="1"/>
                        <a:t>mõeldes</a:t>
                      </a:r>
                      <a:r>
                        <a:rPr lang="en-US" sz="2000" dirty="0"/>
                        <a:t> </a:t>
                      </a:r>
                      <a:r>
                        <a:rPr lang="en-US" sz="2000" dirty="0" err="1"/>
                        <a:t>sageli</a:t>
                      </a:r>
                      <a:r>
                        <a:rPr lang="en-US" sz="2000" dirty="0"/>
                        <a:t> </a:t>
                      </a:r>
                      <a:r>
                        <a:rPr lang="en-US" sz="2000" dirty="0" err="1"/>
                        <a:t>väljakujunenud</a:t>
                      </a:r>
                      <a:r>
                        <a:rPr lang="en-US" sz="2000" dirty="0"/>
                        <a:t> </a:t>
                      </a:r>
                      <a:r>
                        <a:rPr lang="en-US" sz="2000" dirty="0" err="1"/>
                        <a:t>mustritest</a:t>
                      </a:r>
                      <a:r>
                        <a:rPr lang="en-US" sz="2000" dirty="0"/>
                        <a:t> </a:t>
                      </a:r>
                      <a:r>
                        <a:rPr lang="en-US" sz="2000" dirty="0" err="1"/>
                        <a:t>väljapoole</a:t>
                      </a:r>
                      <a:r>
                        <a:rPr lang="en-US" sz="2000" dirty="0"/>
                        <a:t>.</a:t>
                      </a:r>
                    </a:p>
                  </a:txBody>
                  <a:tcPr anchor="ctr">
                    <a:lnL>
                      <a:noFill/>
                    </a:lnL>
                    <a:lnR>
                      <a:noFill/>
                    </a:lnR>
                    <a:lnT w="12700" cap="flat" cmpd="sng" algn="ctr">
                      <a:solidFill>
                        <a:schemeClr val="tx1"/>
                      </a:solidFill>
                      <a:prstDash val="solid"/>
                      <a:round/>
                      <a:headEnd type="none" w="med" len="med"/>
                      <a:tailEnd type="none" w="med" len="med"/>
                    </a:lnT>
                    <a:lnB>
                      <a:noFill/>
                    </a:lnB>
                    <a:solidFill>
                      <a:srgbClr val="FBE2C2"/>
                    </a:solidFill>
                  </a:tcPr>
                </a:tc>
                <a:extLst>
                  <a:ext uri="{0D108BD9-81ED-4DB2-BD59-A6C34878D82A}">
                    <a16:rowId xmlns:a16="http://schemas.microsoft.com/office/drawing/2014/main" val="346322153"/>
                  </a:ext>
                </a:extLst>
              </a:tr>
            </a:tbl>
          </a:graphicData>
        </a:graphic>
      </p:graphicFrame>
      <p:sp>
        <p:nvSpPr>
          <p:cNvPr id="5" name="Rectangle 1">
            <a:extLst>
              <a:ext uri="{FF2B5EF4-FFF2-40B4-BE49-F238E27FC236}">
                <a16:creationId xmlns:a16="http://schemas.microsoft.com/office/drawing/2014/main" id="{444E3373-1FC9-5A5A-BCDE-6682A67A3C3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5733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4E7C9-D3E4-1372-4AB0-B2BB12A7F98D}"/>
              </a:ext>
            </a:extLst>
          </p:cNvPr>
          <p:cNvSpPr>
            <a:spLocks noGrp="1"/>
          </p:cNvSpPr>
          <p:nvPr>
            <p:ph type="title"/>
          </p:nvPr>
        </p:nvSpPr>
        <p:spPr>
          <a:xfrm>
            <a:off x="838200" y="365125"/>
            <a:ext cx="10515600" cy="720725"/>
          </a:xfrm>
        </p:spPr>
        <p:txBody>
          <a:bodyPr/>
          <a:lstStyle/>
          <a:p>
            <a:r>
              <a:rPr lang="et-EE" dirty="0"/>
              <a:t>Kus inimesed on üldiselt tugevamad kui </a:t>
            </a:r>
            <a:r>
              <a:rPr lang="et-EE" dirty="0" err="1"/>
              <a:t>LLMid</a:t>
            </a:r>
            <a:endParaRPr lang="en-US" dirty="0"/>
          </a:p>
        </p:txBody>
      </p:sp>
      <p:sp>
        <p:nvSpPr>
          <p:cNvPr id="3" name="Content Placeholder 2">
            <a:extLst>
              <a:ext uri="{FF2B5EF4-FFF2-40B4-BE49-F238E27FC236}">
                <a16:creationId xmlns:a16="http://schemas.microsoft.com/office/drawing/2014/main" id="{F32DBB00-F781-55A7-44B7-BA9CE5571A01}"/>
              </a:ext>
            </a:extLst>
          </p:cNvPr>
          <p:cNvSpPr>
            <a:spLocks noGrp="1"/>
          </p:cNvSpPr>
          <p:nvPr>
            <p:ph idx="1"/>
          </p:nvPr>
        </p:nvSpPr>
        <p:spPr>
          <a:xfrm>
            <a:off x="838200" y="1257300"/>
            <a:ext cx="10515600" cy="5235575"/>
          </a:xfrm>
        </p:spPr>
        <p:txBody>
          <a:bodyPr numCol="2">
            <a:normAutofit fontScale="77500" lnSpcReduction="20000"/>
          </a:bodyPr>
          <a:lstStyle/>
          <a:p>
            <a:pPr marL="0" indent="0">
              <a:buNone/>
            </a:pPr>
            <a:r>
              <a:rPr lang="en-US" sz="2800" dirty="0"/>
              <a:t>✅</a:t>
            </a:r>
            <a:r>
              <a:rPr lang="et-EE" sz="2800" dirty="0"/>
              <a:t> </a:t>
            </a:r>
            <a:r>
              <a:rPr lang="en-US" dirty="0" err="1"/>
              <a:t>Emotsionaalne</a:t>
            </a:r>
            <a:r>
              <a:rPr lang="en-US" dirty="0"/>
              <a:t> </a:t>
            </a:r>
            <a:r>
              <a:rPr lang="en-US" dirty="0" err="1"/>
              <a:t>intelligentsus</a:t>
            </a:r>
            <a:r>
              <a:rPr lang="en-US" dirty="0"/>
              <a:t> (Emotional Intelligence)</a:t>
            </a:r>
          </a:p>
          <a:p>
            <a:pPr marL="0" indent="0">
              <a:buNone/>
            </a:pPr>
            <a:r>
              <a:rPr lang="en-US" sz="2800" dirty="0"/>
              <a:t>✅</a:t>
            </a:r>
            <a:r>
              <a:rPr lang="et-EE" sz="2800" dirty="0"/>
              <a:t> </a:t>
            </a:r>
            <a:r>
              <a:rPr lang="en-US" dirty="0" err="1"/>
              <a:t>Eetiline</a:t>
            </a:r>
            <a:r>
              <a:rPr lang="en-US" dirty="0"/>
              <a:t> </a:t>
            </a:r>
            <a:r>
              <a:rPr lang="en-US" dirty="0" err="1"/>
              <a:t>otsustus</a:t>
            </a:r>
            <a:r>
              <a:rPr lang="en-US" dirty="0"/>
              <a:t> (Ethical Judgment)</a:t>
            </a:r>
          </a:p>
          <a:p>
            <a:pPr marL="0" indent="0">
              <a:buNone/>
            </a:pPr>
            <a:r>
              <a:rPr lang="en-US" sz="2800" dirty="0"/>
              <a:t>✅</a:t>
            </a:r>
            <a:r>
              <a:rPr lang="et-EE" sz="2800" dirty="0"/>
              <a:t> </a:t>
            </a:r>
            <a:r>
              <a:rPr lang="en-US" dirty="0" err="1"/>
              <a:t>Loomingulisus</a:t>
            </a:r>
            <a:r>
              <a:rPr lang="en-US" dirty="0"/>
              <a:t> (Creativity)</a:t>
            </a:r>
          </a:p>
          <a:p>
            <a:pPr marL="0" indent="0">
              <a:buNone/>
            </a:pPr>
            <a:r>
              <a:rPr lang="en-US" sz="2800" dirty="0"/>
              <a:t>✅</a:t>
            </a:r>
            <a:r>
              <a:rPr lang="et-EE" sz="2800" dirty="0"/>
              <a:t> </a:t>
            </a:r>
            <a:r>
              <a:rPr lang="en-US" dirty="0" err="1"/>
              <a:t>Kriitiline</a:t>
            </a:r>
            <a:r>
              <a:rPr lang="en-US" dirty="0"/>
              <a:t> </a:t>
            </a:r>
            <a:r>
              <a:rPr lang="en-US" dirty="0" err="1"/>
              <a:t>mõtlemine</a:t>
            </a:r>
            <a:r>
              <a:rPr lang="en-US" dirty="0"/>
              <a:t> (Critical Thinking)</a:t>
            </a:r>
          </a:p>
          <a:p>
            <a:pPr marL="0" indent="0">
              <a:buNone/>
            </a:pPr>
            <a:r>
              <a:rPr lang="en-US" sz="2800" dirty="0"/>
              <a:t>✅</a:t>
            </a:r>
            <a:r>
              <a:rPr lang="et-EE" sz="2800" dirty="0"/>
              <a:t> </a:t>
            </a:r>
            <a:r>
              <a:rPr lang="en-US" dirty="0" err="1"/>
              <a:t>Konteksti</a:t>
            </a:r>
            <a:r>
              <a:rPr lang="en-US" dirty="0"/>
              <a:t> ja </a:t>
            </a:r>
            <a:r>
              <a:rPr lang="en-US" dirty="0" err="1"/>
              <a:t>nüansside</a:t>
            </a:r>
            <a:r>
              <a:rPr lang="en-US" dirty="0"/>
              <a:t> </a:t>
            </a:r>
            <a:r>
              <a:rPr lang="en-US" dirty="0" err="1"/>
              <a:t>mõistmine</a:t>
            </a:r>
            <a:r>
              <a:rPr lang="en-US" dirty="0"/>
              <a:t> (Understanding Context and Nuances)</a:t>
            </a:r>
          </a:p>
          <a:p>
            <a:pPr marL="0" indent="0">
              <a:buNone/>
            </a:pPr>
            <a:r>
              <a:rPr lang="en-US" sz="2800" dirty="0"/>
              <a:t>✅</a:t>
            </a:r>
            <a:r>
              <a:rPr lang="et-EE" sz="2800" dirty="0"/>
              <a:t> </a:t>
            </a:r>
            <a:r>
              <a:rPr lang="en-US" dirty="0" err="1"/>
              <a:t>Sotsialiseerumine</a:t>
            </a:r>
            <a:r>
              <a:rPr lang="en-US" dirty="0"/>
              <a:t> (Social Interactions)</a:t>
            </a:r>
          </a:p>
          <a:p>
            <a:pPr marL="0" indent="0">
              <a:buNone/>
            </a:pPr>
            <a:r>
              <a:rPr lang="en-US" sz="2800" dirty="0"/>
              <a:t>✅</a:t>
            </a:r>
            <a:r>
              <a:rPr lang="et-EE" sz="2800" dirty="0"/>
              <a:t> </a:t>
            </a:r>
            <a:r>
              <a:rPr lang="en-US" dirty="0" err="1"/>
              <a:t>Füüsiline</a:t>
            </a:r>
            <a:r>
              <a:rPr lang="en-US" dirty="0"/>
              <a:t> </a:t>
            </a:r>
            <a:r>
              <a:rPr lang="en-US" dirty="0" err="1"/>
              <a:t>suhtlemine</a:t>
            </a:r>
            <a:r>
              <a:rPr lang="en-US" dirty="0"/>
              <a:t> </a:t>
            </a:r>
            <a:r>
              <a:rPr lang="en-US" dirty="0" err="1"/>
              <a:t>sensoorsete</a:t>
            </a:r>
            <a:r>
              <a:rPr lang="en-US" dirty="0"/>
              <a:t> </a:t>
            </a:r>
            <a:r>
              <a:rPr lang="en-US" dirty="0" err="1"/>
              <a:t>sisenditega</a:t>
            </a:r>
            <a:r>
              <a:rPr lang="en-US" dirty="0"/>
              <a:t> (Physical Interaction with Sensory Input)</a:t>
            </a:r>
          </a:p>
          <a:p>
            <a:pPr marL="0" indent="0">
              <a:buNone/>
            </a:pPr>
            <a:r>
              <a:rPr lang="en-US" sz="2800" dirty="0"/>
              <a:t>✅</a:t>
            </a:r>
            <a:r>
              <a:rPr lang="et-EE" sz="2800" dirty="0"/>
              <a:t> </a:t>
            </a:r>
            <a:r>
              <a:rPr lang="en-US" dirty="0" err="1"/>
              <a:t>Pikaajaline</a:t>
            </a:r>
            <a:r>
              <a:rPr lang="en-US" dirty="0"/>
              <a:t> </a:t>
            </a:r>
            <a:r>
              <a:rPr lang="en-US" dirty="0" err="1"/>
              <a:t>mälu</a:t>
            </a:r>
            <a:r>
              <a:rPr lang="en-US" dirty="0"/>
              <a:t> ja </a:t>
            </a:r>
            <a:r>
              <a:rPr lang="en-US" dirty="0" err="1"/>
              <a:t>õppimisvõime</a:t>
            </a:r>
            <a:r>
              <a:rPr lang="en-US" dirty="0"/>
              <a:t> (Long-Term Memory and Learning)</a:t>
            </a:r>
          </a:p>
          <a:p>
            <a:pPr marL="0" indent="0">
              <a:buNone/>
            </a:pPr>
            <a:r>
              <a:rPr lang="en-US" sz="2800" dirty="0"/>
              <a:t>✅</a:t>
            </a:r>
            <a:r>
              <a:rPr lang="et-EE" sz="2800" dirty="0"/>
              <a:t> </a:t>
            </a:r>
            <a:r>
              <a:rPr lang="en-US" dirty="0" err="1"/>
              <a:t>Intuitsioon</a:t>
            </a:r>
            <a:r>
              <a:rPr lang="en-US" dirty="0"/>
              <a:t> (Intuition)</a:t>
            </a:r>
          </a:p>
          <a:p>
            <a:pPr marL="0" indent="0">
              <a:buNone/>
            </a:pPr>
            <a:r>
              <a:rPr lang="en-US" sz="2800" dirty="0"/>
              <a:t>✅</a:t>
            </a:r>
            <a:r>
              <a:rPr lang="et-EE" sz="2800" dirty="0"/>
              <a:t> </a:t>
            </a:r>
            <a:r>
              <a:rPr lang="en-US" dirty="0" err="1"/>
              <a:t>Keeruline</a:t>
            </a:r>
            <a:r>
              <a:rPr lang="en-US" dirty="0"/>
              <a:t> </a:t>
            </a:r>
            <a:r>
              <a:rPr lang="en-US" dirty="0" err="1"/>
              <a:t>otsustamine</a:t>
            </a:r>
            <a:r>
              <a:rPr lang="en-US" dirty="0"/>
              <a:t> </a:t>
            </a:r>
            <a:r>
              <a:rPr lang="en-US" dirty="0" err="1"/>
              <a:t>ebakindluse</a:t>
            </a:r>
            <a:r>
              <a:rPr lang="en-US" dirty="0"/>
              <a:t> </a:t>
            </a:r>
            <a:r>
              <a:rPr lang="en-US" dirty="0" err="1"/>
              <a:t>tingimustes</a:t>
            </a:r>
            <a:r>
              <a:rPr lang="en-US" dirty="0"/>
              <a:t> (Complex Decision Making in Uncertainty)</a:t>
            </a:r>
          </a:p>
          <a:p>
            <a:pPr marL="0" indent="0">
              <a:buNone/>
            </a:pPr>
            <a:r>
              <a:rPr lang="en-US" sz="2800" dirty="0"/>
              <a:t>✅</a:t>
            </a:r>
            <a:r>
              <a:rPr lang="et-EE" sz="2800" dirty="0"/>
              <a:t> </a:t>
            </a:r>
            <a:r>
              <a:rPr lang="en-US" dirty="0" err="1"/>
              <a:t>Moraalne</a:t>
            </a:r>
            <a:r>
              <a:rPr lang="en-US" dirty="0"/>
              <a:t> ja </a:t>
            </a:r>
            <a:r>
              <a:rPr lang="en-US" dirty="0" err="1"/>
              <a:t>kultuuriline</a:t>
            </a:r>
            <a:r>
              <a:rPr lang="en-US" dirty="0"/>
              <a:t> </a:t>
            </a:r>
            <a:r>
              <a:rPr lang="en-US" dirty="0" err="1"/>
              <a:t>tundlikkus</a:t>
            </a:r>
            <a:r>
              <a:rPr lang="en-US" dirty="0"/>
              <a:t> (Moral and Cultural Sensitivity)</a:t>
            </a:r>
          </a:p>
          <a:p>
            <a:pPr marL="0" indent="0">
              <a:buNone/>
            </a:pPr>
            <a:r>
              <a:rPr lang="en-US" sz="2800" dirty="0"/>
              <a:t>✅</a:t>
            </a:r>
            <a:r>
              <a:rPr lang="et-EE" sz="2800" dirty="0"/>
              <a:t> </a:t>
            </a:r>
            <a:r>
              <a:rPr lang="en-US" dirty="0" err="1"/>
              <a:t>Suhtlemisoskus</a:t>
            </a:r>
            <a:r>
              <a:rPr lang="en-US" dirty="0"/>
              <a:t> (Interpersonal Communication Skills)</a:t>
            </a:r>
          </a:p>
          <a:p>
            <a:pPr marL="0" indent="0">
              <a:buNone/>
            </a:pPr>
            <a:r>
              <a:rPr lang="en-US" sz="2800" dirty="0"/>
              <a:t>✅</a:t>
            </a:r>
            <a:r>
              <a:rPr lang="et-EE" sz="2800" dirty="0"/>
              <a:t> </a:t>
            </a:r>
            <a:r>
              <a:rPr lang="en-US" dirty="0" err="1"/>
              <a:t>Probleemide</a:t>
            </a:r>
            <a:r>
              <a:rPr lang="en-US" dirty="0"/>
              <a:t> </a:t>
            </a:r>
            <a:r>
              <a:rPr lang="en-US" dirty="0" err="1"/>
              <a:t>lahendamine</a:t>
            </a:r>
            <a:r>
              <a:rPr lang="en-US" dirty="0"/>
              <a:t> (Problem Solving)</a:t>
            </a:r>
          </a:p>
          <a:p>
            <a:pPr marL="0" indent="0">
              <a:buNone/>
            </a:pPr>
            <a:r>
              <a:rPr lang="en-US" sz="2800" dirty="0"/>
              <a:t>✅</a:t>
            </a:r>
            <a:r>
              <a:rPr lang="et-EE" sz="2800" dirty="0"/>
              <a:t> </a:t>
            </a:r>
            <a:r>
              <a:rPr lang="en-US" dirty="0"/>
              <a:t>Multi-Tasking</a:t>
            </a:r>
          </a:p>
          <a:p>
            <a:pPr marL="0" indent="0">
              <a:buNone/>
            </a:pPr>
            <a:r>
              <a:rPr lang="en-US" sz="2800" dirty="0"/>
              <a:t>✅</a:t>
            </a:r>
            <a:r>
              <a:rPr lang="et-EE" sz="2800" dirty="0"/>
              <a:t> </a:t>
            </a:r>
            <a:r>
              <a:rPr lang="en-US" dirty="0" err="1"/>
              <a:t>Kohanemisvõime</a:t>
            </a:r>
            <a:r>
              <a:rPr lang="en-US" dirty="0"/>
              <a:t> (Adaptability)</a:t>
            </a:r>
          </a:p>
          <a:p>
            <a:pPr marL="0" indent="0">
              <a:buNone/>
            </a:pPr>
            <a:r>
              <a:rPr lang="en-US" sz="2800" dirty="0"/>
              <a:t>✅</a:t>
            </a:r>
            <a:r>
              <a:rPr lang="et-EE" sz="2800" dirty="0"/>
              <a:t> </a:t>
            </a:r>
            <a:r>
              <a:rPr lang="en-US" dirty="0" err="1"/>
              <a:t>Usalduse</a:t>
            </a:r>
            <a:r>
              <a:rPr lang="en-US" dirty="0"/>
              <a:t> </a:t>
            </a:r>
            <a:r>
              <a:rPr lang="en-US" dirty="0" err="1"/>
              <a:t>loomine</a:t>
            </a:r>
            <a:r>
              <a:rPr lang="en-US" dirty="0"/>
              <a:t> ja </a:t>
            </a:r>
            <a:r>
              <a:rPr lang="en-US" dirty="0" err="1"/>
              <a:t>üksteisemõistmine</a:t>
            </a:r>
            <a:r>
              <a:rPr lang="en-US" dirty="0"/>
              <a:t> (Building Trust and Rapport)</a:t>
            </a:r>
          </a:p>
          <a:p>
            <a:pPr marL="0" indent="0">
              <a:buNone/>
            </a:pPr>
            <a:r>
              <a:rPr lang="en-US" sz="2800" dirty="0"/>
              <a:t>✅</a:t>
            </a:r>
            <a:r>
              <a:rPr lang="et-EE" sz="2800" dirty="0"/>
              <a:t> </a:t>
            </a:r>
            <a:r>
              <a:rPr lang="en-US" dirty="0" err="1"/>
              <a:t>Komplekse</a:t>
            </a:r>
            <a:r>
              <a:rPr lang="en-US" dirty="0"/>
              <a:t> </a:t>
            </a:r>
            <a:r>
              <a:rPr lang="en-US" dirty="0" err="1"/>
              <a:t>kunsti</a:t>
            </a:r>
            <a:r>
              <a:rPr lang="en-US" dirty="0"/>
              <a:t> ja </a:t>
            </a:r>
            <a:r>
              <a:rPr lang="en-US" dirty="0" err="1"/>
              <a:t>kultuuri</a:t>
            </a:r>
            <a:r>
              <a:rPr lang="en-US" dirty="0"/>
              <a:t> </a:t>
            </a:r>
            <a:r>
              <a:rPr lang="en-US" dirty="0" err="1"/>
              <a:t>tõlgendamine</a:t>
            </a:r>
            <a:r>
              <a:rPr lang="en-US" dirty="0"/>
              <a:t> (Interpreting Complex Art and Culture)</a:t>
            </a:r>
          </a:p>
          <a:p>
            <a:pPr marL="0" indent="0">
              <a:buNone/>
            </a:pPr>
            <a:r>
              <a:rPr lang="en-US" sz="2800" dirty="0"/>
              <a:t>✅</a:t>
            </a:r>
            <a:r>
              <a:rPr lang="et-EE" sz="2800" dirty="0"/>
              <a:t> </a:t>
            </a:r>
            <a:r>
              <a:rPr lang="en-US" dirty="0" err="1"/>
              <a:t>Teadvus</a:t>
            </a:r>
            <a:r>
              <a:rPr lang="en-US" dirty="0"/>
              <a:t> ja </a:t>
            </a:r>
            <a:r>
              <a:rPr lang="en-US" dirty="0" err="1"/>
              <a:t>eneseteadlikkus</a:t>
            </a:r>
            <a:r>
              <a:rPr lang="en-US" dirty="0"/>
              <a:t> (Consciousness and Self-Awareness)</a:t>
            </a:r>
          </a:p>
          <a:p>
            <a:pPr marL="0" indent="0">
              <a:buNone/>
            </a:pPr>
            <a:r>
              <a:rPr lang="en-US" sz="2800" dirty="0"/>
              <a:t>✅</a:t>
            </a:r>
            <a:r>
              <a:rPr lang="et-EE" sz="2800" dirty="0"/>
              <a:t> </a:t>
            </a:r>
            <a:r>
              <a:rPr lang="en-US" dirty="0" err="1"/>
              <a:t>Huumoritaju</a:t>
            </a:r>
            <a:r>
              <a:rPr lang="en-US" dirty="0"/>
              <a:t> (Understanding Humor)</a:t>
            </a:r>
          </a:p>
          <a:p>
            <a:pPr marL="0" indent="0">
              <a:buNone/>
            </a:pPr>
            <a:r>
              <a:rPr lang="en-US" sz="2800" dirty="0"/>
              <a:t>✅</a:t>
            </a:r>
            <a:r>
              <a:rPr lang="et-EE" sz="2800" dirty="0"/>
              <a:t> </a:t>
            </a:r>
            <a:r>
              <a:rPr lang="en-US" dirty="0" err="1"/>
              <a:t>Moraalne</a:t>
            </a:r>
            <a:r>
              <a:rPr lang="en-US" dirty="0"/>
              <a:t> </a:t>
            </a:r>
            <a:r>
              <a:rPr lang="en-US" dirty="0" err="1"/>
              <a:t>areng</a:t>
            </a:r>
            <a:r>
              <a:rPr lang="en-US" dirty="0"/>
              <a:t> (Moral Development)</a:t>
            </a:r>
          </a:p>
        </p:txBody>
      </p:sp>
    </p:spTree>
    <p:extLst>
      <p:ext uri="{BB962C8B-B14F-4D97-AF65-F5344CB8AC3E}">
        <p14:creationId xmlns:p14="http://schemas.microsoft.com/office/powerpoint/2010/main" val="4006884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1D50F262-343C-4101-AB3C-9DA1072F7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EDEFAA7-12CA-1C1F-201E-8F782C49B2DC}"/>
              </a:ext>
            </a:extLst>
          </p:cNvPr>
          <p:cNvPicPr>
            <a:picLocks noChangeAspect="1"/>
          </p:cNvPicPr>
          <p:nvPr/>
        </p:nvPicPr>
        <p:blipFill>
          <a:blip r:embed="rId3"/>
          <a:srcRect l="18518" r="17515"/>
          <a:stretch>
            <a:fillRect/>
          </a:stretch>
        </p:blipFill>
        <p:spPr>
          <a:xfrm>
            <a:off x="7816130" y="-2"/>
            <a:ext cx="4375870" cy="6858000"/>
          </a:xfrm>
          <a:custGeom>
            <a:avLst/>
            <a:gdLst/>
            <a:ahLst/>
            <a:cxnLst/>
            <a:rect l="l" t="t" r="r" b="b"/>
            <a:pathLst>
              <a:path w="4375870" h="6858000">
                <a:moveTo>
                  <a:pt x="4441" y="0"/>
                </a:moveTo>
                <a:lnTo>
                  <a:pt x="4375870" y="0"/>
                </a:lnTo>
                <a:lnTo>
                  <a:pt x="4375870" y="23"/>
                </a:lnTo>
                <a:lnTo>
                  <a:pt x="4375870"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p:spPr>
      </p:pic>
      <p:pic>
        <p:nvPicPr>
          <p:cNvPr id="8" name="Picture 7">
            <a:extLst>
              <a:ext uri="{FF2B5EF4-FFF2-40B4-BE49-F238E27FC236}">
                <a16:creationId xmlns:a16="http://schemas.microsoft.com/office/drawing/2014/main" id="{3FFB3560-C7B7-C8B1-878E-886897DB5AEE}"/>
              </a:ext>
            </a:extLst>
          </p:cNvPr>
          <p:cNvPicPr>
            <a:picLocks noChangeAspect="1"/>
          </p:cNvPicPr>
          <p:nvPr/>
        </p:nvPicPr>
        <p:blipFill>
          <a:blip r:embed="rId4"/>
          <a:srcRect l="12803" r="18553"/>
          <a:stretch>
            <a:fillRect/>
          </a:stretch>
        </p:blipFill>
        <p:spPr>
          <a:xfrm>
            <a:off x="3595404" y="33"/>
            <a:ext cx="4942298" cy="6857999"/>
          </a:xfrm>
          <a:custGeom>
            <a:avLst/>
            <a:gdLst/>
            <a:ahLst/>
            <a:cxnLst/>
            <a:rect l="l" t="t" r="r" b="b"/>
            <a:pathLst>
              <a:path w="4942298" h="6857999">
                <a:moveTo>
                  <a:pt x="0" y="0"/>
                </a:moveTo>
                <a:lnTo>
                  <a:pt x="4164238" y="0"/>
                </a:lnTo>
                <a:lnTo>
                  <a:pt x="4271743" y="210478"/>
                </a:lnTo>
                <a:cubicBezTo>
                  <a:pt x="4695097" y="1127919"/>
                  <a:pt x="4942298" y="2233909"/>
                  <a:pt x="4942298" y="3424428"/>
                </a:cubicBezTo>
                <a:cubicBezTo>
                  <a:pt x="4942298" y="4614948"/>
                  <a:pt x="4695097" y="5720938"/>
                  <a:pt x="4271743" y="6638378"/>
                </a:cubicBezTo>
                <a:lnTo>
                  <a:pt x="4159568" y="6857999"/>
                </a:lnTo>
                <a:lnTo>
                  <a:pt x="49488" y="6857999"/>
                </a:lnTo>
                <a:lnTo>
                  <a:pt x="119616" y="6721637"/>
                </a:lnTo>
                <a:cubicBezTo>
                  <a:pt x="540124" y="5863919"/>
                  <a:pt x="796416" y="4724528"/>
                  <a:pt x="796416" y="3474162"/>
                </a:cubicBezTo>
                <a:cubicBezTo>
                  <a:pt x="796416" y="2140439"/>
                  <a:pt x="504812" y="932979"/>
                  <a:pt x="33352" y="58950"/>
                </a:cubicBezTo>
                <a:close/>
              </a:path>
            </a:pathLst>
          </a:custGeom>
        </p:spPr>
      </p:pic>
      <p:sp useBgFill="1">
        <p:nvSpPr>
          <p:cNvPr id="15" name="Freeform: Shape 14">
            <a:extLst>
              <a:ext uri="{FF2B5EF4-FFF2-40B4-BE49-F238E27FC236}">
                <a16:creationId xmlns:a16="http://schemas.microsoft.com/office/drawing/2014/main" id="{6A0924B3-0260-445E-AFD7-9533C0D1B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97136" cy="6858000"/>
          </a:xfrm>
          <a:custGeom>
            <a:avLst/>
            <a:gdLst>
              <a:gd name="connsiteX0" fmla="*/ 0 w 4397136"/>
              <a:gd name="connsiteY0" fmla="*/ 0 h 6858000"/>
              <a:gd name="connsiteX1" fmla="*/ 3599069 w 4397136"/>
              <a:gd name="connsiteY1" fmla="*/ 0 h 6858000"/>
              <a:gd name="connsiteX2" fmla="*/ 3634072 w 4397136"/>
              <a:gd name="connsiteY2" fmla="*/ 58977 h 6858000"/>
              <a:gd name="connsiteX3" fmla="*/ 4397136 w 4397136"/>
              <a:gd name="connsiteY3" fmla="*/ 3474189 h 6858000"/>
              <a:gd name="connsiteX4" fmla="*/ 3802221 w 4397136"/>
              <a:gd name="connsiteY4" fmla="*/ 6546415 h 6858000"/>
              <a:gd name="connsiteX5" fmla="*/ 3649466 w 4397136"/>
              <a:gd name="connsiteY5" fmla="*/ 6858000 h 6858000"/>
              <a:gd name="connsiteX6" fmla="*/ 0 w 4397136"/>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7136" h="6858000">
                <a:moveTo>
                  <a:pt x="0" y="0"/>
                </a:moveTo>
                <a:lnTo>
                  <a:pt x="3599069" y="0"/>
                </a:lnTo>
                <a:lnTo>
                  <a:pt x="3634072" y="58977"/>
                </a:lnTo>
                <a:cubicBezTo>
                  <a:pt x="4105532" y="933006"/>
                  <a:pt x="4397136" y="2140466"/>
                  <a:pt x="4397136" y="3474189"/>
                </a:cubicBezTo>
                <a:cubicBezTo>
                  <a:pt x="4397136" y="4641197"/>
                  <a:pt x="4173877" y="5711534"/>
                  <a:pt x="3802221" y="6546415"/>
                </a:cubicBezTo>
                <a:lnTo>
                  <a:pt x="3649466"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7" name="Freeform: Shape 16">
            <a:extLst>
              <a:ext uri="{FF2B5EF4-FFF2-40B4-BE49-F238E27FC236}">
                <a16:creationId xmlns:a16="http://schemas.microsoft.com/office/drawing/2014/main" id="{7C34E8CB-B972-4A94-8469-315C10C2AA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386504" cy="6858000"/>
          </a:xfrm>
          <a:custGeom>
            <a:avLst/>
            <a:gdLst>
              <a:gd name="connsiteX0" fmla="*/ 0 w 4386504"/>
              <a:gd name="connsiteY0" fmla="*/ 0 h 6858000"/>
              <a:gd name="connsiteX1" fmla="*/ 3588437 w 4386504"/>
              <a:gd name="connsiteY1" fmla="*/ 0 h 6858000"/>
              <a:gd name="connsiteX2" fmla="*/ 3623440 w 4386504"/>
              <a:gd name="connsiteY2" fmla="*/ 58977 h 6858000"/>
              <a:gd name="connsiteX3" fmla="*/ 4386504 w 4386504"/>
              <a:gd name="connsiteY3" fmla="*/ 3474189 h 6858000"/>
              <a:gd name="connsiteX4" fmla="*/ 3791589 w 4386504"/>
              <a:gd name="connsiteY4" fmla="*/ 6546415 h 6858000"/>
              <a:gd name="connsiteX5" fmla="*/ 3638834 w 4386504"/>
              <a:gd name="connsiteY5" fmla="*/ 6858000 h 6858000"/>
              <a:gd name="connsiteX6" fmla="*/ 0 w 438650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6504" h="6858000">
                <a:moveTo>
                  <a:pt x="0" y="0"/>
                </a:moveTo>
                <a:lnTo>
                  <a:pt x="3588437" y="0"/>
                </a:lnTo>
                <a:lnTo>
                  <a:pt x="3623440" y="58977"/>
                </a:lnTo>
                <a:cubicBezTo>
                  <a:pt x="4094900" y="933006"/>
                  <a:pt x="4386504" y="2140466"/>
                  <a:pt x="4386504" y="3474189"/>
                </a:cubicBezTo>
                <a:cubicBezTo>
                  <a:pt x="4386504" y="4641197"/>
                  <a:pt x="4163245" y="5711534"/>
                  <a:pt x="3791589" y="6546415"/>
                </a:cubicBezTo>
                <a:lnTo>
                  <a:pt x="3638834"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EEB4D0E3-8CC3-490A-CCA2-F5286FD50DFC}"/>
              </a:ext>
            </a:extLst>
          </p:cNvPr>
          <p:cNvSpPr>
            <a:spLocks noGrp="1"/>
          </p:cNvSpPr>
          <p:nvPr>
            <p:ph type="title"/>
          </p:nvPr>
        </p:nvSpPr>
        <p:spPr>
          <a:xfrm>
            <a:off x="224589" y="1090863"/>
            <a:ext cx="3937244" cy="4186990"/>
          </a:xfrm>
        </p:spPr>
        <p:txBody>
          <a:bodyPr vert="horz" lIns="91440" tIns="45720" rIns="91440" bIns="45720" rtlCol="0" anchor="b">
            <a:normAutofit fontScale="90000"/>
          </a:bodyPr>
          <a:lstStyle/>
          <a:p>
            <a:r>
              <a:rPr lang="en-US" sz="6600" kern="1200" dirty="0">
                <a:solidFill>
                  <a:schemeClr val="tx1"/>
                </a:solidFill>
                <a:latin typeface="+mj-lt"/>
                <a:ea typeface="+mj-ea"/>
                <a:cs typeface="+mj-cs"/>
              </a:rPr>
              <a:t>Augmented worker/</a:t>
            </a:r>
            <a:br>
              <a:rPr lang="en-US" sz="6600" kern="1200" dirty="0">
                <a:solidFill>
                  <a:schemeClr val="tx1"/>
                </a:solidFill>
                <a:latin typeface="+mj-lt"/>
                <a:ea typeface="+mj-ea"/>
                <a:cs typeface="+mj-cs"/>
              </a:rPr>
            </a:br>
            <a:r>
              <a:rPr lang="en-US" sz="6600" kern="1200" dirty="0" err="1">
                <a:solidFill>
                  <a:schemeClr val="tx1"/>
                </a:solidFill>
                <a:latin typeface="+mj-lt"/>
                <a:ea typeface="+mj-ea"/>
                <a:cs typeface="+mj-cs"/>
              </a:rPr>
              <a:t>Augmenteeritud</a:t>
            </a:r>
            <a:r>
              <a:rPr lang="en-US" sz="6600" kern="1200" dirty="0">
                <a:solidFill>
                  <a:schemeClr val="tx1"/>
                </a:solidFill>
                <a:latin typeface="+mj-lt"/>
                <a:ea typeface="+mj-ea"/>
                <a:cs typeface="+mj-cs"/>
              </a:rPr>
              <a:t> </a:t>
            </a:r>
            <a:r>
              <a:rPr lang="en-US" sz="6600" kern="1200" dirty="0" err="1">
                <a:solidFill>
                  <a:schemeClr val="tx1"/>
                </a:solidFill>
                <a:latin typeface="+mj-lt"/>
                <a:ea typeface="+mj-ea"/>
                <a:cs typeface="+mj-cs"/>
              </a:rPr>
              <a:t>töötaja</a:t>
            </a:r>
            <a:endParaRPr lang="en-US" sz="6600" kern="1200" dirty="0">
              <a:solidFill>
                <a:schemeClr val="tx1"/>
              </a:solidFill>
              <a:latin typeface="+mj-lt"/>
              <a:ea typeface="+mj-ea"/>
              <a:cs typeface="+mj-cs"/>
            </a:endParaRPr>
          </a:p>
        </p:txBody>
      </p:sp>
      <p:sp>
        <p:nvSpPr>
          <p:cNvPr id="19" name="Rectangle 18">
            <a:extLst>
              <a:ext uri="{FF2B5EF4-FFF2-40B4-BE49-F238E27FC236}">
                <a16:creationId xmlns:a16="http://schemas.microsoft.com/office/drawing/2014/main" id="{114A821F-8663-46BA-8CC0-D4C44F639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67989"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1" name="Rectangle 20">
            <a:extLst>
              <a:ext uri="{FF2B5EF4-FFF2-40B4-BE49-F238E27FC236}">
                <a16:creationId xmlns:a16="http://schemas.microsoft.com/office/drawing/2014/main" id="{67EF550F-47CE-4FB2-9DAC-12AD835C8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4544568"/>
            <a:ext cx="341496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E8A226AB-73E7-8716-6E56-AC5FF59F5481}"/>
              </a:ext>
            </a:extLst>
          </p:cNvPr>
          <p:cNvSpPr txBox="1"/>
          <p:nvPr/>
        </p:nvSpPr>
        <p:spPr>
          <a:xfrm>
            <a:off x="9437529" y="6610341"/>
            <a:ext cx="2690160"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Image: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Openai</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Image1,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prompt</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by TK, 250601</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94564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erson with glasses and a pink oval with black text&#10;&#10;Description automatically generated">
            <a:extLst>
              <a:ext uri="{FF2B5EF4-FFF2-40B4-BE49-F238E27FC236}">
                <a16:creationId xmlns:a16="http://schemas.microsoft.com/office/drawing/2014/main" id="{6F9B59AC-9A44-4207-B615-6E79FA500604}"/>
              </a:ext>
            </a:extLst>
          </p:cNvPr>
          <p:cNvPicPr>
            <a:picLocks noChangeAspect="1"/>
          </p:cNvPicPr>
          <p:nvPr/>
        </p:nvPicPr>
        <p:blipFill>
          <a:blip r:embed="rId2"/>
          <a:stretch>
            <a:fillRect/>
          </a:stretch>
        </p:blipFill>
        <p:spPr>
          <a:xfrm>
            <a:off x="6248400" y="3422132"/>
            <a:ext cx="5695950" cy="3245367"/>
          </a:xfrm>
          <a:prstGeom prst="rect">
            <a:avLst/>
          </a:prstGeom>
        </p:spPr>
      </p:pic>
      <p:pic>
        <p:nvPicPr>
          <p:cNvPr id="3" name="Picture 2" descr="A person with long hair and purple circle with text&#10;&#10;Description automatically generated">
            <a:extLst>
              <a:ext uri="{FF2B5EF4-FFF2-40B4-BE49-F238E27FC236}">
                <a16:creationId xmlns:a16="http://schemas.microsoft.com/office/drawing/2014/main" id="{8FD000F4-1E89-C5BB-E0CB-83E128F505C0}"/>
              </a:ext>
            </a:extLst>
          </p:cNvPr>
          <p:cNvPicPr>
            <a:picLocks noChangeAspect="1"/>
          </p:cNvPicPr>
          <p:nvPr/>
        </p:nvPicPr>
        <p:blipFill>
          <a:blip r:embed="rId3"/>
          <a:stretch>
            <a:fillRect/>
          </a:stretch>
        </p:blipFill>
        <p:spPr>
          <a:xfrm>
            <a:off x="247650" y="342900"/>
            <a:ext cx="5416420" cy="3086100"/>
          </a:xfrm>
          <a:prstGeom prst="rect">
            <a:avLst/>
          </a:prstGeom>
        </p:spPr>
      </p:pic>
      <p:pic>
        <p:nvPicPr>
          <p:cNvPr id="5" name="Picture 4" descr="A close-up of a person's face&#10;&#10;Description automatically generated">
            <a:extLst>
              <a:ext uri="{FF2B5EF4-FFF2-40B4-BE49-F238E27FC236}">
                <a16:creationId xmlns:a16="http://schemas.microsoft.com/office/drawing/2014/main" id="{9AA2CD48-D6C4-3085-F68D-7D81F29EED9B}"/>
              </a:ext>
            </a:extLst>
          </p:cNvPr>
          <p:cNvPicPr>
            <a:picLocks noChangeAspect="1"/>
          </p:cNvPicPr>
          <p:nvPr/>
        </p:nvPicPr>
        <p:blipFill>
          <a:blip r:embed="rId4"/>
          <a:stretch>
            <a:fillRect/>
          </a:stretch>
        </p:blipFill>
        <p:spPr>
          <a:xfrm>
            <a:off x="4914900" y="342900"/>
            <a:ext cx="5416420" cy="3086100"/>
          </a:xfrm>
          <a:prstGeom prst="rect">
            <a:avLst/>
          </a:prstGeom>
        </p:spPr>
      </p:pic>
      <p:pic>
        <p:nvPicPr>
          <p:cNvPr id="7" name="Picture 6" descr="A close-up of a person's face&#10;&#10;Description automatically generated">
            <a:extLst>
              <a:ext uri="{FF2B5EF4-FFF2-40B4-BE49-F238E27FC236}">
                <a16:creationId xmlns:a16="http://schemas.microsoft.com/office/drawing/2014/main" id="{810DE66E-A2E8-562F-EFDD-857E64686E06}"/>
              </a:ext>
            </a:extLst>
          </p:cNvPr>
          <p:cNvPicPr>
            <a:picLocks noChangeAspect="1"/>
          </p:cNvPicPr>
          <p:nvPr/>
        </p:nvPicPr>
        <p:blipFill>
          <a:blip r:embed="rId5"/>
          <a:stretch>
            <a:fillRect/>
          </a:stretch>
        </p:blipFill>
        <p:spPr>
          <a:xfrm>
            <a:off x="1392981" y="3429000"/>
            <a:ext cx="5416421" cy="3086100"/>
          </a:xfrm>
          <a:prstGeom prst="rect">
            <a:avLst/>
          </a:prstGeom>
        </p:spPr>
      </p:pic>
    </p:spTree>
    <p:extLst>
      <p:ext uri="{BB962C8B-B14F-4D97-AF65-F5344CB8AC3E}">
        <p14:creationId xmlns:p14="http://schemas.microsoft.com/office/powerpoint/2010/main" val="34816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4B784-3653-1C4A-6215-4213494A1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B82927-0464-6481-8691-6AE523717E84}"/>
              </a:ext>
            </a:extLst>
          </p:cNvPr>
          <p:cNvSpPr>
            <a:spLocks noGrp="1"/>
          </p:cNvSpPr>
          <p:nvPr>
            <p:ph type="title"/>
          </p:nvPr>
        </p:nvSpPr>
        <p:spPr/>
        <p:txBody>
          <a:bodyPr/>
          <a:lstStyle/>
          <a:p>
            <a:r>
              <a:rPr lang="et-EE" dirty="0" err="1">
                <a:solidFill>
                  <a:srgbClr val="374151"/>
                </a:solidFill>
                <a:latin typeface="Söhne"/>
              </a:rPr>
              <a:t>Augmenteerimine</a:t>
            </a:r>
            <a:r>
              <a:rPr lang="et-EE" dirty="0">
                <a:solidFill>
                  <a:srgbClr val="374151"/>
                </a:solidFill>
                <a:latin typeface="Söhne"/>
              </a:rPr>
              <a:t> </a:t>
            </a:r>
            <a:r>
              <a:rPr lang="et-EE" b="0" i="0" dirty="0">
                <a:solidFill>
                  <a:srgbClr val="374151"/>
                </a:solidFill>
                <a:effectLst/>
                <a:latin typeface="Söhne"/>
              </a:rPr>
              <a:t>(rohkendamine)</a:t>
            </a:r>
            <a:r>
              <a:rPr lang="en-US" b="0" i="0" dirty="0">
                <a:solidFill>
                  <a:srgbClr val="374151"/>
                </a:solidFill>
                <a:effectLst/>
                <a:latin typeface="Söhne"/>
              </a:rPr>
              <a:t> </a:t>
            </a:r>
            <a:endParaRPr lang="en-US" dirty="0"/>
          </a:p>
        </p:txBody>
      </p:sp>
      <p:sp>
        <p:nvSpPr>
          <p:cNvPr id="3" name="Content Placeholder 2">
            <a:extLst>
              <a:ext uri="{FF2B5EF4-FFF2-40B4-BE49-F238E27FC236}">
                <a16:creationId xmlns:a16="http://schemas.microsoft.com/office/drawing/2014/main" id="{992B3F1F-60B2-C730-C999-88FE5EC6A710}"/>
              </a:ext>
            </a:extLst>
          </p:cNvPr>
          <p:cNvSpPr>
            <a:spLocks noGrp="1"/>
          </p:cNvSpPr>
          <p:nvPr>
            <p:ph idx="1"/>
          </p:nvPr>
        </p:nvSpPr>
        <p:spPr>
          <a:xfrm>
            <a:off x="588936" y="1690688"/>
            <a:ext cx="5978878" cy="4351338"/>
          </a:xfrm>
        </p:spPr>
        <p:txBody>
          <a:bodyPr>
            <a:noAutofit/>
          </a:bodyPr>
          <a:lstStyle/>
          <a:p>
            <a:r>
              <a:rPr lang="et-EE" sz="2400" b="0" i="0" dirty="0">
                <a:solidFill>
                  <a:srgbClr val="374151"/>
                </a:solidFill>
                <a:effectLst/>
                <a:latin typeface="Söhne"/>
              </a:rPr>
              <a:t>T</a:t>
            </a:r>
            <a:r>
              <a:rPr lang="en-US" sz="2400" b="0" i="0" dirty="0" err="1">
                <a:solidFill>
                  <a:srgbClr val="374151"/>
                </a:solidFill>
                <a:effectLst/>
                <a:latin typeface="Söhne"/>
              </a:rPr>
              <a:t>ähendab</a:t>
            </a:r>
            <a:r>
              <a:rPr lang="en-US" sz="2400" b="0" i="0" dirty="0">
                <a:solidFill>
                  <a:srgbClr val="374151"/>
                </a:solidFill>
                <a:effectLst/>
                <a:latin typeface="Söhne"/>
              </a:rPr>
              <a:t> </a:t>
            </a:r>
            <a:r>
              <a:rPr lang="en-US" sz="2400" b="0" i="0" dirty="0" err="1">
                <a:solidFill>
                  <a:srgbClr val="374151"/>
                </a:solidFill>
                <a:effectLst/>
                <a:latin typeface="Söhne"/>
              </a:rPr>
              <a:t>inimvõimete</a:t>
            </a:r>
            <a:r>
              <a:rPr lang="en-US" sz="2400" b="0" i="0" dirty="0">
                <a:solidFill>
                  <a:srgbClr val="374151"/>
                </a:solidFill>
                <a:effectLst/>
                <a:latin typeface="Söhne"/>
              </a:rPr>
              <a:t> </a:t>
            </a:r>
            <a:r>
              <a:rPr lang="en-US" sz="2400" b="0" i="0" dirty="0" err="1">
                <a:solidFill>
                  <a:srgbClr val="374151"/>
                </a:solidFill>
                <a:effectLst/>
                <a:latin typeface="Söhne"/>
              </a:rPr>
              <a:t>suurendamist</a:t>
            </a:r>
            <a:r>
              <a:rPr lang="en-US" sz="2400" b="0" i="0" dirty="0">
                <a:solidFill>
                  <a:srgbClr val="374151"/>
                </a:solidFill>
                <a:effectLst/>
                <a:latin typeface="Söhne"/>
              </a:rPr>
              <a:t> </a:t>
            </a:r>
            <a:r>
              <a:rPr lang="en-US" sz="2400" b="0" i="0" dirty="0" err="1">
                <a:solidFill>
                  <a:srgbClr val="374151"/>
                </a:solidFill>
                <a:effectLst/>
                <a:latin typeface="Söhne"/>
              </a:rPr>
              <a:t>tehnoloogia</a:t>
            </a:r>
            <a:r>
              <a:rPr lang="en-US" sz="2400" b="0" i="0" dirty="0">
                <a:solidFill>
                  <a:srgbClr val="374151"/>
                </a:solidFill>
                <a:effectLst/>
                <a:latin typeface="Söhne"/>
              </a:rPr>
              <a:t>, </a:t>
            </a:r>
            <a:r>
              <a:rPr lang="en-US" sz="2400" b="0" i="0" dirty="0" err="1">
                <a:solidFill>
                  <a:srgbClr val="374151"/>
                </a:solidFill>
                <a:effectLst/>
                <a:latin typeface="Söhne"/>
              </a:rPr>
              <a:t>näiteks</a:t>
            </a:r>
            <a:r>
              <a:rPr lang="en-US" sz="2400" b="0" i="0" dirty="0">
                <a:solidFill>
                  <a:srgbClr val="374151"/>
                </a:solidFill>
                <a:effectLst/>
                <a:latin typeface="Söhne"/>
              </a:rPr>
              <a:t> </a:t>
            </a:r>
            <a:r>
              <a:rPr lang="en-US" sz="2400" b="0" i="0" dirty="0" err="1">
                <a:solidFill>
                  <a:srgbClr val="374151"/>
                </a:solidFill>
                <a:effectLst/>
                <a:latin typeface="Söhne"/>
              </a:rPr>
              <a:t>tehisintellekti</a:t>
            </a:r>
            <a:r>
              <a:rPr lang="en-US" sz="2400" b="0" i="0" dirty="0">
                <a:solidFill>
                  <a:srgbClr val="374151"/>
                </a:solidFill>
                <a:effectLst/>
                <a:latin typeface="Söhne"/>
              </a:rPr>
              <a:t> </a:t>
            </a:r>
            <a:r>
              <a:rPr lang="en-US" sz="2400" b="0" i="0" dirty="0" err="1">
                <a:solidFill>
                  <a:srgbClr val="374151"/>
                </a:solidFill>
                <a:effectLst/>
                <a:latin typeface="Söhne"/>
              </a:rPr>
              <a:t>abil</a:t>
            </a:r>
            <a:r>
              <a:rPr lang="en-US" sz="2400" b="0" i="0" dirty="0">
                <a:solidFill>
                  <a:srgbClr val="374151"/>
                </a:solidFill>
                <a:effectLst/>
                <a:latin typeface="Söhne"/>
              </a:rPr>
              <a:t>, et </a:t>
            </a:r>
            <a:r>
              <a:rPr lang="en-US" sz="2400" b="0" i="0" dirty="0" err="1">
                <a:solidFill>
                  <a:srgbClr val="374151"/>
                </a:solidFill>
                <a:effectLst/>
                <a:latin typeface="Söhne"/>
              </a:rPr>
              <a:t>parandada</a:t>
            </a:r>
            <a:r>
              <a:rPr lang="en-US" sz="2400" b="0" i="0" dirty="0">
                <a:solidFill>
                  <a:srgbClr val="374151"/>
                </a:solidFill>
                <a:effectLst/>
                <a:latin typeface="Söhne"/>
              </a:rPr>
              <a:t> </a:t>
            </a:r>
            <a:r>
              <a:rPr lang="en-US" sz="2400" b="0" i="0" dirty="0" err="1">
                <a:solidFill>
                  <a:srgbClr val="374151"/>
                </a:solidFill>
                <a:effectLst/>
                <a:latin typeface="Söhne"/>
              </a:rPr>
              <a:t>otsuste</a:t>
            </a:r>
            <a:r>
              <a:rPr lang="en-US" sz="2400" b="0" i="0" dirty="0">
                <a:solidFill>
                  <a:srgbClr val="374151"/>
                </a:solidFill>
                <a:effectLst/>
                <a:latin typeface="Söhne"/>
              </a:rPr>
              <a:t> </a:t>
            </a:r>
            <a:r>
              <a:rPr lang="en-US" sz="2400" b="0" i="0" dirty="0" err="1">
                <a:solidFill>
                  <a:srgbClr val="374151"/>
                </a:solidFill>
                <a:effectLst/>
                <a:latin typeface="Söhne"/>
              </a:rPr>
              <a:t>tegemist</a:t>
            </a:r>
            <a:r>
              <a:rPr lang="en-US" sz="2400" b="0" i="0" dirty="0">
                <a:solidFill>
                  <a:srgbClr val="374151"/>
                </a:solidFill>
                <a:effectLst/>
                <a:latin typeface="Söhne"/>
              </a:rPr>
              <a:t> ja </a:t>
            </a:r>
            <a:r>
              <a:rPr lang="en-US" sz="2400" b="0" i="0" dirty="0" err="1">
                <a:solidFill>
                  <a:srgbClr val="374151"/>
                </a:solidFill>
                <a:effectLst/>
                <a:latin typeface="Söhne"/>
              </a:rPr>
              <a:t>tulemuslikkust</a:t>
            </a:r>
            <a:r>
              <a:rPr lang="et-EE" sz="2400" b="0" i="0" dirty="0">
                <a:solidFill>
                  <a:srgbClr val="374151"/>
                </a:solidFill>
                <a:effectLst/>
                <a:latin typeface="Söhne"/>
              </a:rPr>
              <a:t> jpm</a:t>
            </a:r>
            <a:r>
              <a:rPr lang="en-US" sz="2400" b="0" i="0" dirty="0">
                <a:solidFill>
                  <a:srgbClr val="374151"/>
                </a:solidFill>
                <a:effectLst/>
                <a:latin typeface="Söhne"/>
              </a:rPr>
              <a:t>.
</a:t>
            </a:r>
            <a:r>
              <a:rPr lang="en-US" sz="2400" b="0" i="0" dirty="0" err="1">
                <a:solidFill>
                  <a:srgbClr val="374151"/>
                </a:solidFill>
                <a:effectLst/>
                <a:latin typeface="Söhne"/>
              </a:rPr>
              <a:t>Eesmärk</a:t>
            </a:r>
            <a:r>
              <a:rPr lang="et-EE" sz="2400" b="0" i="0" dirty="0">
                <a:solidFill>
                  <a:srgbClr val="374151"/>
                </a:solidFill>
                <a:effectLst/>
                <a:latin typeface="Söhne"/>
              </a:rPr>
              <a:t> on</a:t>
            </a:r>
            <a:r>
              <a:rPr lang="en-US" sz="2400" b="0" i="0" dirty="0">
                <a:solidFill>
                  <a:srgbClr val="374151"/>
                </a:solidFill>
                <a:effectLst/>
                <a:latin typeface="Söhne"/>
              </a:rPr>
              <a:t> </a:t>
            </a:r>
            <a:r>
              <a:rPr lang="en-US" sz="2400" b="0" i="0" dirty="0" err="1">
                <a:solidFill>
                  <a:srgbClr val="374151"/>
                </a:solidFill>
                <a:effectLst/>
                <a:latin typeface="Söhne"/>
              </a:rPr>
              <a:t>täiendada</a:t>
            </a:r>
            <a:r>
              <a:rPr lang="en-US" sz="2400" b="0" i="0" dirty="0">
                <a:solidFill>
                  <a:srgbClr val="374151"/>
                </a:solidFill>
                <a:effectLst/>
                <a:latin typeface="Söhne"/>
              </a:rPr>
              <a:t> </a:t>
            </a:r>
            <a:r>
              <a:rPr lang="en-US" sz="2400" b="0" i="0" dirty="0" err="1">
                <a:solidFill>
                  <a:srgbClr val="374151"/>
                </a:solidFill>
                <a:effectLst/>
                <a:latin typeface="Söhne"/>
              </a:rPr>
              <a:t>inimese</a:t>
            </a:r>
            <a:r>
              <a:rPr lang="en-US" sz="2400" b="0" i="0" dirty="0">
                <a:solidFill>
                  <a:srgbClr val="374151"/>
                </a:solidFill>
                <a:effectLst/>
                <a:latin typeface="Söhne"/>
              </a:rPr>
              <a:t> </a:t>
            </a:r>
            <a:r>
              <a:rPr lang="en-US" sz="2400" b="0" i="0" dirty="0" err="1">
                <a:solidFill>
                  <a:srgbClr val="374151"/>
                </a:solidFill>
                <a:effectLst/>
                <a:latin typeface="Söhne"/>
              </a:rPr>
              <a:t>oskusi</a:t>
            </a:r>
            <a:r>
              <a:rPr lang="en-US" sz="2400" b="0" i="0" dirty="0">
                <a:solidFill>
                  <a:srgbClr val="374151"/>
                </a:solidFill>
                <a:effectLst/>
                <a:latin typeface="Söhne"/>
              </a:rPr>
              <a:t>, </a:t>
            </a:r>
            <a:r>
              <a:rPr lang="en-US" sz="2400" b="0" i="0" dirty="0" err="1">
                <a:solidFill>
                  <a:srgbClr val="374151"/>
                </a:solidFill>
                <a:effectLst/>
                <a:latin typeface="Söhne"/>
              </a:rPr>
              <a:t>automatiseerida</a:t>
            </a:r>
            <a:r>
              <a:rPr lang="en-US" sz="2400" b="0" i="0" dirty="0">
                <a:solidFill>
                  <a:srgbClr val="374151"/>
                </a:solidFill>
                <a:effectLst/>
                <a:latin typeface="Söhne"/>
              </a:rPr>
              <a:t> </a:t>
            </a:r>
            <a:r>
              <a:rPr lang="en-US" sz="2400" b="0" i="0" dirty="0" err="1">
                <a:solidFill>
                  <a:srgbClr val="374151"/>
                </a:solidFill>
                <a:effectLst/>
                <a:latin typeface="Söhne"/>
              </a:rPr>
              <a:t>korduvaid</a:t>
            </a:r>
            <a:r>
              <a:rPr lang="en-US" sz="2400" b="0" i="0" dirty="0">
                <a:solidFill>
                  <a:srgbClr val="374151"/>
                </a:solidFill>
                <a:effectLst/>
                <a:latin typeface="Söhne"/>
              </a:rPr>
              <a:t> </a:t>
            </a:r>
            <a:r>
              <a:rPr lang="en-US" sz="2400" b="0" i="0" dirty="0" err="1">
                <a:solidFill>
                  <a:srgbClr val="374151"/>
                </a:solidFill>
                <a:effectLst/>
                <a:latin typeface="Söhne"/>
              </a:rPr>
              <a:t>ülesandeid</a:t>
            </a:r>
            <a:r>
              <a:rPr lang="en-US" sz="2400" b="0" i="0" dirty="0">
                <a:solidFill>
                  <a:srgbClr val="374151"/>
                </a:solidFill>
                <a:effectLst/>
                <a:latin typeface="Söhne"/>
              </a:rPr>
              <a:t> ja </a:t>
            </a:r>
            <a:r>
              <a:rPr lang="en-US" sz="2400" b="0" i="0" dirty="0" err="1">
                <a:solidFill>
                  <a:srgbClr val="374151"/>
                </a:solidFill>
                <a:effectLst/>
                <a:latin typeface="Söhne"/>
              </a:rPr>
              <a:t>parandada</a:t>
            </a:r>
            <a:r>
              <a:rPr lang="en-US" sz="2400" b="0" i="0" dirty="0">
                <a:solidFill>
                  <a:srgbClr val="374151"/>
                </a:solidFill>
                <a:effectLst/>
                <a:latin typeface="Söhne"/>
              </a:rPr>
              <a:t> </a:t>
            </a:r>
            <a:r>
              <a:rPr lang="en-US" sz="2400" b="0" i="0" dirty="0" err="1">
                <a:solidFill>
                  <a:srgbClr val="374151"/>
                </a:solidFill>
                <a:effectLst/>
                <a:latin typeface="Söhne"/>
              </a:rPr>
              <a:t>üldist</a:t>
            </a:r>
            <a:r>
              <a:rPr lang="en-US" sz="2400" b="0" i="0" dirty="0">
                <a:solidFill>
                  <a:srgbClr val="374151"/>
                </a:solidFill>
                <a:effectLst/>
                <a:latin typeface="Söhne"/>
              </a:rPr>
              <a:t> </a:t>
            </a:r>
            <a:r>
              <a:rPr lang="en-US" sz="2400" b="0" i="0" dirty="0" err="1">
                <a:solidFill>
                  <a:srgbClr val="374151"/>
                </a:solidFill>
                <a:effectLst/>
                <a:latin typeface="Söhne"/>
              </a:rPr>
              <a:t>tõhusust</a:t>
            </a:r>
            <a:r>
              <a:rPr lang="en-US" sz="2400" b="0" i="0" dirty="0">
                <a:solidFill>
                  <a:srgbClr val="374151"/>
                </a:solidFill>
                <a:effectLst/>
                <a:latin typeface="Söhne"/>
              </a:rPr>
              <a:t>.
</a:t>
            </a:r>
            <a:r>
              <a:rPr lang="et-EE" sz="2400" b="0" i="0" dirty="0">
                <a:solidFill>
                  <a:srgbClr val="374151"/>
                </a:solidFill>
                <a:effectLst/>
                <a:latin typeface="Söhne"/>
              </a:rPr>
              <a:t>V</a:t>
            </a:r>
            <a:r>
              <a:rPr lang="en-US" sz="2400" b="0" i="0" dirty="0" err="1">
                <a:solidFill>
                  <a:srgbClr val="374151"/>
                </a:solidFill>
                <a:effectLst/>
                <a:latin typeface="Söhne"/>
              </a:rPr>
              <a:t>õimaldab</a:t>
            </a:r>
            <a:r>
              <a:rPr lang="en-US" sz="2400" b="0" i="0" dirty="0">
                <a:solidFill>
                  <a:srgbClr val="374151"/>
                </a:solidFill>
                <a:effectLst/>
                <a:latin typeface="Söhne"/>
              </a:rPr>
              <a:t> </a:t>
            </a:r>
            <a:r>
              <a:rPr lang="en-US" sz="2400" b="0" i="0" dirty="0" err="1">
                <a:solidFill>
                  <a:srgbClr val="374151"/>
                </a:solidFill>
                <a:effectLst/>
                <a:latin typeface="Söhne"/>
              </a:rPr>
              <a:t>tehnoloogia</a:t>
            </a:r>
            <a:r>
              <a:rPr lang="en-US" sz="2400" b="0" i="0" dirty="0">
                <a:solidFill>
                  <a:srgbClr val="374151"/>
                </a:solidFill>
                <a:effectLst/>
                <a:latin typeface="Söhne"/>
              </a:rPr>
              <a:t> </a:t>
            </a:r>
            <a:r>
              <a:rPr lang="en-US" sz="2400" b="0" i="0" dirty="0" err="1">
                <a:solidFill>
                  <a:srgbClr val="374151"/>
                </a:solidFill>
                <a:effectLst/>
                <a:latin typeface="Söhne"/>
              </a:rPr>
              <a:t>abil</a:t>
            </a:r>
            <a:r>
              <a:rPr lang="en-US" sz="2400" b="0" i="0" dirty="0">
                <a:solidFill>
                  <a:srgbClr val="374151"/>
                </a:solidFill>
                <a:effectLst/>
                <a:latin typeface="Söhne"/>
              </a:rPr>
              <a:t> </a:t>
            </a:r>
            <a:r>
              <a:rPr lang="en-US" sz="2400" b="0" i="0" dirty="0" err="1">
                <a:solidFill>
                  <a:srgbClr val="374151"/>
                </a:solidFill>
                <a:effectLst/>
                <a:latin typeface="Söhne"/>
              </a:rPr>
              <a:t>kiiremat</a:t>
            </a:r>
            <a:r>
              <a:rPr lang="en-US" sz="2400" b="0" i="0" dirty="0">
                <a:solidFill>
                  <a:srgbClr val="374151"/>
                </a:solidFill>
                <a:effectLst/>
                <a:latin typeface="Söhne"/>
              </a:rPr>
              <a:t> ja </a:t>
            </a:r>
            <a:r>
              <a:rPr lang="en-US" sz="2400" b="0" i="0" dirty="0" err="1">
                <a:solidFill>
                  <a:srgbClr val="374151"/>
                </a:solidFill>
                <a:effectLst/>
                <a:latin typeface="Söhne"/>
              </a:rPr>
              <a:t>täpsemat</a:t>
            </a:r>
            <a:r>
              <a:rPr lang="en-US" sz="2400" b="0" i="0" dirty="0">
                <a:solidFill>
                  <a:srgbClr val="374151"/>
                </a:solidFill>
                <a:effectLst/>
                <a:latin typeface="Söhne"/>
              </a:rPr>
              <a:t> </a:t>
            </a:r>
            <a:r>
              <a:rPr lang="en-US" sz="2400" b="0" i="0" dirty="0" err="1">
                <a:solidFill>
                  <a:srgbClr val="374151"/>
                </a:solidFill>
                <a:effectLst/>
                <a:latin typeface="Söhne"/>
              </a:rPr>
              <a:t>otsuste</a:t>
            </a:r>
            <a:r>
              <a:rPr lang="en-US" sz="2400" b="0" i="0" dirty="0">
                <a:solidFill>
                  <a:srgbClr val="374151"/>
                </a:solidFill>
                <a:effectLst/>
                <a:latin typeface="Söhne"/>
              </a:rPr>
              <a:t> </a:t>
            </a:r>
            <a:r>
              <a:rPr lang="en-US" sz="2400" b="0" i="0" dirty="0" err="1">
                <a:solidFill>
                  <a:srgbClr val="374151"/>
                </a:solidFill>
                <a:effectLst/>
                <a:latin typeface="Söhne"/>
              </a:rPr>
              <a:t>tegemist</a:t>
            </a:r>
            <a:r>
              <a:rPr lang="en-US" sz="2400" b="0" i="0" dirty="0">
                <a:solidFill>
                  <a:srgbClr val="374151"/>
                </a:solidFill>
                <a:effectLst/>
                <a:latin typeface="Söhne"/>
              </a:rPr>
              <a:t>.</a:t>
            </a:r>
            <a:endParaRPr lang="et-EE" sz="2400" b="0" dirty="0"/>
          </a:p>
          <a:p>
            <a:r>
              <a:rPr lang="en-US" sz="2400" b="0" i="0" dirty="0" err="1">
                <a:solidFill>
                  <a:srgbClr val="374151"/>
                </a:solidFill>
                <a:effectLst/>
                <a:latin typeface="Söhne"/>
              </a:rPr>
              <a:t>Näite</a:t>
            </a:r>
            <a:r>
              <a:rPr lang="et-EE" sz="2400" b="0" i="0" dirty="0">
                <a:solidFill>
                  <a:srgbClr val="374151"/>
                </a:solidFill>
                <a:effectLst/>
                <a:latin typeface="Söhne"/>
              </a:rPr>
              <a:t>ka</a:t>
            </a:r>
            <a:r>
              <a:rPr lang="en-US" sz="2400" b="0" i="0" dirty="0">
                <a:solidFill>
                  <a:srgbClr val="374151"/>
                </a:solidFill>
                <a:effectLst/>
                <a:latin typeface="Söhne"/>
              </a:rPr>
              <a:t> </a:t>
            </a:r>
            <a:r>
              <a:rPr lang="en-US" sz="2400" b="0" i="0" dirty="0" err="1">
                <a:solidFill>
                  <a:srgbClr val="374151"/>
                </a:solidFill>
                <a:effectLst/>
                <a:latin typeface="Söhne"/>
              </a:rPr>
              <a:t>tehisintellektil</a:t>
            </a:r>
            <a:r>
              <a:rPr lang="en-US" sz="2400" b="0" i="0" dirty="0">
                <a:solidFill>
                  <a:srgbClr val="374151"/>
                </a:solidFill>
                <a:effectLst/>
                <a:latin typeface="Söhne"/>
              </a:rPr>
              <a:t> </a:t>
            </a:r>
            <a:r>
              <a:rPr lang="en-US" sz="2400" b="0" i="0" dirty="0" err="1">
                <a:solidFill>
                  <a:srgbClr val="374151"/>
                </a:solidFill>
                <a:effectLst/>
                <a:latin typeface="Söhne"/>
              </a:rPr>
              <a:t>põhinevad</a:t>
            </a:r>
            <a:r>
              <a:rPr lang="en-US" sz="2400" b="0" i="0" dirty="0">
                <a:solidFill>
                  <a:srgbClr val="374151"/>
                </a:solidFill>
                <a:effectLst/>
                <a:latin typeface="Söhne"/>
              </a:rPr>
              <a:t> </a:t>
            </a:r>
            <a:r>
              <a:rPr lang="et-EE" sz="2400" b="0" i="0" dirty="0">
                <a:solidFill>
                  <a:srgbClr val="374151"/>
                </a:solidFill>
                <a:effectLst/>
                <a:latin typeface="Söhne"/>
              </a:rPr>
              <a:t>tööriistad</a:t>
            </a:r>
            <a:r>
              <a:rPr lang="en-US" sz="2400" b="0" i="0" dirty="0">
                <a:solidFill>
                  <a:srgbClr val="374151"/>
                </a:solidFill>
                <a:effectLst/>
                <a:latin typeface="Söhne"/>
              </a:rPr>
              <a:t>, mis </a:t>
            </a:r>
            <a:r>
              <a:rPr lang="en-US" sz="2400" b="0" i="0" dirty="0" err="1">
                <a:solidFill>
                  <a:srgbClr val="374151"/>
                </a:solidFill>
                <a:effectLst/>
                <a:latin typeface="Söhne"/>
              </a:rPr>
              <a:t>aitavad</a:t>
            </a:r>
            <a:r>
              <a:rPr lang="en-US" sz="2400" b="0" i="0" dirty="0">
                <a:solidFill>
                  <a:srgbClr val="374151"/>
                </a:solidFill>
                <a:effectLst/>
                <a:latin typeface="Söhne"/>
              </a:rPr>
              <a:t> </a:t>
            </a:r>
            <a:r>
              <a:rPr lang="en-US" sz="2400" b="0" i="0" dirty="0" err="1">
                <a:solidFill>
                  <a:srgbClr val="374151"/>
                </a:solidFill>
                <a:effectLst/>
                <a:latin typeface="Söhne"/>
              </a:rPr>
              <a:t>analüüsida</a:t>
            </a:r>
            <a:r>
              <a:rPr lang="en-US" sz="2400" b="0" i="0" dirty="0">
                <a:solidFill>
                  <a:srgbClr val="374151"/>
                </a:solidFill>
                <a:effectLst/>
                <a:latin typeface="Söhne"/>
              </a:rPr>
              <a:t>, </a:t>
            </a:r>
            <a:r>
              <a:rPr lang="en-US" sz="2400" b="0" i="0" dirty="0" err="1">
                <a:solidFill>
                  <a:srgbClr val="374151"/>
                </a:solidFill>
                <a:effectLst/>
                <a:latin typeface="Söhne"/>
              </a:rPr>
              <a:t>rutiinse</a:t>
            </a:r>
            <a:r>
              <a:rPr lang="et-EE" sz="2400" b="0" i="0" dirty="0">
                <a:solidFill>
                  <a:srgbClr val="374151"/>
                </a:solidFill>
                <a:effectLst/>
                <a:latin typeface="Söhne"/>
              </a:rPr>
              <a:t>id ülesandeid</a:t>
            </a:r>
            <a:r>
              <a:rPr lang="en-US" sz="2400" b="0" i="0" dirty="0">
                <a:solidFill>
                  <a:srgbClr val="374151"/>
                </a:solidFill>
                <a:effectLst/>
                <a:latin typeface="Söhne"/>
              </a:rPr>
              <a:t> </a:t>
            </a:r>
            <a:r>
              <a:rPr lang="en-US" sz="2400" b="0" i="0" dirty="0" err="1">
                <a:solidFill>
                  <a:srgbClr val="374151"/>
                </a:solidFill>
                <a:effectLst/>
                <a:latin typeface="Söhne"/>
              </a:rPr>
              <a:t>automatiseeri</a:t>
            </a:r>
            <a:r>
              <a:rPr lang="et-EE" sz="2400" b="0" i="0" dirty="0">
                <a:solidFill>
                  <a:srgbClr val="374151"/>
                </a:solidFill>
                <a:effectLst/>
                <a:latin typeface="Söhne"/>
              </a:rPr>
              <a:t>da</a:t>
            </a:r>
            <a:r>
              <a:rPr lang="en-US" sz="2400" b="0" i="0" dirty="0">
                <a:solidFill>
                  <a:srgbClr val="374151"/>
                </a:solidFill>
                <a:effectLst/>
                <a:latin typeface="Söhne"/>
              </a:rPr>
              <a:t>, </a:t>
            </a:r>
            <a:r>
              <a:rPr lang="en-US" sz="2400" b="0" i="0" dirty="0" err="1">
                <a:solidFill>
                  <a:srgbClr val="374151"/>
                </a:solidFill>
                <a:effectLst/>
                <a:latin typeface="Söhne"/>
              </a:rPr>
              <a:t>tõlki</a:t>
            </a:r>
            <a:r>
              <a:rPr lang="et-EE" sz="2400" b="0" i="0" dirty="0">
                <a:solidFill>
                  <a:srgbClr val="374151"/>
                </a:solidFill>
                <a:effectLst/>
                <a:latin typeface="Söhne"/>
              </a:rPr>
              <a:t>da</a:t>
            </a:r>
            <a:r>
              <a:rPr lang="en-US" sz="2400" b="0" i="0" dirty="0">
                <a:solidFill>
                  <a:srgbClr val="374151"/>
                </a:solidFill>
                <a:effectLst/>
                <a:latin typeface="Söhne"/>
              </a:rPr>
              <a:t> </a:t>
            </a:r>
            <a:r>
              <a:rPr lang="en-US" sz="2400" b="0" i="0" dirty="0" err="1">
                <a:solidFill>
                  <a:srgbClr val="374151"/>
                </a:solidFill>
                <a:effectLst/>
                <a:latin typeface="Söhne"/>
              </a:rPr>
              <a:t>jne</a:t>
            </a:r>
            <a:r>
              <a:rPr lang="en-US" sz="2400" b="0" i="0" dirty="0">
                <a:solidFill>
                  <a:srgbClr val="374151"/>
                </a:solidFill>
                <a:effectLst/>
                <a:latin typeface="Söhne"/>
              </a:rPr>
              <a:t>.</a:t>
            </a:r>
            <a:endParaRPr lang="en-US" sz="2400" dirty="0"/>
          </a:p>
        </p:txBody>
      </p:sp>
    </p:spTree>
    <p:extLst>
      <p:ext uri="{BB962C8B-B14F-4D97-AF65-F5344CB8AC3E}">
        <p14:creationId xmlns:p14="http://schemas.microsoft.com/office/powerpoint/2010/main" val="654806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974DF-50B4-43DC-461E-D8CB790B08E5}"/>
              </a:ext>
            </a:extLst>
          </p:cNvPr>
          <p:cNvSpPr>
            <a:spLocks noGrp="1"/>
          </p:cNvSpPr>
          <p:nvPr>
            <p:ph type="title"/>
          </p:nvPr>
        </p:nvSpPr>
        <p:spPr/>
        <p:txBody>
          <a:bodyPr/>
          <a:lstStyle/>
          <a:p>
            <a:r>
              <a:rPr lang="et-EE" dirty="0"/>
              <a:t> </a:t>
            </a:r>
            <a:endParaRPr lang="en-US" dirty="0"/>
          </a:p>
        </p:txBody>
      </p:sp>
      <p:pic>
        <p:nvPicPr>
          <p:cNvPr id="5" name="Content Placeholder 4">
            <a:extLst>
              <a:ext uri="{FF2B5EF4-FFF2-40B4-BE49-F238E27FC236}">
                <a16:creationId xmlns:a16="http://schemas.microsoft.com/office/drawing/2014/main" id="{01C0B480-D9AD-9CA2-DB88-59F1625DFF55}"/>
              </a:ext>
            </a:extLst>
          </p:cNvPr>
          <p:cNvPicPr>
            <a:picLocks noGrp="1" noChangeAspect="1"/>
          </p:cNvPicPr>
          <p:nvPr>
            <p:ph idx="1"/>
          </p:nvPr>
        </p:nvPicPr>
        <p:blipFill>
          <a:blip r:embed="rId3"/>
          <a:stretch>
            <a:fillRect/>
          </a:stretch>
        </p:blipFill>
        <p:spPr>
          <a:xfrm>
            <a:off x="2595041" y="365125"/>
            <a:ext cx="7001918" cy="6127750"/>
          </a:xfrm>
        </p:spPr>
      </p:pic>
      <p:sp>
        <p:nvSpPr>
          <p:cNvPr id="6" name="TextBox 5">
            <a:extLst>
              <a:ext uri="{FF2B5EF4-FFF2-40B4-BE49-F238E27FC236}">
                <a16:creationId xmlns:a16="http://schemas.microsoft.com/office/drawing/2014/main" id="{FD7A819E-097E-9B7D-6010-A18D39B176E1}"/>
              </a:ext>
            </a:extLst>
          </p:cNvPr>
          <p:cNvSpPr txBox="1"/>
          <p:nvPr/>
        </p:nvSpPr>
        <p:spPr>
          <a:xfrm>
            <a:off x="465826" y="6349042"/>
            <a:ext cx="1107631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err="1">
                <a:ln>
                  <a:noFill/>
                </a:ln>
                <a:solidFill>
                  <a:prstClr val="black"/>
                </a:solidFill>
                <a:effectLst/>
                <a:uLnTx/>
                <a:uFillTx/>
                <a:latin typeface="Calibri" panose="020F0502020204030204"/>
                <a:ea typeface="+mn-ea"/>
                <a:cs typeface="+mn-cs"/>
              </a:rPr>
              <a:t>Source</a:t>
            </a:r>
            <a:r>
              <a:rPr kumimoji="0" lang="et-EE"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Jarrahi</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M. H.,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Askay</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D., </a:t>
            </a:r>
            <a:r>
              <a:rPr kumimoji="0" lang="en-US" sz="1000" b="0" i="0" u="none" strike="noStrike" kern="1200" cap="none" spc="0" normalizeH="0" baseline="0" noProof="0" dirty="0" err="1">
                <a:ln>
                  <a:noFill/>
                </a:ln>
                <a:solidFill>
                  <a:prstClr val="black"/>
                </a:solidFill>
                <a:effectLst/>
                <a:uLnTx/>
                <a:uFillTx/>
                <a:latin typeface="Calibri" panose="020F0502020204030204"/>
                <a:ea typeface="+mn-ea"/>
                <a:cs typeface="+mn-cs"/>
              </a:rPr>
              <a:t>Eshraghi</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 &amp; Smith, P. (2023). Artificial intelligence and knowledge management: A partnership between human and AI.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Business Horizons</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rPr>
              <a:t>66</a:t>
            </a: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(1), 87-99.</a:t>
            </a:r>
            <a:endParaRPr kumimoji="0" lang="et-EE" sz="1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https://www.sciencedirect.com/science/article/pii/S0007681322000222</a:t>
            </a:r>
          </a:p>
        </p:txBody>
      </p:sp>
      <p:sp>
        <p:nvSpPr>
          <p:cNvPr id="3" name="Rectangle 2">
            <a:extLst>
              <a:ext uri="{FF2B5EF4-FFF2-40B4-BE49-F238E27FC236}">
                <a16:creationId xmlns:a16="http://schemas.microsoft.com/office/drawing/2014/main" id="{23EDF412-0310-B196-E2BC-191503D61190}"/>
              </a:ext>
            </a:extLst>
          </p:cNvPr>
          <p:cNvSpPr/>
          <p:nvPr/>
        </p:nvSpPr>
        <p:spPr>
          <a:xfrm>
            <a:off x="649857" y="5887377"/>
            <a:ext cx="1265090" cy="46166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2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rPr>
              <a:t>võtmata</a:t>
            </a:r>
            <a:endParaRPr kumimoji="0" lang="en-US" sz="2400" b="1" i="0" u="none" strike="noStrike" kern="1200" cap="none" spc="0" normalizeH="0" baseline="0" noProof="0" dirty="0">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effectLst/>
              <a:uLnTx/>
              <a:uFillTx/>
              <a:latin typeface="Calibri" panose="020F0502020204030204"/>
              <a:ea typeface="+mn-ea"/>
              <a:cs typeface="+mn-cs"/>
            </a:endParaRPr>
          </a:p>
        </p:txBody>
      </p:sp>
    </p:spTree>
    <p:extLst>
      <p:ext uri="{BB962C8B-B14F-4D97-AF65-F5344CB8AC3E}">
        <p14:creationId xmlns:p14="http://schemas.microsoft.com/office/powerpoint/2010/main" val="1730882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E0249-3245-E1C9-0842-C8DAE53229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C623E-36A3-B39B-2200-3EFFAABCE0CE}"/>
              </a:ext>
            </a:extLst>
          </p:cNvPr>
          <p:cNvSpPr>
            <a:spLocks noGrp="1"/>
          </p:cNvSpPr>
          <p:nvPr>
            <p:ph type="title"/>
          </p:nvPr>
        </p:nvSpPr>
        <p:spPr>
          <a:xfrm>
            <a:off x="546594" y="299136"/>
            <a:ext cx="10654231" cy="673261"/>
          </a:xfrm>
        </p:spPr>
        <p:txBody>
          <a:bodyPr>
            <a:normAutofit fontScale="90000"/>
          </a:bodyPr>
          <a:lstStyle/>
          <a:p>
            <a:r>
              <a:rPr lang="et-EE" dirty="0"/>
              <a:t>Tavaline vs </a:t>
            </a:r>
            <a:r>
              <a:rPr lang="et-EE" dirty="0" err="1"/>
              <a:t>augmenteeritud</a:t>
            </a:r>
            <a:r>
              <a:rPr lang="et-EE" dirty="0"/>
              <a:t> töötaja</a:t>
            </a:r>
            <a:endParaRPr lang="en-US" dirty="0"/>
          </a:p>
        </p:txBody>
      </p:sp>
      <p:graphicFrame>
        <p:nvGraphicFramePr>
          <p:cNvPr id="4" name="Content Placeholder 3">
            <a:extLst>
              <a:ext uri="{FF2B5EF4-FFF2-40B4-BE49-F238E27FC236}">
                <a16:creationId xmlns:a16="http://schemas.microsoft.com/office/drawing/2014/main" id="{3C590B3A-3219-BE7E-9DED-CAA80362B2BF}"/>
              </a:ext>
            </a:extLst>
          </p:cNvPr>
          <p:cNvGraphicFramePr>
            <a:graphicFrameLocks noGrp="1"/>
          </p:cNvGraphicFramePr>
          <p:nvPr>
            <p:ph idx="1"/>
          </p:nvPr>
        </p:nvGraphicFramePr>
        <p:xfrm>
          <a:off x="546594" y="972397"/>
          <a:ext cx="11313762" cy="5794824"/>
        </p:xfrm>
        <a:graphic>
          <a:graphicData uri="http://schemas.openxmlformats.org/drawingml/2006/table">
            <a:tbl>
              <a:tblPr/>
              <a:tblGrid>
                <a:gridCol w="3012533">
                  <a:extLst>
                    <a:ext uri="{9D8B030D-6E8A-4147-A177-3AD203B41FA5}">
                      <a16:colId xmlns:a16="http://schemas.microsoft.com/office/drawing/2014/main" val="3610588063"/>
                    </a:ext>
                  </a:extLst>
                </a:gridCol>
                <a:gridCol w="4206240">
                  <a:extLst>
                    <a:ext uri="{9D8B030D-6E8A-4147-A177-3AD203B41FA5}">
                      <a16:colId xmlns:a16="http://schemas.microsoft.com/office/drawing/2014/main" val="3393921659"/>
                    </a:ext>
                  </a:extLst>
                </a:gridCol>
                <a:gridCol w="4094989">
                  <a:extLst>
                    <a:ext uri="{9D8B030D-6E8A-4147-A177-3AD203B41FA5}">
                      <a16:colId xmlns:a16="http://schemas.microsoft.com/office/drawing/2014/main" val="3422355742"/>
                    </a:ext>
                  </a:extLst>
                </a:gridCol>
              </a:tblGrid>
              <a:tr h="317239">
                <a:tc>
                  <a:txBody>
                    <a:bodyPr/>
                    <a:lstStyle/>
                    <a:p>
                      <a:r>
                        <a:rPr lang="en-US" sz="2400" b="1" dirty="0" err="1"/>
                        <a:t>Võime</a:t>
                      </a:r>
                      <a:r>
                        <a:rPr lang="et-EE" sz="2400" b="1" dirty="0"/>
                        <a:t>kus</a:t>
                      </a:r>
                      <a:endParaRPr lang="en-US" sz="2400" b="1"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b="1" dirty="0" err="1"/>
                        <a:t>Tavaline</a:t>
                      </a:r>
                      <a:r>
                        <a:rPr lang="en-US" sz="2400" b="1" dirty="0"/>
                        <a:t> </a:t>
                      </a:r>
                      <a:r>
                        <a:rPr lang="en-US" sz="2400" b="1" dirty="0" err="1"/>
                        <a:t>töötaja</a:t>
                      </a:r>
                      <a:endParaRPr lang="en-US" sz="2400" b="1"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400" b="1" dirty="0"/>
                        <a:t>A</a:t>
                      </a:r>
                      <a:r>
                        <a:rPr lang="et-EE" sz="2400" b="1" dirty="0" err="1"/>
                        <a:t>ugmenteeritud</a:t>
                      </a:r>
                      <a:r>
                        <a:rPr lang="et-EE" sz="2400" b="1" dirty="0"/>
                        <a:t> </a:t>
                      </a:r>
                      <a:r>
                        <a:rPr lang="en-US" sz="2400" b="1" dirty="0" err="1"/>
                        <a:t>töötaja</a:t>
                      </a:r>
                      <a:endParaRPr lang="en-US" sz="2400" b="1"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2577798"/>
                  </a:ext>
                </a:extLst>
              </a:tr>
              <a:tr h="556158">
                <a:tc>
                  <a:txBody>
                    <a:bodyPr/>
                    <a:lstStyle/>
                    <a:p>
                      <a:r>
                        <a:rPr lang="en-US" sz="2000" b="1" dirty="0" err="1"/>
                        <a:t>Otsuste</a:t>
                      </a:r>
                      <a:r>
                        <a:rPr lang="en-US" sz="2000" b="1" dirty="0"/>
                        <a:t> </a:t>
                      </a:r>
                      <a:r>
                        <a:rPr lang="en-US" sz="2000" b="1" dirty="0" err="1"/>
                        <a:t>tegemisel</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600" dirty="0" err="1"/>
                        <a:t>Põhineb</a:t>
                      </a:r>
                      <a:r>
                        <a:rPr lang="en-US" sz="1600" dirty="0"/>
                        <a:t> </a:t>
                      </a:r>
                      <a:r>
                        <a:rPr lang="en-US" sz="1600" dirty="0" err="1"/>
                        <a:t>kogemustel</a:t>
                      </a:r>
                      <a:r>
                        <a:rPr lang="en-US" sz="1600" dirty="0"/>
                        <a:t>, </a:t>
                      </a:r>
                      <a:r>
                        <a:rPr lang="en-US" sz="1600" dirty="0" err="1"/>
                        <a:t>intuitsioonil</a:t>
                      </a:r>
                      <a:r>
                        <a:rPr lang="en-US" sz="1600" dirty="0"/>
                        <a:t> ja </a:t>
                      </a:r>
                      <a:r>
                        <a:rPr lang="en-US" sz="1600" dirty="0" err="1"/>
                        <a:t>manuaalsel</a:t>
                      </a:r>
                      <a:r>
                        <a:rPr lang="en-US" sz="1600" dirty="0"/>
                        <a:t> </a:t>
                      </a:r>
                      <a:r>
                        <a:rPr lang="en-US" sz="1600" dirty="0" err="1"/>
                        <a:t>analüüsil</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lang="en-US" sz="1600" dirty="0" err="1"/>
                        <a:t>Täiustatud</a:t>
                      </a:r>
                      <a:r>
                        <a:rPr lang="en-US" sz="1600" dirty="0"/>
                        <a:t> </a:t>
                      </a:r>
                      <a:r>
                        <a:rPr lang="en-US" sz="1600" dirty="0" err="1"/>
                        <a:t>tehisintellekti</a:t>
                      </a:r>
                      <a:r>
                        <a:rPr lang="en-US" sz="1600" dirty="0"/>
                        <a:t> </a:t>
                      </a:r>
                      <a:r>
                        <a:rPr lang="en-US" sz="1600" dirty="0" err="1"/>
                        <a:t>ülevaadete</a:t>
                      </a:r>
                      <a:r>
                        <a:rPr lang="en-US" sz="1600" dirty="0"/>
                        <a:t>, </a:t>
                      </a:r>
                      <a:r>
                        <a:rPr lang="en-US" sz="1600" dirty="0" err="1"/>
                        <a:t>reaalajas</a:t>
                      </a:r>
                      <a:r>
                        <a:rPr lang="en-US" sz="1600" dirty="0"/>
                        <a:t> </a:t>
                      </a:r>
                      <a:r>
                        <a:rPr lang="en-US" sz="1600" dirty="0" err="1"/>
                        <a:t>andmete</a:t>
                      </a:r>
                      <a:r>
                        <a:rPr lang="en-US" sz="1600" dirty="0"/>
                        <a:t> ja </a:t>
                      </a:r>
                      <a:r>
                        <a:rPr lang="en-US" sz="1600" dirty="0" err="1"/>
                        <a:t>soovitustega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999339627"/>
                  </a:ext>
                </a:extLst>
              </a:tr>
              <a:tr h="556158">
                <a:tc>
                  <a:txBody>
                    <a:bodyPr/>
                    <a:lstStyle/>
                    <a:p>
                      <a:r>
                        <a:rPr lang="en-US" sz="2000" b="1" dirty="0" err="1"/>
                        <a:t>Tõhusus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fi-FI" sz="1600" dirty="0" err="1"/>
                        <a:t>Piiratud</a:t>
                      </a:r>
                      <a:r>
                        <a:rPr lang="fi-FI" sz="1600" dirty="0"/>
                        <a:t> </a:t>
                      </a:r>
                      <a:r>
                        <a:rPr lang="fi-FI" sz="1600" dirty="0" err="1"/>
                        <a:t>inimese</a:t>
                      </a:r>
                      <a:r>
                        <a:rPr lang="fi-FI" sz="1600" dirty="0"/>
                        <a:t> </a:t>
                      </a:r>
                      <a:r>
                        <a:rPr lang="fi-FI" sz="1600" dirty="0" err="1"/>
                        <a:t>kiiruse</a:t>
                      </a:r>
                      <a:r>
                        <a:rPr lang="fi-FI" sz="1600" dirty="0"/>
                        <a:t> ja </a:t>
                      </a:r>
                      <a:r>
                        <a:rPr lang="fi-FI" sz="1600" dirty="0" err="1"/>
                        <a:t>võimekusega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r>
                        <a:rPr lang="fi-FI" sz="1600" dirty="0" err="1"/>
                        <a:t>Kiirem</a:t>
                      </a:r>
                      <a:r>
                        <a:rPr lang="fi-FI" sz="1600" dirty="0"/>
                        <a:t> </a:t>
                      </a:r>
                      <a:r>
                        <a:rPr lang="fi-FI" sz="1600" dirty="0" err="1"/>
                        <a:t>tänu</a:t>
                      </a:r>
                      <a:r>
                        <a:rPr lang="fi-FI" sz="1600" dirty="0"/>
                        <a:t> </a:t>
                      </a:r>
                      <a:r>
                        <a:rPr lang="fi-FI" sz="1600" dirty="0" err="1"/>
                        <a:t>rutiinsete</a:t>
                      </a:r>
                      <a:r>
                        <a:rPr lang="fi-FI" sz="1600" dirty="0"/>
                        <a:t> ja </a:t>
                      </a:r>
                      <a:r>
                        <a:rPr lang="fi-FI" sz="1600" dirty="0" err="1"/>
                        <a:t>korduvate</a:t>
                      </a:r>
                      <a:r>
                        <a:rPr lang="fi-FI" sz="1600" dirty="0"/>
                        <a:t> </a:t>
                      </a:r>
                      <a:r>
                        <a:rPr lang="fi-FI" sz="1600" dirty="0" err="1"/>
                        <a:t>ülesannete</a:t>
                      </a:r>
                      <a:r>
                        <a:rPr lang="fi-FI" sz="1600" dirty="0"/>
                        <a:t> </a:t>
                      </a:r>
                      <a:r>
                        <a:rPr lang="fi-FI" sz="1600" dirty="0" err="1"/>
                        <a:t>automatiseerimisele</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001526198"/>
                  </a:ext>
                </a:extLst>
              </a:tr>
              <a:tr h="556158">
                <a:tc>
                  <a:txBody>
                    <a:bodyPr/>
                    <a:lstStyle/>
                    <a:p>
                      <a:r>
                        <a:rPr lang="en-US" sz="2000" b="1" dirty="0" err="1"/>
                        <a:t>Täpsus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fi-FI" sz="1600" dirty="0" err="1"/>
                        <a:t>Kalduvus</a:t>
                      </a:r>
                      <a:r>
                        <a:rPr lang="fi-FI" sz="1600" dirty="0"/>
                        <a:t> </a:t>
                      </a:r>
                      <a:r>
                        <a:rPr lang="fi-FI" sz="1600" dirty="0" err="1"/>
                        <a:t>inimlikele</a:t>
                      </a:r>
                      <a:r>
                        <a:rPr lang="fi-FI" sz="1600" dirty="0"/>
                        <a:t> </a:t>
                      </a:r>
                      <a:r>
                        <a:rPr lang="fi-FI" sz="1600" dirty="0" err="1"/>
                        <a:t>eksimustele</a:t>
                      </a:r>
                      <a:r>
                        <a:rPr lang="fi-FI" sz="1600" dirty="0"/>
                        <a:t> ja </a:t>
                      </a:r>
                      <a:r>
                        <a:rPr lang="fi-FI" sz="1600" dirty="0" err="1"/>
                        <a:t>järelevalvele</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fi-FI" sz="1600" dirty="0" err="1"/>
                        <a:t>Suurem</a:t>
                      </a:r>
                      <a:r>
                        <a:rPr lang="fi-FI" sz="1600" dirty="0"/>
                        <a:t> </a:t>
                      </a:r>
                      <a:r>
                        <a:rPr lang="fi-FI" sz="1600" dirty="0" err="1"/>
                        <a:t>täpsus</a:t>
                      </a:r>
                      <a:r>
                        <a:rPr lang="fi-FI" sz="1600" dirty="0"/>
                        <a:t> </a:t>
                      </a:r>
                      <a:r>
                        <a:rPr lang="fi-FI" sz="1600" dirty="0" err="1"/>
                        <a:t>tehisintellekti</a:t>
                      </a:r>
                      <a:r>
                        <a:rPr lang="fi-FI" sz="1600" dirty="0"/>
                        <a:t> </a:t>
                      </a:r>
                      <a:r>
                        <a:rPr lang="fi-FI" sz="1600" dirty="0" err="1"/>
                        <a:t>valideerimise</a:t>
                      </a:r>
                      <a:r>
                        <a:rPr lang="fi-FI" sz="1600" dirty="0"/>
                        <a:t> ja </a:t>
                      </a:r>
                      <a:r>
                        <a:rPr lang="fi-FI" sz="1600" dirty="0" err="1"/>
                        <a:t>veakontrolliga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6508369"/>
                  </a:ext>
                </a:extLst>
              </a:tr>
              <a:tr h="556158">
                <a:tc>
                  <a:txBody>
                    <a:bodyPr/>
                    <a:lstStyle/>
                    <a:p>
                      <a:r>
                        <a:rPr lang="en-US" sz="2000" b="1" dirty="0" err="1"/>
                        <a:t>Andmetöötlus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1600" dirty="0" err="1"/>
                        <a:t>Piiratud</a:t>
                      </a:r>
                      <a:r>
                        <a:rPr lang="en-US" sz="1600" dirty="0"/>
                        <a:t> </a:t>
                      </a:r>
                      <a:r>
                        <a:rPr lang="en-US" sz="1600" dirty="0" err="1"/>
                        <a:t>võime</a:t>
                      </a:r>
                      <a:r>
                        <a:rPr lang="en-US" sz="1600" dirty="0"/>
                        <a:t> </a:t>
                      </a:r>
                      <a:r>
                        <a:rPr lang="en-US" sz="1600" dirty="0" err="1"/>
                        <a:t>analüüsida</a:t>
                      </a:r>
                      <a:r>
                        <a:rPr lang="en-US" sz="1600" dirty="0"/>
                        <a:t> </a:t>
                      </a:r>
                      <a:r>
                        <a:rPr lang="en-US" sz="1600" dirty="0" err="1"/>
                        <a:t>suuri</a:t>
                      </a:r>
                      <a:r>
                        <a:rPr lang="en-US" sz="1600" dirty="0"/>
                        <a:t> </a:t>
                      </a:r>
                      <a:r>
                        <a:rPr lang="en-US" sz="1600" dirty="0" err="1"/>
                        <a:t>andmekogumeid</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1600" dirty="0" err="1"/>
                        <a:t>Suudab</a:t>
                      </a:r>
                      <a:r>
                        <a:rPr lang="en-US" sz="1600" dirty="0"/>
                        <a:t> </a:t>
                      </a:r>
                      <a:r>
                        <a:rPr lang="en-US" sz="1600" dirty="0" err="1"/>
                        <a:t>koheselt</a:t>
                      </a:r>
                      <a:r>
                        <a:rPr lang="en-US" sz="1600" dirty="0"/>
                        <a:t> </a:t>
                      </a:r>
                      <a:r>
                        <a:rPr lang="en-US" sz="1600" dirty="0" err="1"/>
                        <a:t>töödelda</a:t>
                      </a:r>
                      <a:r>
                        <a:rPr lang="en-US" sz="1600" dirty="0"/>
                        <a:t> ja </a:t>
                      </a:r>
                      <a:r>
                        <a:rPr lang="en-US" sz="1600" dirty="0" err="1"/>
                        <a:t>analüüsida</a:t>
                      </a:r>
                      <a:r>
                        <a:rPr lang="en-US" sz="1600" dirty="0"/>
                        <a:t> </a:t>
                      </a:r>
                      <a:r>
                        <a:rPr lang="en-US" sz="1600" dirty="0" err="1"/>
                        <a:t>tohutuid</a:t>
                      </a:r>
                      <a:r>
                        <a:rPr lang="en-US" sz="1600" dirty="0"/>
                        <a:t> </a:t>
                      </a:r>
                      <a:r>
                        <a:rPr lang="en-US" sz="1600" dirty="0" err="1"/>
                        <a:t>andmekogumeid</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860643142"/>
                  </a:ext>
                </a:extLst>
              </a:tr>
              <a:tr h="556158">
                <a:tc>
                  <a:txBody>
                    <a:bodyPr/>
                    <a:lstStyle/>
                    <a:p>
                      <a:r>
                        <a:rPr lang="en-US" sz="2000" b="1" dirty="0" err="1"/>
                        <a:t>Ülesannete</a:t>
                      </a:r>
                      <a:r>
                        <a:rPr lang="en-US" sz="2000" b="1" dirty="0"/>
                        <a:t> </a:t>
                      </a:r>
                      <a:r>
                        <a:rPr lang="en-US" sz="2000" b="1" dirty="0" err="1"/>
                        <a:t>mitmekesisus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fi-FI" sz="1600" dirty="0" err="1"/>
                        <a:t>Keskendunud</a:t>
                      </a:r>
                      <a:r>
                        <a:rPr lang="fi-FI" sz="1600" dirty="0"/>
                        <a:t> nii </a:t>
                      </a:r>
                      <a:r>
                        <a:rPr lang="fi-FI" sz="1600" dirty="0" err="1"/>
                        <a:t>strateegilistele</a:t>
                      </a:r>
                      <a:r>
                        <a:rPr lang="fi-FI" sz="1600" dirty="0"/>
                        <a:t> </a:t>
                      </a:r>
                      <a:r>
                        <a:rPr lang="fi-FI" sz="1600" dirty="0" err="1"/>
                        <a:t>kui</a:t>
                      </a:r>
                      <a:r>
                        <a:rPr lang="fi-FI" sz="1600" dirty="0"/>
                        <a:t> ka </a:t>
                      </a:r>
                      <a:r>
                        <a:rPr lang="fi-FI" sz="1600" dirty="0" err="1"/>
                        <a:t>rutiinsetele</a:t>
                      </a:r>
                      <a:r>
                        <a:rPr lang="fi-FI" sz="1600" dirty="0"/>
                        <a:t> </a:t>
                      </a:r>
                      <a:r>
                        <a:rPr lang="fi-FI" sz="1600" dirty="0" err="1"/>
                        <a:t>ülesannetele</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n-US" sz="1600" dirty="0" err="1"/>
                        <a:t>Keskendub</a:t>
                      </a:r>
                      <a:r>
                        <a:rPr lang="en-US" sz="1600" dirty="0"/>
                        <a:t> </a:t>
                      </a:r>
                      <a:r>
                        <a:rPr lang="en-US" sz="1600" dirty="0" err="1"/>
                        <a:t>rohkem</a:t>
                      </a:r>
                      <a:r>
                        <a:rPr lang="en-US" sz="1600" dirty="0"/>
                        <a:t> </a:t>
                      </a:r>
                      <a:r>
                        <a:rPr lang="en-US" sz="1600" dirty="0" err="1"/>
                        <a:t>strateegilistele</a:t>
                      </a:r>
                      <a:r>
                        <a:rPr lang="en-US" sz="1600" dirty="0"/>
                        <a:t>/</a:t>
                      </a:r>
                      <a:r>
                        <a:rPr lang="en-US" sz="1600" dirty="0" err="1"/>
                        <a:t>loomingulistele</a:t>
                      </a:r>
                      <a:r>
                        <a:rPr lang="en-US" sz="1600" dirty="0"/>
                        <a:t> </a:t>
                      </a:r>
                      <a:r>
                        <a:rPr lang="en-US" sz="1600" dirty="0" err="1"/>
                        <a:t>ülesannetele</a:t>
                      </a:r>
                      <a:r>
                        <a:rPr lang="en-US" sz="1600" dirty="0"/>
                        <a:t>; </a:t>
                      </a:r>
                      <a:r>
                        <a:rPr lang="en-US" sz="1600" dirty="0" err="1"/>
                        <a:t>Tehisintellekt</a:t>
                      </a:r>
                      <a:r>
                        <a:rPr lang="en-US" sz="1600" dirty="0"/>
                        <a:t> </a:t>
                      </a:r>
                      <a:r>
                        <a:rPr lang="en-US" sz="1600" dirty="0" err="1"/>
                        <a:t>tegeleb</a:t>
                      </a:r>
                      <a:r>
                        <a:rPr lang="en-US" sz="1600" dirty="0"/>
                        <a:t> </a:t>
                      </a:r>
                      <a:r>
                        <a:rPr lang="en-US" sz="1600" dirty="0" err="1"/>
                        <a:t>rutiiniga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042649261"/>
                  </a:ext>
                </a:extLst>
              </a:tr>
              <a:tr h="556158">
                <a:tc>
                  <a:txBody>
                    <a:bodyPr/>
                    <a:lstStyle/>
                    <a:p>
                      <a:r>
                        <a:rPr lang="en-US" sz="2000" b="1" dirty="0" err="1"/>
                        <a:t>Õppimine</a:t>
                      </a:r>
                      <a:r>
                        <a:rPr lang="en-US" sz="2000" b="1" dirty="0"/>
                        <a:t> ja </a:t>
                      </a:r>
                      <a:r>
                        <a:rPr lang="en-US" sz="2000" b="1" dirty="0" err="1"/>
                        <a:t>kohanemisvõime</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fi-FI" sz="1600" dirty="0" err="1"/>
                        <a:t>Õpib</a:t>
                      </a:r>
                      <a:r>
                        <a:rPr lang="fi-FI" sz="1600" dirty="0"/>
                        <a:t> </a:t>
                      </a:r>
                      <a:r>
                        <a:rPr lang="fi-FI" sz="1600" dirty="0" err="1"/>
                        <a:t>kogemuste</a:t>
                      </a:r>
                      <a:r>
                        <a:rPr lang="fi-FI" sz="1600" dirty="0"/>
                        <a:t> ja </a:t>
                      </a:r>
                      <a:r>
                        <a:rPr lang="fi-FI" sz="1600" dirty="0" err="1"/>
                        <a:t>koolituste</a:t>
                      </a:r>
                      <a:r>
                        <a:rPr lang="fi-FI" sz="1600" dirty="0"/>
                        <a:t> </a:t>
                      </a:r>
                      <a:r>
                        <a:rPr lang="fi-FI" sz="1600" dirty="0" err="1"/>
                        <a:t>kaudu</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US" sz="1600" dirty="0" err="1"/>
                        <a:t>Õpib</a:t>
                      </a:r>
                      <a:r>
                        <a:rPr lang="en-US" sz="1600" dirty="0"/>
                        <a:t> </a:t>
                      </a:r>
                      <a:r>
                        <a:rPr lang="en-US" sz="1600" dirty="0" err="1"/>
                        <a:t>kiiremini</a:t>
                      </a:r>
                      <a:r>
                        <a:rPr lang="en-US" sz="1600" dirty="0"/>
                        <a:t> </a:t>
                      </a:r>
                      <a:r>
                        <a:rPr lang="en-US" sz="1600" dirty="0" err="1"/>
                        <a:t>tehisintellekti</a:t>
                      </a:r>
                      <a:r>
                        <a:rPr lang="en-US" sz="1600" dirty="0"/>
                        <a:t> </a:t>
                      </a:r>
                      <a:r>
                        <a:rPr lang="en-US" sz="1600" dirty="0" err="1"/>
                        <a:t>tagasiside</a:t>
                      </a:r>
                      <a:r>
                        <a:rPr lang="en-US" sz="1600" dirty="0"/>
                        <a:t> ja </a:t>
                      </a:r>
                      <a:r>
                        <a:rPr lang="en-US" sz="1600" dirty="0" err="1"/>
                        <a:t>adaptiivsete</a:t>
                      </a:r>
                      <a:r>
                        <a:rPr lang="en-US" sz="1600" dirty="0"/>
                        <a:t> </a:t>
                      </a:r>
                      <a:r>
                        <a:rPr lang="en-US" sz="1600" dirty="0" err="1"/>
                        <a:t>süsteemide</a:t>
                      </a:r>
                      <a:r>
                        <a:rPr lang="en-US" sz="1600" dirty="0"/>
                        <a:t> </a:t>
                      </a:r>
                      <a:r>
                        <a:rPr lang="en-US" sz="1600" dirty="0" err="1"/>
                        <a:t>abil</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546736009"/>
                  </a:ext>
                </a:extLst>
              </a:tr>
              <a:tr h="556158">
                <a:tc>
                  <a:txBody>
                    <a:bodyPr/>
                    <a:lstStyle/>
                    <a:p>
                      <a:r>
                        <a:rPr lang="et-EE" sz="2000" b="1" dirty="0" err="1"/>
                        <a:t>Kommunikeerimine</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en-US" sz="1600" dirty="0" err="1"/>
                        <a:t>Võib</a:t>
                      </a:r>
                      <a:r>
                        <a:rPr lang="en-US" sz="1600" dirty="0"/>
                        <a:t> </a:t>
                      </a:r>
                      <a:r>
                        <a:rPr lang="en-US" sz="1600" dirty="0" err="1"/>
                        <a:t>kokku</a:t>
                      </a:r>
                      <a:r>
                        <a:rPr lang="en-US" sz="1600" dirty="0"/>
                        <a:t> </a:t>
                      </a:r>
                      <a:r>
                        <a:rPr lang="en-US" sz="1600" dirty="0" err="1"/>
                        <a:t>puutuda</a:t>
                      </a:r>
                      <a:r>
                        <a:rPr lang="en-US" sz="1600" dirty="0"/>
                        <a:t> </a:t>
                      </a:r>
                      <a:r>
                        <a:rPr lang="en-US" sz="1600" dirty="0" err="1"/>
                        <a:t>keele</a:t>
                      </a:r>
                      <a:r>
                        <a:rPr lang="en-US" sz="1600" dirty="0"/>
                        <a:t>- </a:t>
                      </a:r>
                      <a:r>
                        <a:rPr lang="en-US" sz="1600" dirty="0" err="1"/>
                        <a:t>või</a:t>
                      </a:r>
                      <a:r>
                        <a:rPr lang="en-US" sz="1600" dirty="0"/>
                        <a:t> </a:t>
                      </a:r>
                      <a:r>
                        <a:rPr lang="en-US" sz="1600" dirty="0" err="1"/>
                        <a:t>arusaamisbarjääridega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r>
                        <a:rPr lang="fi-FI" sz="1600" dirty="0" err="1"/>
                        <a:t>Tehisintellekti</a:t>
                      </a:r>
                      <a:r>
                        <a:rPr lang="fi-FI" sz="1600" dirty="0"/>
                        <a:t> </a:t>
                      </a:r>
                      <a:r>
                        <a:rPr lang="fi-FI" sz="1600" dirty="0" err="1"/>
                        <a:t>tööriistad</a:t>
                      </a:r>
                      <a:r>
                        <a:rPr lang="fi-FI" sz="1600" dirty="0"/>
                        <a:t> </a:t>
                      </a:r>
                      <a:r>
                        <a:rPr lang="fi-FI" sz="1600" dirty="0" err="1"/>
                        <a:t>pakuvad</a:t>
                      </a:r>
                      <a:r>
                        <a:rPr lang="fi-FI" sz="1600" dirty="0"/>
                        <a:t> </a:t>
                      </a:r>
                      <a:r>
                        <a:rPr lang="fi-FI" sz="1600" dirty="0" err="1"/>
                        <a:t>kohest</a:t>
                      </a:r>
                      <a:r>
                        <a:rPr lang="fi-FI" sz="1600" dirty="0"/>
                        <a:t> ja </a:t>
                      </a:r>
                      <a:r>
                        <a:rPr lang="fi-FI" sz="1600" dirty="0" err="1"/>
                        <a:t>täpset</a:t>
                      </a:r>
                      <a:r>
                        <a:rPr lang="fi-FI" sz="1600" dirty="0"/>
                        <a:t> </a:t>
                      </a:r>
                      <a:r>
                        <a:rPr lang="fi-FI" sz="1600" dirty="0" err="1"/>
                        <a:t>tõlget</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565243225"/>
                  </a:ext>
                </a:extLst>
              </a:tr>
              <a:tr h="556158">
                <a:tc>
                  <a:txBody>
                    <a:bodyPr/>
                    <a:lstStyle/>
                    <a:p>
                      <a:r>
                        <a:rPr lang="et-EE" sz="2000" b="1" dirty="0"/>
                        <a:t>Kättesaadavus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fi-FI" sz="1600" dirty="0" err="1"/>
                        <a:t>Piiratud</a:t>
                      </a:r>
                      <a:r>
                        <a:rPr lang="fi-FI" sz="1600" dirty="0"/>
                        <a:t> </a:t>
                      </a:r>
                      <a:r>
                        <a:rPr lang="fi-FI" sz="1600" dirty="0" err="1"/>
                        <a:t>töötundide</a:t>
                      </a:r>
                      <a:r>
                        <a:rPr lang="fi-FI" sz="1600" dirty="0"/>
                        <a:t> ja </a:t>
                      </a:r>
                      <a:r>
                        <a:rPr lang="fi-FI" sz="1600" dirty="0" err="1"/>
                        <a:t>inimese</a:t>
                      </a:r>
                      <a:r>
                        <a:rPr lang="fi-FI" sz="1600" dirty="0"/>
                        <a:t> </a:t>
                      </a:r>
                      <a:r>
                        <a:rPr lang="fi-FI" sz="1600" dirty="0" err="1"/>
                        <a:t>vastupidavusega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r>
                        <a:rPr lang="en-US" sz="1600" dirty="0" err="1"/>
                        <a:t>Toetavad</a:t>
                      </a:r>
                      <a:r>
                        <a:rPr lang="en-US" sz="1600" dirty="0"/>
                        <a:t> 24/7 AI-</a:t>
                      </a:r>
                      <a:r>
                        <a:rPr lang="en-US" sz="1600" dirty="0" err="1"/>
                        <a:t>süsteemid</a:t>
                      </a:r>
                      <a:r>
                        <a:rPr lang="en-US" sz="1600" dirty="0"/>
                        <a:t> </a:t>
                      </a:r>
                      <a:r>
                        <a:rPr lang="en-US" sz="1600" dirty="0" err="1"/>
                        <a:t>käimasolevate</a:t>
                      </a:r>
                      <a:r>
                        <a:rPr lang="en-US" sz="1600" dirty="0"/>
                        <a:t> </a:t>
                      </a:r>
                      <a:r>
                        <a:rPr lang="en-US" sz="1600" dirty="0" err="1"/>
                        <a:t>toimingute</a:t>
                      </a:r>
                      <a:r>
                        <a:rPr lang="en-US" sz="1600" dirty="0"/>
                        <a:t> </a:t>
                      </a:r>
                      <a:r>
                        <a:rPr lang="en-US" sz="1600" dirty="0" err="1"/>
                        <a:t>jaoks</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090310634"/>
                  </a:ext>
                </a:extLst>
              </a:tr>
              <a:tr h="556158">
                <a:tc>
                  <a:txBody>
                    <a:bodyPr/>
                    <a:lstStyle/>
                    <a:p>
                      <a:r>
                        <a:rPr lang="en-US" sz="2000" b="1" dirty="0" err="1"/>
                        <a:t>Töö</a:t>
                      </a:r>
                      <a:r>
                        <a:rPr lang="en-US" sz="2000" b="1" dirty="0"/>
                        <a:t> </a:t>
                      </a:r>
                      <a:r>
                        <a:rPr lang="en-US" sz="2000" b="1" dirty="0" err="1"/>
                        <a:t>skaleeritavus</a:t>
                      </a:r>
                      <a:endParaRPr lang="en-US" sz="20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fi-FI" sz="1600" dirty="0" err="1"/>
                        <a:t>Raske</a:t>
                      </a:r>
                      <a:r>
                        <a:rPr lang="fi-FI" sz="1600" dirty="0"/>
                        <a:t> </a:t>
                      </a:r>
                      <a:r>
                        <a:rPr lang="fi-FI" sz="1600" dirty="0" err="1"/>
                        <a:t>skaleerida</a:t>
                      </a:r>
                      <a:r>
                        <a:rPr lang="fi-FI" sz="1600" dirty="0"/>
                        <a:t> ilma </a:t>
                      </a:r>
                      <a:r>
                        <a:rPr lang="fi-FI" sz="1600" dirty="0" err="1"/>
                        <a:t>rohkem</a:t>
                      </a:r>
                      <a:r>
                        <a:rPr lang="fi-FI" sz="1600" dirty="0"/>
                        <a:t> </a:t>
                      </a:r>
                      <a:r>
                        <a:rPr lang="fi-FI" sz="1600" dirty="0" err="1"/>
                        <a:t>töötajaid</a:t>
                      </a:r>
                      <a:r>
                        <a:rPr lang="fi-FI" sz="1600" dirty="0"/>
                        <a:t> </a:t>
                      </a:r>
                      <a:r>
                        <a:rPr lang="fi-FI" sz="1600" dirty="0" err="1"/>
                        <a:t>palkamata</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r>
                        <a:rPr lang="en-US" sz="1600" dirty="0" err="1"/>
                        <a:t>Tehisintellekti</a:t>
                      </a:r>
                      <a:r>
                        <a:rPr lang="en-US" sz="1600" dirty="0"/>
                        <a:t> </a:t>
                      </a:r>
                      <a:r>
                        <a:rPr lang="en-US" sz="1600" dirty="0" err="1"/>
                        <a:t>abiga</a:t>
                      </a:r>
                      <a:r>
                        <a:rPr lang="en-US" sz="1600" dirty="0"/>
                        <a:t> </a:t>
                      </a:r>
                      <a:r>
                        <a:rPr lang="en-US" sz="1600" dirty="0" err="1"/>
                        <a:t>hõlpsasti</a:t>
                      </a:r>
                      <a:r>
                        <a:rPr lang="en-US" sz="1600" dirty="0"/>
                        <a:t> </a:t>
                      </a:r>
                      <a:r>
                        <a:rPr lang="en-US" sz="1600" dirty="0" err="1"/>
                        <a:t>skaleeritav</a:t>
                      </a:r>
                      <a:r>
                        <a:rPr lang="en-US" sz="1600" dirty="0"/>
                        <a:t> </a:t>
                      </a:r>
                      <a:r>
                        <a:rPr lang="en-US" sz="1600" dirty="0" err="1"/>
                        <a:t>paljude</a:t>
                      </a:r>
                      <a:r>
                        <a:rPr lang="en-US" sz="1600" dirty="0"/>
                        <a:t> </a:t>
                      </a:r>
                      <a:r>
                        <a:rPr lang="en-US" sz="1600" dirty="0" err="1"/>
                        <a:t>ülesannete</a:t>
                      </a:r>
                      <a:r>
                        <a:rPr lang="en-US" sz="1600" dirty="0"/>
                        <a:t>/</a:t>
                      </a:r>
                      <a:r>
                        <a:rPr lang="en-US" sz="1600" dirty="0" err="1"/>
                        <a:t>projektide</a:t>
                      </a:r>
                      <a:r>
                        <a:rPr lang="en-US" sz="1600" dirty="0"/>
                        <a:t> </a:t>
                      </a:r>
                      <a:r>
                        <a:rPr lang="en-US" sz="1600" dirty="0" err="1"/>
                        <a:t>puhul</a:t>
                      </a:r>
                      <a:endParaRPr lang="en-US" sz="1600" dirty="0"/>
                    </a:p>
                  </a:txBody>
                  <a:tcPr marL="64945" marR="64945" marT="32473" marB="3247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968973885"/>
                  </a:ext>
                </a:extLst>
              </a:tr>
            </a:tbl>
          </a:graphicData>
        </a:graphic>
      </p:graphicFrame>
    </p:spTree>
    <p:extLst>
      <p:ext uri="{BB962C8B-B14F-4D97-AF65-F5344CB8AC3E}">
        <p14:creationId xmlns:p14="http://schemas.microsoft.com/office/powerpoint/2010/main" val="2909120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up of a person's face&#10;&#10;Description automatically generated">
            <a:extLst>
              <a:ext uri="{FF2B5EF4-FFF2-40B4-BE49-F238E27FC236}">
                <a16:creationId xmlns:a16="http://schemas.microsoft.com/office/drawing/2014/main" id="{2BD7B06B-C269-0561-1217-F4DB99945B86}"/>
              </a:ext>
            </a:extLst>
          </p:cNvPr>
          <p:cNvPicPr>
            <a:picLocks noChangeAspect="1"/>
          </p:cNvPicPr>
          <p:nvPr/>
        </p:nvPicPr>
        <p:blipFill>
          <a:blip r:embed="rId2"/>
          <a:stretch>
            <a:fillRect/>
          </a:stretch>
        </p:blipFill>
        <p:spPr>
          <a:xfrm>
            <a:off x="882316" y="457200"/>
            <a:ext cx="10427368" cy="5943600"/>
          </a:xfrm>
          <a:prstGeom prst="rect">
            <a:avLst/>
          </a:prstGeom>
        </p:spPr>
      </p:pic>
    </p:spTree>
    <p:extLst>
      <p:ext uri="{BB962C8B-B14F-4D97-AF65-F5344CB8AC3E}">
        <p14:creationId xmlns:p14="http://schemas.microsoft.com/office/powerpoint/2010/main" val="40956341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body" idx="1"/>
          </p:nvPr>
        </p:nvSpPr>
        <p:spPr>
          <a:xfrm>
            <a:off x="953642" y="4457129"/>
            <a:ext cx="8083996" cy="1205366"/>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2"/>
              </a:buClr>
              <a:buSzPts val="3100"/>
              <a:buFont typeface="Arial"/>
              <a:buNone/>
            </a:pPr>
            <a:r>
              <a:rPr lang="en-GB" sz="3100">
                <a:latin typeface="Verdana"/>
                <a:ea typeface="Verdana"/>
                <a:cs typeface="Verdana"/>
                <a:sym typeface="Verdana"/>
              </a:rPr>
              <a:t>SUURTE KEELEMUDELITE KASUTAMINE ETTEVÕTETE KRIISIKOMMUNIKATSIOONIS</a:t>
            </a:r>
            <a:endParaRPr sz="3100">
              <a:solidFill>
                <a:srgbClr val="332B60"/>
              </a:solidFill>
            </a:endParaRPr>
          </a:p>
        </p:txBody>
      </p:sp>
      <p:sp>
        <p:nvSpPr>
          <p:cNvPr id="93" name="Google Shape;93;p1"/>
          <p:cNvSpPr txBox="1">
            <a:spLocks noGrp="1"/>
          </p:cNvSpPr>
          <p:nvPr>
            <p:ph type="body" idx="2"/>
          </p:nvPr>
        </p:nvSpPr>
        <p:spPr>
          <a:xfrm>
            <a:off x="1125408" y="5875940"/>
            <a:ext cx="5800895" cy="543348"/>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332B60"/>
              </a:buClr>
              <a:buSzPts val="1800"/>
              <a:buNone/>
            </a:pPr>
            <a:r>
              <a:rPr lang="en-GB" sz="1800">
                <a:latin typeface="Verdana"/>
                <a:ea typeface="Verdana"/>
                <a:cs typeface="Verdana"/>
                <a:sym typeface="Verdana"/>
              </a:rPr>
              <a:t>Angelica Tikk</a:t>
            </a:r>
            <a:br>
              <a:rPr lang="en-GB" sz="1800">
                <a:latin typeface="Verdana"/>
                <a:ea typeface="Verdana"/>
                <a:cs typeface="Verdana"/>
                <a:sym typeface="Verdana"/>
              </a:rPr>
            </a:br>
            <a:r>
              <a:rPr lang="en-GB" sz="1800">
                <a:latin typeface="Verdana"/>
                <a:ea typeface="Verdana"/>
                <a:cs typeface="Verdana"/>
                <a:sym typeface="Verdana"/>
              </a:rPr>
              <a:t>Juhendaja: Tarmo Koppel, PhD</a:t>
            </a:r>
            <a:endParaRPr/>
          </a:p>
        </p:txBody>
      </p:sp>
    </p:spTree>
    <p:extLst>
      <p:ext uri="{BB962C8B-B14F-4D97-AF65-F5344CB8AC3E}">
        <p14:creationId xmlns:p14="http://schemas.microsoft.com/office/powerpoint/2010/main" val="2316496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UURIMISPROBLEEM, EESMÄRK, KÜSIMUSED</a:t>
            </a:r>
            <a:endParaRPr>
              <a:solidFill>
                <a:srgbClr val="332B60"/>
              </a:solidFill>
            </a:endParaRPr>
          </a:p>
        </p:txBody>
      </p:sp>
      <p:sp>
        <p:nvSpPr>
          <p:cNvPr id="100" name="Google Shape;100;p2"/>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285750" marR="0" lvl="0" indent="-285750" algn="l" rtl="0">
              <a:lnSpc>
                <a:spcPct val="100000"/>
              </a:lnSpc>
              <a:spcBef>
                <a:spcPts val="0"/>
              </a:spcBef>
              <a:spcAft>
                <a:spcPts val="0"/>
              </a:spcAft>
              <a:buClr>
                <a:srgbClr val="E4067E"/>
              </a:buClr>
              <a:buSzPts val="1800"/>
              <a:buFont typeface="Noto Sans Symbols"/>
              <a:buChar char="▪"/>
            </a:pPr>
            <a:r>
              <a:rPr lang="en-GB" dirty="0" err="1"/>
              <a:t>Uurimisprobleem</a:t>
            </a:r>
            <a:r>
              <a:rPr lang="en-GB" dirty="0"/>
              <a:t>: </a:t>
            </a:r>
            <a:r>
              <a:rPr lang="en-GB" dirty="0" err="1"/>
              <a:t>Ettevõtete</a:t>
            </a:r>
            <a:r>
              <a:rPr lang="en-GB" dirty="0"/>
              <a:t> </a:t>
            </a:r>
            <a:r>
              <a:rPr lang="en-GB" dirty="0" err="1"/>
              <a:t>vähene</a:t>
            </a:r>
            <a:r>
              <a:rPr lang="en-GB" dirty="0"/>
              <a:t> </a:t>
            </a:r>
            <a:r>
              <a:rPr lang="en-GB" dirty="0" err="1"/>
              <a:t>teadlikkus</a:t>
            </a:r>
            <a:r>
              <a:rPr lang="en-GB" dirty="0"/>
              <a:t> </a:t>
            </a:r>
            <a:r>
              <a:rPr lang="en-GB" dirty="0" err="1"/>
              <a:t>tehisintellekti</a:t>
            </a:r>
            <a:r>
              <a:rPr lang="en-GB" dirty="0"/>
              <a:t> </a:t>
            </a:r>
            <a:r>
              <a:rPr lang="en-GB" dirty="0" err="1"/>
              <a:t>kasutusvõimalustest</a:t>
            </a:r>
            <a:r>
              <a:rPr lang="en-GB" dirty="0"/>
              <a:t> </a:t>
            </a:r>
            <a:r>
              <a:rPr lang="en-GB" dirty="0" err="1"/>
              <a:t>kriisikommunikatsioonis</a:t>
            </a:r>
            <a:r>
              <a:rPr lang="en-GB" dirty="0"/>
              <a:t>.</a:t>
            </a:r>
            <a:endParaRPr dirty="0"/>
          </a:p>
          <a:p>
            <a:pPr marL="0" lvl="0" indent="0" algn="l" rtl="0">
              <a:lnSpc>
                <a:spcPct val="100000"/>
              </a:lnSpc>
              <a:spcBef>
                <a:spcPts val="500"/>
              </a:spcBef>
              <a:spcAft>
                <a:spcPts val="0"/>
              </a:spcAft>
              <a:buSzPts val="1800"/>
              <a:buNone/>
            </a:pPr>
            <a:endParaRPr dirty="0"/>
          </a:p>
          <a:p>
            <a:pPr marL="285750" marR="0" lvl="0" indent="-285750" algn="l" rtl="0">
              <a:lnSpc>
                <a:spcPct val="100000"/>
              </a:lnSpc>
              <a:spcBef>
                <a:spcPts val="500"/>
              </a:spcBef>
              <a:spcAft>
                <a:spcPts val="0"/>
              </a:spcAft>
              <a:buClr>
                <a:srgbClr val="E4067E"/>
              </a:buClr>
              <a:buSzPts val="1800"/>
              <a:buFont typeface="Noto Sans Symbols"/>
              <a:buChar char="▪"/>
            </a:pPr>
            <a:r>
              <a:rPr lang="en-GB" dirty="0" err="1"/>
              <a:t>Eesmärk</a:t>
            </a:r>
            <a:r>
              <a:rPr lang="en-GB" dirty="0"/>
              <a:t>: Välja </a:t>
            </a:r>
            <a:r>
              <a:rPr lang="en-GB" dirty="0" err="1"/>
              <a:t>selgitada</a:t>
            </a:r>
            <a:r>
              <a:rPr lang="en-GB" dirty="0"/>
              <a:t> </a:t>
            </a:r>
            <a:r>
              <a:rPr lang="en-GB" dirty="0" err="1"/>
              <a:t>suurte</a:t>
            </a:r>
            <a:r>
              <a:rPr lang="en-GB" dirty="0"/>
              <a:t> </a:t>
            </a:r>
            <a:r>
              <a:rPr lang="en-GB" dirty="0" err="1"/>
              <a:t>keelemudelite</a:t>
            </a:r>
            <a:r>
              <a:rPr lang="en-GB" dirty="0"/>
              <a:t> </a:t>
            </a:r>
            <a:r>
              <a:rPr lang="en-GB" dirty="0" err="1"/>
              <a:t>rakendamise</a:t>
            </a:r>
            <a:r>
              <a:rPr lang="en-GB" dirty="0"/>
              <a:t> </a:t>
            </a:r>
            <a:r>
              <a:rPr lang="en-GB" dirty="0" err="1"/>
              <a:t>võimalikkus</a:t>
            </a:r>
            <a:r>
              <a:rPr lang="en-GB" dirty="0"/>
              <a:t> </a:t>
            </a:r>
            <a:r>
              <a:rPr lang="en-GB" dirty="0" err="1"/>
              <a:t>ja</a:t>
            </a:r>
            <a:r>
              <a:rPr lang="en-GB" dirty="0"/>
              <a:t> </a:t>
            </a:r>
            <a:r>
              <a:rPr lang="en-GB" dirty="0" err="1"/>
              <a:t>usaldusväärsus</a:t>
            </a:r>
            <a:r>
              <a:rPr lang="en-GB" dirty="0"/>
              <a:t> </a:t>
            </a:r>
            <a:r>
              <a:rPr lang="en-GB" dirty="0" err="1"/>
              <a:t>ettevõtete</a:t>
            </a:r>
            <a:r>
              <a:rPr lang="en-GB" dirty="0"/>
              <a:t> </a:t>
            </a:r>
            <a:r>
              <a:rPr lang="en-GB" dirty="0" err="1"/>
              <a:t>kriisikommunikatsioonis</a:t>
            </a:r>
            <a:r>
              <a:rPr lang="en-GB" dirty="0"/>
              <a:t>.</a:t>
            </a:r>
            <a:endParaRPr dirty="0"/>
          </a:p>
          <a:p>
            <a:pPr marL="0" lvl="0" indent="0" algn="l" rtl="0">
              <a:lnSpc>
                <a:spcPct val="100000"/>
              </a:lnSpc>
              <a:spcBef>
                <a:spcPts val="500"/>
              </a:spcBef>
              <a:spcAft>
                <a:spcPts val="0"/>
              </a:spcAft>
              <a:buSzPts val="1800"/>
              <a:buNone/>
            </a:pPr>
            <a:endParaRPr dirty="0"/>
          </a:p>
          <a:p>
            <a:pPr marL="285750" marR="0" lvl="0" indent="-285750" algn="l" rtl="0">
              <a:lnSpc>
                <a:spcPct val="100000"/>
              </a:lnSpc>
              <a:spcBef>
                <a:spcPts val="500"/>
              </a:spcBef>
              <a:spcAft>
                <a:spcPts val="0"/>
              </a:spcAft>
              <a:buClr>
                <a:srgbClr val="E4067E"/>
              </a:buClr>
              <a:buSzPts val="1800"/>
              <a:buFont typeface="Noto Sans Symbols"/>
              <a:buChar char="▪"/>
            </a:pPr>
            <a:r>
              <a:rPr lang="en-GB" dirty="0" err="1"/>
              <a:t>Uurimisküsimused</a:t>
            </a:r>
            <a:r>
              <a:rPr lang="en-GB" dirty="0"/>
              <a:t>:</a:t>
            </a:r>
            <a:endParaRPr dirty="0"/>
          </a:p>
          <a:p>
            <a:pPr marL="615950" lvl="1" indent="-342900" algn="l" rtl="0">
              <a:lnSpc>
                <a:spcPct val="100000"/>
              </a:lnSpc>
              <a:spcBef>
                <a:spcPts val="500"/>
              </a:spcBef>
              <a:spcAft>
                <a:spcPts val="0"/>
              </a:spcAft>
              <a:buSzPts val="1600"/>
              <a:buFont typeface="Verdana"/>
              <a:buAutoNum type="arabicPeriod"/>
            </a:pPr>
            <a:r>
              <a:rPr lang="en-GB" dirty="0" err="1"/>
              <a:t>Kuidas</a:t>
            </a:r>
            <a:r>
              <a:rPr lang="en-GB" dirty="0"/>
              <a:t> on </a:t>
            </a:r>
            <a:r>
              <a:rPr lang="en-GB" dirty="0" err="1"/>
              <a:t>võimalik</a:t>
            </a:r>
            <a:r>
              <a:rPr lang="en-GB" dirty="0"/>
              <a:t> </a:t>
            </a:r>
            <a:r>
              <a:rPr lang="en-GB" dirty="0" err="1"/>
              <a:t>rakendada</a:t>
            </a:r>
            <a:r>
              <a:rPr lang="en-GB" dirty="0"/>
              <a:t> </a:t>
            </a:r>
            <a:r>
              <a:rPr lang="en-GB" dirty="0" err="1"/>
              <a:t>suuri</a:t>
            </a:r>
            <a:r>
              <a:rPr lang="en-GB" dirty="0"/>
              <a:t> </a:t>
            </a:r>
            <a:r>
              <a:rPr lang="en-GB" dirty="0" err="1"/>
              <a:t>keelemudeleid</a:t>
            </a:r>
            <a:r>
              <a:rPr lang="en-GB" dirty="0"/>
              <a:t> </a:t>
            </a:r>
            <a:r>
              <a:rPr lang="en-GB" dirty="0" err="1"/>
              <a:t>ettevõtete</a:t>
            </a:r>
            <a:r>
              <a:rPr lang="en-GB" dirty="0"/>
              <a:t> </a:t>
            </a:r>
            <a:r>
              <a:rPr lang="en-GB" dirty="0" err="1"/>
              <a:t>kriisikommunikatsioonis</a:t>
            </a:r>
            <a:r>
              <a:rPr lang="en-GB" dirty="0"/>
              <a:t>?</a:t>
            </a:r>
            <a:endParaRPr dirty="0"/>
          </a:p>
          <a:p>
            <a:pPr marL="615950" lvl="1" indent="-342900" algn="l" rtl="0">
              <a:lnSpc>
                <a:spcPct val="100000"/>
              </a:lnSpc>
              <a:spcBef>
                <a:spcPts val="500"/>
              </a:spcBef>
              <a:spcAft>
                <a:spcPts val="0"/>
              </a:spcAft>
              <a:buSzPts val="1600"/>
              <a:buFont typeface="Verdana"/>
              <a:buAutoNum type="arabicPeriod"/>
            </a:pPr>
            <a:r>
              <a:rPr lang="en-GB" dirty="0"/>
              <a:t>Milline on </a:t>
            </a:r>
            <a:r>
              <a:rPr lang="en-GB" dirty="0" err="1"/>
              <a:t>suurte</a:t>
            </a:r>
            <a:r>
              <a:rPr lang="en-GB" dirty="0"/>
              <a:t> </a:t>
            </a:r>
            <a:r>
              <a:rPr lang="en-GB" dirty="0" err="1"/>
              <a:t>keelemudelite</a:t>
            </a:r>
            <a:r>
              <a:rPr lang="en-GB" dirty="0"/>
              <a:t> </a:t>
            </a:r>
            <a:r>
              <a:rPr lang="en-GB" dirty="0" err="1"/>
              <a:t>loodud</a:t>
            </a:r>
            <a:r>
              <a:rPr lang="en-GB" dirty="0"/>
              <a:t> </a:t>
            </a:r>
            <a:r>
              <a:rPr lang="en-GB" dirty="0" err="1"/>
              <a:t>kriisikommunikatsiooni</a:t>
            </a:r>
            <a:r>
              <a:rPr lang="en-GB" dirty="0"/>
              <a:t> </a:t>
            </a:r>
            <a:r>
              <a:rPr lang="en-GB" dirty="0" err="1"/>
              <a:t>materjalide</a:t>
            </a:r>
            <a:r>
              <a:rPr lang="en-GB" dirty="0"/>
              <a:t> sisu </a:t>
            </a:r>
            <a:r>
              <a:rPr lang="en-GB" dirty="0" err="1"/>
              <a:t>mõju</a:t>
            </a:r>
            <a:r>
              <a:rPr lang="en-GB" dirty="0"/>
              <a:t> </a:t>
            </a:r>
            <a:r>
              <a:rPr lang="en-GB" dirty="0" err="1"/>
              <a:t>tarbijate</a:t>
            </a:r>
            <a:r>
              <a:rPr lang="en-GB" dirty="0"/>
              <a:t> </a:t>
            </a:r>
            <a:r>
              <a:rPr lang="en-GB" dirty="0" err="1"/>
              <a:t>hoiakutele</a:t>
            </a:r>
            <a:r>
              <a:rPr lang="en-GB" dirty="0"/>
              <a:t> </a:t>
            </a:r>
            <a:r>
              <a:rPr lang="en-GB" dirty="0" err="1"/>
              <a:t>võrreldes</a:t>
            </a:r>
            <a:r>
              <a:rPr lang="en-GB" dirty="0"/>
              <a:t> </a:t>
            </a:r>
            <a:r>
              <a:rPr lang="en-GB" dirty="0" err="1"/>
              <a:t>inimese</a:t>
            </a:r>
            <a:r>
              <a:rPr lang="en-GB" dirty="0"/>
              <a:t> </a:t>
            </a:r>
            <a:r>
              <a:rPr lang="en-GB" dirty="0" err="1"/>
              <a:t>loodud</a:t>
            </a:r>
            <a:r>
              <a:rPr lang="en-GB" dirty="0"/>
              <a:t> </a:t>
            </a:r>
            <a:r>
              <a:rPr lang="en-GB" dirty="0" err="1"/>
              <a:t>materjalide</a:t>
            </a:r>
            <a:r>
              <a:rPr lang="en-GB" dirty="0"/>
              <a:t> </a:t>
            </a:r>
            <a:r>
              <a:rPr lang="en-GB" dirty="0" err="1"/>
              <a:t>sisuga</a:t>
            </a:r>
            <a:r>
              <a:rPr lang="en-GB" dirty="0"/>
              <a:t>?</a:t>
            </a:r>
            <a:endParaRPr dirty="0"/>
          </a:p>
        </p:txBody>
      </p:sp>
    </p:spTree>
    <p:extLst>
      <p:ext uri="{BB962C8B-B14F-4D97-AF65-F5344CB8AC3E}">
        <p14:creationId xmlns:p14="http://schemas.microsoft.com/office/powerpoint/2010/main" val="4266205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t>TEOREETILINE RAAMISTIK I (ETTEVÕTTE MAINE)</a:t>
            </a:r>
            <a:endParaRPr/>
          </a:p>
          <a:p>
            <a:pPr marL="0" marR="0" lvl="0" indent="0" algn="l" rtl="0">
              <a:lnSpc>
                <a:spcPct val="100000"/>
              </a:lnSpc>
              <a:spcBef>
                <a:spcPts val="0"/>
              </a:spcBef>
              <a:spcAft>
                <a:spcPts val="0"/>
              </a:spcAft>
              <a:buClr>
                <a:srgbClr val="332B60"/>
              </a:buClr>
              <a:buSzPts val="2200"/>
              <a:buFont typeface="Arial"/>
              <a:buNone/>
            </a:pPr>
            <a:endParaRPr/>
          </a:p>
        </p:txBody>
      </p:sp>
      <p:pic>
        <p:nvPicPr>
          <p:cNvPr id="107" name="Google Shape;107;p3" descr="A diagram of a person's mind&#10;&#10;Description automatically generated with medium confidence"/>
          <p:cNvPicPr preferRelativeResize="0"/>
          <p:nvPr/>
        </p:nvPicPr>
        <p:blipFill rotWithShape="1">
          <a:blip r:embed="rId3">
            <a:alphaModFix/>
          </a:blip>
          <a:srcRect/>
          <a:stretch/>
        </p:blipFill>
        <p:spPr>
          <a:xfrm>
            <a:off x="1840482" y="1582171"/>
            <a:ext cx="7772400" cy="3249642"/>
          </a:xfrm>
          <a:prstGeom prst="rect">
            <a:avLst/>
          </a:prstGeom>
          <a:noFill/>
          <a:ln>
            <a:noFill/>
          </a:ln>
        </p:spPr>
      </p:pic>
      <p:sp>
        <p:nvSpPr>
          <p:cNvPr id="108" name="Google Shape;108;p3"/>
          <p:cNvSpPr txBox="1"/>
          <p:nvPr/>
        </p:nvSpPr>
        <p:spPr>
          <a:xfrm>
            <a:off x="4473323" y="4869155"/>
            <a:ext cx="5139559"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800" b="0" i="0" u="none" strike="noStrike" cap="none">
                <a:solidFill>
                  <a:srgbClr val="A5A5A5"/>
                </a:solidFill>
                <a:latin typeface="Calibri"/>
                <a:ea typeface="Calibri"/>
                <a:cs typeface="Calibri"/>
                <a:sym typeface="Calibri"/>
              </a:rPr>
              <a:t>Allikas: Reputation Lab</a:t>
            </a:r>
            <a:endParaRPr/>
          </a:p>
        </p:txBody>
      </p:sp>
    </p:spTree>
    <p:extLst>
      <p:ext uri="{BB962C8B-B14F-4D97-AF65-F5344CB8AC3E}">
        <p14:creationId xmlns:p14="http://schemas.microsoft.com/office/powerpoint/2010/main" val="106603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Shape 112"/>
        <p:cNvGrpSpPr/>
        <p:nvPr/>
      </p:nvGrpSpPr>
      <p:grpSpPr>
        <a:xfrm>
          <a:off x="0" y="0"/>
          <a:ext cx="0" cy="0"/>
          <a:chOff x="0" y="0"/>
          <a:chExt cx="0" cy="0"/>
        </a:xfrm>
      </p:grpSpPr>
      <p:sp>
        <p:nvSpPr>
          <p:cNvPr id="113" name="Google Shape;113;p4"/>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t>TEOREETILINE RAAMISTIK II (ETTEVÕTTE MAINE)</a:t>
            </a:r>
            <a:endParaRPr/>
          </a:p>
        </p:txBody>
      </p:sp>
      <p:sp>
        <p:nvSpPr>
          <p:cNvPr id="114" name="Google Shape;114;p4"/>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285750" marR="0" lvl="0" indent="-285750" algn="l" rtl="0">
              <a:lnSpc>
                <a:spcPct val="100000"/>
              </a:lnSpc>
              <a:spcBef>
                <a:spcPts val="0"/>
              </a:spcBef>
              <a:spcAft>
                <a:spcPts val="0"/>
              </a:spcAft>
              <a:buClr>
                <a:srgbClr val="E4067E"/>
              </a:buClr>
              <a:buSzPts val="1800"/>
              <a:buFont typeface="Noto Sans Symbols"/>
              <a:buChar char="▪"/>
            </a:pPr>
            <a:r>
              <a:rPr lang="en-GB" sz="1800">
                <a:latin typeface="Verdana"/>
                <a:ea typeface="Verdana"/>
                <a:cs typeface="Verdana"/>
                <a:sym typeface="Verdana"/>
              </a:rPr>
              <a:t>Dowling, G. R. (2016) – Ettevõtte maine defineerimine ja mõõtmine</a:t>
            </a:r>
            <a:endParaRPr>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ts val="1800"/>
              <a:buFont typeface="Noto Sans Symbols"/>
              <a:buChar char="▪"/>
            </a:pPr>
            <a:r>
              <a:rPr lang="en-GB">
                <a:latin typeface="Verdana"/>
                <a:ea typeface="Verdana"/>
                <a:cs typeface="Verdana"/>
                <a:sym typeface="Verdana"/>
              </a:rPr>
              <a:t>Firestein, P. (2006) – Ettevõtte maine ehitamine ja kaitsmine </a:t>
            </a:r>
            <a:endParaRPr/>
          </a:p>
          <a:p>
            <a:pPr marL="285750" marR="0" lvl="0" indent="-285750" algn="l" rtl="0">
              <a:lnSpc>
                <a:spcPct val="100000"/>
              </a:lnSpc>
              <a:spcBef>
                <a:spcPts val="500"/>
              </a:spcBef>
              <a:spcAft>
                <a:spcPts val="0"/>
              </a:spcAft>
              <a:buClr>
                <a:srgbClr val="E4067E"/>
              </a:buClr>
              <a:buSzPts val="1800"/>
              <a:buFont typeface="Noto Sans Symbols"/>
              <a:buChar char="▪"/>
            </a:pPr>
            <a:r>
              <a:rPr lang="en-GB" sz="1800">
                <a:latin typeface="Verdana"/>
                <a:ea typeface="Verdana"/>
                <a:cs typeface="Verdana"/>
                <a:sym typeface="Verdana"/>
              </a:rPr>
              <a:t>Walker, K. (2010) – Süstemaatiline ülevaade ettevõtte mainet käsitlevast kirjandusest</a:t>
            </a:r>
            <a:endParaRPr/>
          </a:p>
        </p:txBody>
      </p:sp>
    </p:spTree>
    <p:extLst>
      <p:ext uri="{BB962C8B-B14F-4D97-AF65-F5344CB8AC3E}">
        <p14:creationId xmlns:p14="http://schemas.microsoft.com/office/powerpoint/2010/main" val="34360453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dirty="0">
                <a:latin typeface="Verdana"/>
                <a:ea typeface="Verdana"/>
                <a:cs typeface="Verdana"/>
                <a:sym typeface="Verdana"/>
              </a:rPr>
              <a:t>TEOREETILINE RAAMISTIK II (KRIISIKOMMUNIKATSIOON)</a:t>
            </a:r>
            <a:endParaRPr dirty="0">
              <a:solidFill>
                <a:srgbClr val="332B60"/>
              </a:solidFill>
            </a:endParaRPr>
          </a:p>
        </p:txBody>
      </p:sp>
      <p:sp>
        <p:nvSpPr>
          <p:cNvPr id="120" name="Google Shape;120;p5"/>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285750" marR="0" lvl="0" indent="-285750" algn="l" rtl="0">
              <a:lnSpc>
                <a:spcPct val="100000"/>
              </a:lnSpc>
              <a:spcBef>
                <a:spcPts val="0"/>
              </a:spcBef>
              <a:spcAft>
                <a:spcPts val="0"/>
              </a:spcAft>
              <a:buClr>
                <a:srgbClr val="E4067E"/>
              </a:buClr>
              <a:buSzPts val="1800"/>
              <a:buFont typeface="Noto Sans Symbols"/>
              <a:buChar char="▪"/>
            </a:pPr>
            <a:r>
              <a:rPr lang="en-GB"/>
              <a:t>Timothy Coombs – </a:t>
            </a:r>
            <a:endParaRPr/>
          </a:p>
          <a:p>
            <a:pPr marL="0" lvl="0" indent="0" algn="l" rtl="0">
              <a:lnSpc>
                <a:spcPct val="100000"/>
              </a:lnSpc>
              <a:spcBef>
                <a:spcPts val="500"/>
              </a:spcBef>
              <a:spcAft>
                <a:spcPts val="0"/>
              </a:spcAft>
              <a:buSzPts val="1800"/>
              <a:buNone/>
            </a:pPr>
            <a:r>
              <a:rPr lang="en-GB"/>
              <a:t>Situatsiooniline </a:t>
            </a:r>
            <a:endParaRPr/>
          </a:p>
          <a:p>
            <a:pPr marL="0" lvl="0" indent="0" algn="l" rtl="0">
              <a:lnSpc>
                <a:spcPct val="100000"/>
              </a:lnSpc>
              <a:spcBef>
                <a:spcPts val="500"/>
              </a:spcBef>
              <a:spcAft>
                <a:spcPts val="0"/>
              </a:spcAft>
              <a:buSzPts val="1800"/>
              <a:buNone/>
            </a:pPr>
            <a:r>
              <a:rPr lang="en-GB"/>
              <a:t>kriisikommunikatsiooni </a:t>
            </a:r>
            <a:endParaRPr/>
          </a:p>
          <a:p>
            <a:pPr marL="0" lvl="0" indent="0" algn="l" rtl="0">
              <a:lnSpc>
                <a:spcPct val="100000"/>
              </a:lnSpc>
              <a:spcBef>
                <a:spcPts val="500"/>
              </a:spcBef>
              <a:spcAft>
                <a:spcPts val="0"/>
              </a:spcAft>
              <a:buSzPts val="1800"/>
              <a:buNone/>
            </a:pPr>
            <a:r>
              <a:rPr lang="en-GB"/>
              <a:t>teooria (</a:t>
            </a:r>
            <a:r>
              <a:rPr lang="en-GB" i="1"/>
              <a:t>Situational </a:t>
            </a:r>
            <a:endParaRPr/>
          </a:p>
          <a:p>
            <a:pPr marL="0" lvl="0" indent="0" algn="l" rtl="0">
              <a:lnSpc>
                <a:spcPct val="100000"/>
              </a:lnSpc>
              <a:spcBef>
                <a:spcPts val="500"/>
              </a:spcBef>
              <a:spcAft>
                <a:spcPts val="0"/>
              </a:spcAft>
              <a:buSzPts val="1800"/>
              <a:buNone/>
            </a:pPr>
            <a:r>
              <a:rPr lang="en-GB" i="1"/>
              <a:t>Crisis Communication </a:t>
            </a:r>
            <a:endParaRPr/>
          </a:p>
          <a:p>
            <a:pPr marL="0" lvl="0" indent="0" algn="l" rtl="0">
              <a:lnSpc>
                <a:spcPct val="100000"/>
              </a:lnSpc>
              <a:spcBef>
                <a:spcPts val="500"/>
              </a:spcBef>
              <a:spcAft>
                <a:spcPts val="0"/>
              </a:spcAft>
              <a:buSzPts val="1800"/>
              <a:buNone/>
            </a:pPr>
            <a:r>
              <a:rPr lang="en-GB" i="1"/>
              <a:t>Theory)</a:t>
            </a:r>
            <a:endParaRPr/>
          </a:p>
          <a:p>
            <a:pPr marL="0" lvl="0" indent="0" algn="l" rtl="0">
              <a:lnSpc>
                <a:spcPct val="100000"/>
              </a:lnSpc>
              <a:spcBef>
                <a:spcPts val="500"/>
              </a:spcBef>
              <a:spcAft>
                <a:spcPts val="0"/>
              </a:spcAft>
              <a:buSzPts val="1800"/>
              <a:buNone/>
            </a:pPr>
            <a:endParaRPr i="1"/>
          </a:p>
          <a:p>
            <a:pPr marL="0" lvl="0" indent="0" algn="l" rtl="0">
              <a:lnSpc>
                <a:spcPct val="100000"/>
              </a:lnSpc>
              <a:spcBef>
                <a:spcPts val="500"/>
              </a:spcBef>
              <a:spcAft>
                <a:spcPts val="0"/>
              </a:spcAft>
              <a:buSzPts val="1800"/>
              <a:buNone/>
            </a:pPr>
            <a:endParaRPr/>
          </a:p>
        </p:txBody>
      </p:sp>
      <p:pic>
        <p:nvPicPr>
          <p:cNvPr id="121" name="Google Shape;121;p5" descr="A diagram of a company&#10;&#10;Description automatically generated"/>
          <p:cNvPicPr preferRelativeResize="0"/>
          <p:nvPr/>
        </p:nvPicPr>
        <p:blipFill rotWithShape="1">
          <a:blip r:embed="rId3">
            <a:alphaModFix/>
          </a:blip>
          <a:srcRect/>
          <a:stretch/>
        </p:blipFill>
        <p:spPr>
          <a:xfrm>
            <a:off x="4919188" y="1156139"/>
            <a:ext cx="7286900" cy="5439048"/>
          </a:xfrm>
          <a:prstGeom prst="rect">
            <a:avLst/>
          </a:prstGeom>
          <a:noFill/>
          <a:ln>
            <a:noFill/>
          </a:ln>
        </p:spPr>
      </p:pic>
      <p:sp>
        <p:nvSpPr>
          <p:cNvPr id="122" name="Google Shape;122;p5"/>
          <p:cNvSpPr txBox="1"/>
          <p:nvPr/>
        </p:nvSpPr>
        <p:spPr>
          <a:xfrm>
            <a:off x="6095999" y="5948856"/>
            <a:ext cx="513955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none" strike="noStrike" cap="none">
                <a:solidFill>
                  <a:srgbClr val="A5A5A5"/>
                </a:solidFill>
                <a:latin typeface="Calibri"/>
                <a:ea typeface="Calibri"/>
                <a:cs typeface="Calibri"/>
                <a:sym typeface="Calibri"/>
              </a:rPr>
              <a:t>Allikas: autori tõlge ja ümberjoonistus Coombs (2007) põhjal</a:t>
            </a:r>
            <a:endParaRPr/>
          </a:p>
        </p:txBody>
      </p:sp>
    </p:spTree>
    <p:extLst>
      <p:ext uri="{BB962C8B-B14F-4D97-AF65-F5344CB8AC3E}">
        <p14:creationId xmlns:p14="http://schemas.microsoft.com/office/powerpoint/2010/main" val="1634826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6"/>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METOODIKA – UURINGU DISAIN</a:t>
            </a:r>
            <a:endParaRPr/>
          </a:p>
          <a:p>
            <a:pPr marL="0" marR="0" lvl="0" indent="0" algn="l" rtl="0">
              <a:lnSpc>
                <a:spcPct val="100000"/>
              </a:lnSpc>
              <a:spcBef>
                <a:spcPts val="0"/>
              </a:spcBef>
              <a:spcAft>
                <a:spcPts val="0"/>
              </a:spcAft>
              <a:buClr>
                <a:srgbClr val="332B60"/>
              </a:buClr>
              <a:buSzPts val="2200"/>
              <a:buFont typeface="Arial"/>
              <a:buNone/>
            </a:pPr>
            <a:endParaRPr>
              <a:solidFill>
                <a:srgbClr val="332B60"/>
              </a:solidFill>
            </a:endParaRPr>
          </a:p>
        </p:txBody>
      </p:sp>
      <p:sp>
        <p:nvSpPr>
          <p:cNvPr id="129" name="Google Shape;129;p6"/>
          <p:cNvSpPr txBox="1">
            <a:spLocks noGrp="1"/>
          </p:cNvSpPr>
          <p:nvPr>
            <p:ph type="body" idx="3"/>
          </p:nvPr>
        </p:nvSpPr>
        <p:spPr>
          <a:xfrm>
            <a:off x="2171700" y="1576024"/>
            <a:ext cx="8802241" cy="4305231"/>
          </a:xfrm>
          <a:prstGeom prst="rect">
            <a:avLst/>
          </a:prstGeom>
          <a:noFill/>
          <a:ln>
            <a:noFill/>
          </a:ln>
        </p:spPr>
        <p:txBody>
          <a:bodyPr spcFirstLastPara="1" wrap="square" lIns="0" tIns="0" rIns="0" bIns="0" anchor="t" anchorCtr="0">
            <a:normAutofit fontScale="25000" lnSpcReduction="20000"/>
          </a:bodyPr>
          <a:lstStyle/>
          <a:p>
            <a:pPr marL="285750" lvl="0" indent="-285781" algn="l" rtl="0">
              <a:lnSpc>
                <a:spcPct val="120000"/>
              </a:lnSpc>
              <a:spcBef>
                <a:spcPts val="0"/>
              </a:spcBef>
              <a:spcAft>
                <a:spcPts val="0"/>
              </a:spcAft>
              <a:buSzPct val="100000"/>
              <a:buFont typeface="Verdana"/>
              <a:buAutoNum type="arabicPeriod"/>
            </a:pPr>
            <a:r>
              <a:rPr lang="en-GB" sz="4600" dirty="0" err="1">
                <a:latin typeface="Verdana"/>
                <a:ea typeface="Verdana"/>
                <a:cs typeface="Verdana"/>
                <a:sym typeface="Verdana"/>
              </a:rPr>
              <a:t>Kriisikommunikatsiooni</a:t>
            </a:r>
            <a:r>
              <a:rPr lang="en-GB" sz="4600" dirty="0">
                <a:latin typeface="Verdana"/>
                <a:ea typeface="Verdana"/>
                <a:cs typeface="Verdana"/>
                <a:sym typeface="Verdana"/>
              </a:rPr>
              <a:t> </a:t>
            </a:r>
            <a:r>
              <a:rPr lang="en-GB" sz="4600" dirty="0" err="1">
                <a:latin typeface="Verdana"/>
                <a:ea typeface="Verdana"/>
                <a:cs typeface="Verdana"/>
                <a:sym typeface="Verdana"/>
              </a:rPr>
              <a:t>protsessi</a:t>
            </a:r>
            <a:r>
              <a:rPr lang="en-GB" sz="4600" dirty="0">
                <a:latin typeface="Verdana"/>
                <a:ea typeface="Verdana"/>
                <a:cs typeface="Verdana"/>
                <a:sym typeface="Verdana"/>
              </a:rPr>
              <a:t> </a:t>
            </a:r>
            <a:r>
              <a:rPr lang="en-GB" sz="4600" dirty="0" err="1">
                <a:latin typeface="Verdana"/>
                <a:ea typeface="Verdana"/>
                <a:cs typeface="Verdana"/>
                <a:sym typeface="Verdana"/>
              </a:rPr>
              <a:t>väljatöötamine</a:t>
            </a:r>
            <a:r>
              <a:rPr lang="en-GB" sz="4600" dirty="0">
                <a:latin typeface="Verdana"/>
                <a:ea typeface="Verdana"/>
                <a:cs typeface="Verdana"/>
                <a:sym typeface="Verdana"/>
              </a:rPr>
              <a:t> Coombs (2007) </a:t>
            </a:r>
            <a:r>
              <a:rPr lang="en-GB" sz="4600" dirty="0" err="1">
                <a:latin typeface="Verdana"/>
                <a:ea typeface="Verdana"/>
                <a:cs typeface="Verdana"/>
                <a:sym typeface="Verdana"/>
              </a:rPr>
              <a:t>põhjal</a:t>
            </a:r>
            <a:r>
              <a:rPr lang="en-GB" sz="4600" dirty="0">
                <a:latin typeface="Verdana"/>
                <a:ea typeface="Verdana"/>
                <a:cs typeface="Verdana"/>
                <a:sym typeface="Verdana"/>
              </a:rPr>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Väljatöötatud</a:t>
            </a:r>
            <a:r>
              <a:rPr lang="en-GB" sz="4600" dirty="0">
                <a:latin typeface="Verdana"/>
                <a:ea typeface="Verdana"/>
                <a:cs typeface="Verdana"/>
                <a:sym typeface="Verdana"/>
              </a:rPr>
              <a:t> </a:t>
            </a:r>
            <a:r>
              <a:rPr lang="en-GB" sz="4600" dirty="0" err="1">
                <a:latin typeface="Verdana"/>
                <a:ea typeface="Verdana"/>
                <a:cs typeface="Verdana"/>
                <a:sym typeface="Verdana"/>
              </a:rPr>
              <a:t>protsessi</a:t>
            </a:r>
            <a:r>
              <a:rPr lang="en-GB" sz="4600" dirty="0">
                <a:latin typeface="Verdana"/>
                <a:ea typeface="Verdana"/>
                <a:cs typeface="Verdana"/>
                <a:sym typeface="Verdana"/>
              </a:rPr>
              <a:t> </a:t>
            </a:r>
            <a:r>
              <a:rPr lang="en-GB" sz="4600" dirty="0" err="1">
                <a:latin typeface="Verdana"/>
                <a:ea typeface="Verdana"/>
                <a:cs typeface="Verdana"/>
                <a:sym typeface="Verdana"/>
              </a:rPr>
              <a:t>analüüs</a:t>
            </a:r>
            <a:r>
              <a:rPr lang="en-GB" sz="4600" dirty="0">
                <a:latin typeface="Verdana"/>
                <a:ea typeface="Verdana"/>
                <a:cs typeface="Verdana"/>
                <a:sym typeface="Verdana"/>
              </a:rPr>
              <a:t> </a:t>
            </a:r>
            <a:r>
              <a:rPr lang="en-GB" sz="4600" dirty="0" err="1">
                <a:latin typeface="Verdana"/>
                <a:ea typeface="Verdana"/>
                <a:cs typeface="Verdana"/>
                <a:sym typeface="Verdana"/>
              </a:rPr>
              <a:t>eesmärgiga</a:t>
            </a:r>
            <a:r>
              <a:rPr lang="en-GB" sz="4600" dirty="0">
                <a:latin typeface="Verdana"/>
                <a:ea typeface="Verdana"/>
                <a:cs typeface="Verdana"/>
                <a:sym typeface="Verdana"/>
              </a:rPr>
              <a:t> </a:t>
            </a:r>
            <a:r>
              <a:rPr lang="en-GB" sz="4600" dirty="0" err="1">
                <a:latin typeface="Verdana"/>
                <a:ea typeface="Verdana"/>
                <a:cs typeface="Verdana"/>
                <a:sym typeface="Verdana"/>
              </a:rPr>
              <a:t>leida</a:t>
            </a:r>
            <a:r>
              <a:rPr lang="en-GB" sz="4600" dirty="0">
                <a:latin typeface="Verdana"/>
                <a:ea typeface="Verdana"/>
                <a:cs typeface="Verdana"/>
                <a:sym typeface="Verdana"/>
              </a:rPr>
              <a:t> </a:t>
            </a:r>
            <a:r>
              <a:rPr lang="en-GB" sz="4600" dirty="0" err="1">
                <a:latin typeface="Verdana"/>
                <a:ea typeface="Verdana"/>
                <a:cs typeface="Verdana"/>
                <a:sym typeface="Verdana"/>
              </a:rPr>
              <a:t>kohti</a:t>
            </a:r>
            <a:r>
              <a:rPr lang="en-GB" sz="4600" dirty="0">
                <a:latin typeface="Verdana"/>
                <a:ea typeface="Verdana"/>
                <a:cs typeface="Verdana"/>
                <a:sym typeface="Verdana"/>
              </a:rPr>
              <a:t> </a:t>
            </a:r>
            <a:r>
              <a:rPr lang="en-GB" sz="4600" dirty="0" err="1">
                <a:latin typeface="Verdana"/>
                <a:ea typeface="Verdana"/>
                <a:cs typeface="Verdana"/>
                <a:sym typeface="Verdana"/>
              </a:rPr>
              <a:t>automatiseerimiseks</a:t>
            </a:r>
            <a:r>
              <a:rPr lang="en-GB" sz="4600" dirty="0">
                <a:latin typeface="Verdana"/>
                <a:ea typeface="Verdana"/>
                <a:cs typeface="Verdana"/>
                <a:sym typeface="Verdana"/>
              </a:rPr>
              <a:t> </a:t>
            </a:r>
            <a:r>
              <a:rPr lang="en-GB" sz="4600" dirty="0" err="1">
                <a:latin typeface="Verdana"/>
                <a:ea typeface="Verdana"/>
                <a:cs typeface="Verdana"/>
                <a:sym typeface="Verdana"/>
              </a:rPr>
              <a:t>ning</a:t>
            </a:r>
            <a:r>
              <a:rPr lang="en-GB" sz="4600" dirty="0">
                <a:latin typeface="Verdana"/>
                <a:ea typeface="Verdana"/>
                <a:cs typeface="Verdana"/>
                <a:sym typeface="Verdana"/>
              </a:rPr>
              <a:t> </a:t>
            </a:r>
            <a:r>
              <a:rPr lang="en-GB" sz="4600" dirty="0" err="1">
                <a:latin typeface="Verdana"/>
                <a:ea typeface="Verdana"/>
                <a:cs typeface="Verdana"/>
                <a:sym typeface="Verdana"/>
              </a:rPr>
              <a:t>tehisintellekti</a:t>
            </a:r>
            <a:r>
              <a:rPr lang="en-GB" sz="4600" dirty="0">
                <a:latin typeface="Verdana"/>
                <a:ea typeface="Verdana"/>
                <a:cs typeface="Verdana"/>
                <a:sym typeface="Verdana"/>
              </a:rPr>
              <a:t> </a:t>
            </a:r>
            <a:r>
              <a:rPr lang="en-GB" sz="4600" dirty="0" err="1">
                <a:latin typeface="Verdana"/>
                <a:ea typeface="Verdana"/>
                <a:cs typeface="Verdana"/>
                <a:sym typeface="Verdana"/>
              </a:rPr>
              <a:t>integreerimiseks</a:t>
            </a:r>
            <a:r>
              <a:rPr lang="en-GB" sz="4600" dirty="0">
                <a:latin typeface="Verdana"/>
                <a:ea typeface="Verdana"/>
                <a:cs typeface="Verdana"/>
                <a:sym typeface="Verdana"/>
              </a:rPr>
              <a:t> </a:t>
            </a:r>
            <a:endParaRPr sz="4600" dirty="0">
              <a:latin typeface="Verdana"/>
              <a:ea typeface="Verdana"/>
              <a:cs typeface="Verdana"/>
              <a:sym typeface="Verdana"/>
            </a:endParaRPr>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Kaasuste</a:t>
            </a:r>
            <a:r>
              <a:rPr lang="en-GB" sz="4600" dirty="0">
                <a:latin typeface="Verdana"/>
                <a:ea typeface="Verdana"/>
                <a:cs typeface="Verdana"/>
                <a:sym typeface="Verdana"/>
              </a:rPr>
              <a:t> </a:t>
            </a:r>
            <a:r>
              <a:rPr lang="en-GB" sz="4600" dirty="0" err="1">
                <a:latin typeface="Verdana"/>
                <a:ea typeface="Verdana"/>
                <a:cs typeface="Verdana"/>
                <a:sym typeface="Verdana"/>
              </a:rPr>
              <a:t>valimine</a:t>
            </a:r>
            <a:r>
              <a:rPr lang="en-GB" sz="4600" dirty="0">
                <a:latin typeface="Verdana"/>
                <a:ea typeface="Verdana"/>
                <a:cs typeface="Verdana"/>
                <a:sym typeface="Verdana"/>
              </a:rPr>
              <a:t> </a:t>
            </a:r>
            <a:r>
              <a:rPr lang="en-GB" sz="4600" dirty="0" err="1">
                <a:latin typeface="Verdana"/>
                <a:ea typeface="Verdana"/>
                <a:cs typeface="Verdana"/>
                <a:sym typeface="Verdana"/>
              </a:rPr>
              <a:t>uue</a:t>
            </a:r>
            <a:r>
              <a:rPr lang="en-GB" sz="4600" dirty="0">
                <a:latin typeface="Verdana"/>
                <a:ea typeface="Verdana"/>
                <a:cs typeface="Verdana"/>
                <a:sym typeface="Verdana"/>
              </a:rPr>
              <a:t> </a:t>
            </a:r>
            <a:r>
              <a:rPr lang="en-GB" sz="4600" dirty="0" err="1">
                <a:latin typeface="Verdana"/>
                <a:ea typeface="Verdana"/>
                <a:cs typeface="Verdana"/>
                <a:sym typeface="Verdana"/>
              </a:rPr>
              <a:t>protsessi</a:t>
            </a:r>
            <a:r>
              <a:rPr lang="en-GB" sz="4600" dirty="0">
                <a:latin typeface="Verdana"/>
                <a:ea typeface="Verdana"/>
                <a:cs typeface="Verdana"/>
                <a:sym typeface="Verdana"/>
              </a:rPr>
              <a:t> </a:t>
            </a:r>
            <a:r>
              <a:rPr lang="en-GB" sz="4600" dirty="0" err="1">
                <a:latin typeface="Verdana"/>
                <a:ea typeface="Verdana"/>
                <a:cs typeface="Verdana"/>
                <a:sym typeface="Verdana"/>
              </a:rPr>
              <a:t>testimiseks</a:t>
            </a:r>
            <a:r>
              <a:rPr lang="en-GB" sz="4600" dirty="0">
                <a:latin typeface="Verdana"/>
                <a:ea typeface="Verdana"/>
                <a:cs typeface="Verdana"/>
                <a:sym typeface="Verdana"/>
              </a:rPr>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Kaasuste</a:t>
            </a:r>
            <a:r>
              <a:rPr lang="en-GB" sz="4600" dirty="0">
                <a:latin typeface="Verdana"/>
                <a:ea typeface="Verdana"/>
                <a:cs typeface="Verdana"/>
                <a:sym typeface="Verdana"/>
              </a:rPr>
              <a:t> </a:t>
            </a:r>
            <a:r>
              <a:rPr lang="en-GB" sz="4600" dirty="0" err="1">
                <a:latin typeface="Verdana"/>
                <a:ea typeface="Verdana"/>
                <a:cs typeface="Verdana"/>
                <a:sym typeface="Verdana"/>
              </a:rPr>
              <a:t>kohta</a:t>
            </a:r>
            <a:r>
              <a:rPr lang="en-GB" sz="4600" dirty="0">
                <a:latin typeface="Verdana"/>
                <a:ea typeface="Verdana"/>
                <a:cs typeface="Verdana"/>
                <a:sym typeface="Verdana"/>
              </a:rPr>
              <a:t> </a:t>
            </a:r>
            <a:r>
              <a:rPr lang="en-GB" sz="4600" dirty="0" err="1">
                <a:latin typeface="Verdana"/>
                <a:ea typeface="Verdana"/>
                <a:cs typeface="Verdana"/>
                <a:sym typeface="Verdana"/>
              </a:rPr>
              <a:t>andmete</a:t>
            </a:r>
            <a:r>
              <a:rPr lang="en-GB" sz="4600" dirty="0">
                <a:latin typeface="Verdana"/>
                <a:ea typeface="Verdana"/>
                <a:cs typeface="Verdana"/>
                <a:sym typeface="Verdana"/>
              </a:rPr>
              <a:t> </a:t>
            </a:r>
            <a:r>
              <a:rPr lang="en-GB" sz="4600" dirty="0" err="1">
                <a:latin typeface="Verdana"/>
                <a:ea typeface="Verdana"/>
                <a:cs typeface="Verdana"/>
                <a:sym typeface="Verdana"/>
              </a:rPr>
              <a:t>kogumine</a:t>
            </a:r>
            <a:r>
              <a:rPr lang="en-GB" sz="4600" dirty="0">
                <a:latin typeface="Verdana"/>
                <a:ea typeface="Verdana"/>
                <a:cs typeface="Verdana"/>
                <a:sym typeface="Verdana"/>
              </a:rPr>
              <a:t> </a:t>
            </a:r>
            <a:endParaRPr sz="4600" dirty="0"/>
          </a:p>
          <a:p>
            <a:pPr marL="742950" lvl="1" indent="-285781" algn="l" rtl="0">
              <a:lnSpc>
                <a:spcPct val="120000"/>
              </a:lnSpc>
              <a:spcBef>
                <a:spcPts val="500"/>
              </a:spcBef>
              <a:spcAft>
                <a:spcPts val="0"/>
              </a:spcAft>
              <a:buSzPct val="100000"/>
              <a:buChar char="▪"/>
            </a:pPr>
            <a:r>
              <a:rPr lang="en-GB" sz="4600" dirty="0" err="1"/>
              <a:t>Ettevõtete</a:t>
            </a:r>
            <a:r>
              <a:rPr lang="en-GB" sz="4600" dirty="0"/>
              <a:t> </a:t>
            </a:r>
            <a:r>
              <a:rPr lang="en-GB" sz="4600" dirty="0" err="1"/>
              <a:t>varasem</a:t>
            </a:r>
            <a:r>
              <a:rPr lang="en-GB" sz="4600" dirty="0"/>
              <a:t> </a:t>
            </a:r>
            <a:r>
              <a:rPr lang="en-GB" sz="4600" dirty="0" err="1"/>
              <a:t>kriisiajalugu</a:t>
            </a:r>
            <a:r>
              <a:rPr lang="en-GB" sz="4600" dirty="0"/>
              <a:t> </a:t>
            </a:r>
            <a:endParaRPr sz="4600" dirty="0"/>
          </a:p>
          <a:p>
            <a:pPr marL="742950" lvl="1" indent="-285781" algn="l" rtl="0">
              <a:lnSpc>
                <a:spcPct val="120000"/>
              </a:lnSpc>
              <a:spcBef>
                <a:spcPts val="500"/>
              </a:spcBef>
              <a:spcAft>
                <a:spcPts val="0"/>
              </a:spcAft>
              <a:buSzPct val="100000"/>
              <a:buChar char="▪"/>
            </a:pPr>
            <a:r>
              <a:rPr lang="en-GB" sz="4600" dirty="0" err="1"/>
              <a:t>Ettevõtete</a:t>
            </a:r>
            <a:r>
              <a:rPr lang="en-GB" sz="4600" dirty="0"/>
              <a:t> </a:t>
            </a:r>
            <a:r>
              <a:rPr lang="en-GB" sz="4600" b="1" u="sng" dirty="0" err="1">
                <a:solidFill>
                  <a:schemeClr val="hlink"/>
                </a:solidFill>
                <a:hlinkClick r:id="rId3"/>
              </a:rPr>
              <a:t>suhted</a:t>
            </a:r>
            <a:r>
              <a:rPr lang="en-GB" sz="4600" b="1" u="sng" dirty="0">
                <a:solidFill>
                  <a:schemeClr val="hlink"/>
                </a:solidFill>
                <a:hlinkClick r:id="rId3"/>
              </a:rPr>
              <a:t> </a:t>
            </a:r>
            <a:r>
              <a:rPr lang="en-GB" sz="4600" b="1" u="sng" dirty="0" err="1">
                <a:solidFill>
                  <a:schemeClr val="hlink"/>
                </a:solidFill>
                <a:hlinkClick r:id="rId3"/>
              </a:rPr>
              <a:t>sidusrühmadega</a:t>
            </a:r>
            <a:r>
              <a:rPr lang="en-GB" sz="4600" b="1" u="sng" dirty="0">
                <a:solidFill>
                  <a:schemeClr val="hlink"/>
                </a:solidFill>
                <a:hlinkClick r:id="rId3"/>
              </a:rPr>
              <a:t> </a:t>
            </a:r>
            <a:r>
              <a:rPr lang="en-GB" sz="4600" b="1" u="sng" dirty="0" err="1">
                <a:solidFill>
                  <a:schemeClr val="hlink"/>
                </a:solidFill>
                <a:hlinkClick r:id="rId3"/>
              </a:rPr>
              <a:t>enne</a:t>
            </a:r>
            <a:r>
              <a:rPr lang="en-GB" sz="4600" b="1" u="sng" dirty="0">
                <a:solidFill>
                  <a:schemeClr val="hlink"/>
                </a:solidFill>
                <a:hlinkClick r:id="rId3"/>
              </a:rPr>
              <a:t> </a:t>
            </a:r>
            <a:r>
              <a:rPr lang="en-GB" sz="4600" b="1" u="sng" dirty="0" err="1">
                <a:solidFill>
                  <a:schemeClr val="hlink"/>
                </a:solidFill>
                <a:hlinkClick r:id="rId3"/>
              </a:rPr>
              <a:t>kriisi</a:t>
            </a:r>
            <a:r>
              <a:rPr lang="en-GB" sz="4600" b="1" u="sng" dirty="0">
                <a:solidFill>
                  <a:schemeClr val="hlink"/>
                </a:solidFill>
                <a:hlinkClick r:id="rId3"/>
              </a:rPr>
              <a:t> </a:t>
            </a:r>
            <a:endParaRPr sz="4600" b="1" dirty="0"/>
          </a:p>
          <a:p>
            <a:pPr marL="742950" lvl="1" indent="-285781" algn="l" rtl="0">
              <a:lnSpc>
                <a:spcPct val="120000"/>
              </a:lnSpc>
              <a:spcBef>
                <a:spcPts val="500"/>
              </a:spcBef>
              <a:spcAft>
                <a:spcPts val="0"/>
              </a:spcAft>
              <a:buSzPct val="100000"/>
              <a:buChar char="▪"/>
            </a:pPr>
            <a:r>
              <a:rPr lang="en-GB" sz="4600" dirty="0" err="1"/>
              <a:t>Ettevõtete</a:t>
            </a:r>
            <a:r>
              <a:rPr lang="en-GB" sz="4600" dirty="0"/>
              <a:t> </a:t>
            </a:r>
            <a:r>
              <a:rPr lang="en-GB" sz="4600" dirty="0" err="1"/>
              <a:t>huvigruppide</a:t>
            </a:r>
            <a:r>
              <a:rPr lang="en-GB" sz="4600" dirty="0"/>
              <a:t> </a:t>
            </a:r>
            <a:r>
              <a:rPr lang="en-GB" sz="4600" dirty="0" err="1"/>
              <a:t>hoiakud</a:t>
            </a:r>
            <a:r>
              <a:rPr lang="en-GB" sz="4600" dirty="0"/>
              <a:t> </a:t>
            </a:r>
            <a:r>
              <a:rPr lang="en-GB" sz="4600" dirty="0" err="1"/>
              <a:t>kriisi</a:t>
            </a:r>
            <a:r>
              <a:rPr lang="en-GB" sz="4600" dirty="0"/>
              <a:t> </a:t>
            </a:r>
            <a:r>
              <a:rPr lang="en-GB" sz="4600" dirty="0" err="1"/>
              <a:t>järel</a:t>
            </a:r>
            <a:r>
              <a:rPr lang="en-GB" sz="4600" dirty="0"/>
              <a:t> (</a:t>
            </a:r>
            <a:r>
              <a:rPr lang="en-GB" sz="4600" dirty="0" err="1"/>
              <a:t>avaliku</a:t>
            </a:r>
            <a:r>
              <a:rPr lang="en-GB" sz="4600" dirty="0"/>
              <a:t> </a:t>
            </a:r>
            <a:r>
              <a:rPr lang="en-GB" sz="4600" dirty="0" err="1"/>
              <a:t>diskussiooni</a:t>
            </a:r>
            <a:r>
              <a:rPr lang="en-GB" sz="4600" dirty="0"/>
              <a:t> sentiment </a:t>
            </a:r>
            <a:r>
              <a:rPr lang="en-GB" sz="4600" dirty="0" err="1"/>
              <a:t>ja</a:t>
            </a:r>
            <a:r>
              <a:rPr lang="en-GB" sz="4600" dirty="0"/>
              <a:t> </a:t>
            </a:r>
            <a:r>
              <a:rPr lang="en-GB" sz="4600" dirty="0" err="1"/>
              <a:t>emotsioonid</a:t>
            </a:r>
            <a:r>
              <a:rPr lang="en-GB" sz="4600" dirty="0"/>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Kriisitüübi</a:t>
            </a:r>
            <a:r>
              <a:rPr lang="en-GB" sz="4600" dirty="0">
                <a:latin typeface="Verdana"/>
                <a:ea typeface="Verdana"/>
                <a:cs typeface="Verdana"/>
                <a:sym typeface="Verdana"/>
              </a:rPr>
              <a:t> </a:t>
            </a:r>
            <a:r>
              <a:rPr lang="en-GB" sz="4600" dirty="0" err="1">
                <a:latin typeface="Verdana"/>
                <a:ea typeface="Verdana"/>
                <a:cs typeface="Verdana"/>
                <a:sym typeface="Verdana"/>
              </a:rPr>
              <a:t>määramine</a:t>
            </a:r>
            <a:r>
              <a:rPr lang="en-GB" sz="4600" dirty="0">
                <a:latin typeface="Verdana"/>
                <a:ea typeface="Verdana"/>
                <a:cs typeface="Verdana"/>
                <a:sym typeface="Verdana"/>
              </a:rPr>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Strateegia</a:t>
            </a:r>
            <a:r>
              <a:rPr lang="en-GB" sz="4600" dirty="0">
                <a:latin typeface="Verdana"/>
                <a:ea typeface="Verdana"/>
                <a:cs typeface="Verdana"/>
                <a:sym typeface="Verdana"/>
              </a:rPr>
              <a:t> </a:t>
            </a:r>
            <a:r>
              <a:rPr lang="en-GB" sz="4600" dirty="0" err="1">
                <a:latin typeface="Verdana"/>
                <a:ea typeface="Verdana"/>
                <a:cs typeface="Verdana"/>
                <a:sym typeface="Verdana"/>
              </a:rPr>
              <a:t>valimine</a:t>
            </a:r>
            <a:r>
              <a:rPr lang="en-GB" sz="4600" dirty="0">
                <a:latin typeface="Verdana"/>
                <a:ea typeface="Verdana"/>
                <a:cs typeface="Verdana"/>
                <a:sym typeface="Verdana"/>
              </a:rPr>
              <a:t> </a:t>
            </a:r>
            <a:r>
              <a:rPr lang="en-GB" sz="4600" dirty="0" err="1">
                <a:latin typeface="Verdana"/>
                <a:ea typeface="Verdana"/>
                <a:cs typeface="Verdana"/>
                <a:sym typeface="Verdana"/>
              </a:rPr>
              <a:t>kriisist</a:t>
            </a:r>
            <a:r>
              <a:rPr lang="en-GB" sz="4600" dirty="0">
                <a:latin typeface="Verdana"/>
                <a:ea typeface="Verdana"/>
                <a:cs typeface="Verdana"/>
                <a:sym typeface="Verdana"/>
              </a:rPr>
              <a:t> </a:t>
            </a:r>
            <a:r>
              <a:rPr lang="en-GB" sz="4600" dirty="0" err="1">
                <a:latin typeface="Verdana"/>
                <a:ea typeface="Verdana"/>
                <a:cs typeface="Verdana"/>
                <a:sym typeface="Verdana"/>
              </a:rPr>
              <a:t>tuleneva</a:t>
            </a:r>
            <a:r>
              <a:rPr lang="en-GB" sz="4600" dirty="0">
                <a:latin typeface="Verdana"/>
                <a:ea typeface="Verdana"/>
                <a:cs typeface="Verdana"/>
                <a:sym typeface="Verdana"/>
              </a:rPr>
              <a:t> </a:t>
            </a:r>
            <a:r>
              <a:rPr lang="en-GB" sz="4600" dirty="0" err="1">
                <a:latin typeface="Verdana"/>
                <a:ea typeface="Verdana"/>
                <a:cs typeface="Verdana"/>
                <a:sym typeface="Verdana"/>
              </a:rPr>
              <a:t>mainekahju</a:t>
            </a:r>
            <a:r>
              <a:rPr lang="en-GB" sz="4600" dirty="0">
                <a:latin typeface="Verdana"/>
                <a:ea typeface="Verdana"/>
                <a:cs typeface="Verdana"/>
                <a:sym typeface="Verdana"/>
              </a:rPr>
              <a:t> </a:t>
            </a:r>
            <a:r>
              <a:rPr lang="en-GB" sz="4600" dirty="0" err="1">
                <a:latin typeface="Verdana"/>
                <a:ea typeface="Verdana"/>
                <a:cs typeface="Verdana"/>
                <a:sym typeface="Verdana"/>
              </a:rPr>
              <a:t>minimeerimiseks</a:t>
            </a:r>
            <a:r>
              <a:rPr lang="en-GB" sz="4600" dirty="0">
                <a:latin typeface="Verdana"/>
                <a:ea typeface="Verdana"/>
                <a:cs typeface="Verdana"/>
                <a:sym typeface="Verdana"/>
              </a:rPr>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Kaasuste</a:t>
            </a:r>
            <a:r>
              <a:rPr lang="en-GB" sz="4600" dirty="0">
                <a:latin typeface="Verdana"/>
                <a:ea typeface="Verdana"/>
                <a:cs typeface="Verdana"/>
                <a:sym typeface="Verdana"/>
              </a:rPr>
              <a:t> </a:t>
            </a:r>
            <a:r>
              <a:rPr lang="en-GB" sz="4600" dirty="0" err="1">
                <a:latin typeface="Verdana"/>
                <a:ea typeface="Verdana"/>
                <a:cs typeface="Verdana"/>
                <a:sym typeface="Verdana"/>
              </a:rPr>
              <a:t>kohta</a:t>
            </a:r>
            <a:r>
              <a:rPr lang="en-GB" sz="4600" dirty="0">
                <a:latin typeface="Verdana"/>
                <a:ea typeface="Verdana"/>
                <a:cs typeface="Verdana"/>
                <a:sym typeface="Verdana"/>
              </a:rPr>
              <a:t> </a:t>
            </a:r>
            <a:r>
              <a:rPr lang="en-GB" sz="4600" dirty="0" err="1">
                <a:latin typeface="Verdana"/>
                <a:ea typeface="Verdana"/>
                <a:cs typeface="Verdana"/>
                <a:sym typeface="Verdana"/>
              </a:rPr>
              <a:t>kogutud</a:t>
            </a:r>
            <a:r>
              <a:rPr lang="en-GB" sz="4600" dirty="0">
                <a:latin typeface="Verdana"/>
                <a:ea typeface="Verdana"/>
                <a:cs typeface="Verdana"/>
                <a:sym typeface="Verdana"/>
              </a:rPr>
              <a:t> </a:t>
            </a:r>
            <a:r>
              <a:rPr lang="en-GB" sz="4600" dirty="0" err="1">
                <a:latin typeface="Verdana"/>
                <a:ea typeface="Verdana"/>
                <a:cs typeface="Verdana"/>
                <a:sym typeface="Verdana"/>
              </a:rPr>
              <a:t>andmete</a:t>
            </a:r>
            <a:r>
              <a:rPr lang="en-GB" sz="4600" dirty="0">
                <a:latin typeface="Verdana"/>
                <a:ea typeface="Verdana"/>
                <a:cs typeface="Verdana"/>
                <a:sym typeface="Verdana"/>
              </a:rPr>
              <a:t> </a:t>
            </a:r>
            <a:r>
              <a:rPr lang="en-GB" sz="4600" dirty="0" err="1">
                <a:latin typeface="Verdana"/>
                <a:ea typeface="Verdana"/>
                <a:cs typeface="Verdana"/>
                <a:sym typeface="Verdana"/>
              </a:rPr>
              <a:t>analüüs</a:t>
            </a:r>
            <a:r>
              <a:rPr lang="en-GB" sz="4600" dirty="0">
                <a:latin typeface="Verdana"/>
                <a:ea typeface="Verdana"/>
                <a:cs typeface="Verdana"/>
                <a:sym typeface="Verdana"/>
              </a:rPr>
              <a:t> </a:t>
            </a:r>
            <a:r>
              <a:rPr lang="en-GB" sz="4600" dirty="0" err="1">
                <a:latin typeface="Verdana"/>
                <a:ea typeface="Verdana"/>
                <a:cs typeface="Verdana"/>
                <a:sym typeface="Verdana"/>
              </a:rPr>
              <a:t>ning</a:t>
            </a:r>
            <a:r>
              <a:rPr lang="en-GB" sz="4600" dirty="0">
                <a:latin typeface="Verdana"/>
                <a:ea typeface="Verdana"/>
                <a:cs typeface="Verdana"/>
                <a:sym typeface="Verdana"/>
              </a:rPr>
              <a:t> </a:t>
            </a:r>
            <a:r>
              <a:rPr lang="en-GB" sz="4600" dirty="0" err="1">
                <a:latin typeface="Verdana"/>
                <a:ea typeface="Verdana"/>
                <a:cs typeface="Verdana"/>
                <a:sym typeface="Verdana"/>
              </a:rPr>
              <a:t>sisendi</a:t>
            </a:r>
            <a:r>
              <a:rPr lang="en-GB" sz="4600" dirty="0">
                <a:latin typeface="Verdana"/>
                <a:ea typeface="Verdana"/>
                <a:cs typeface="Verdana"/>
                <a:sym typeface="Verdana"/>
              </a:rPr>
              <a:t> </a:t>
            </a:r>
            <a:r>
              <a:rPr lang="en-GB" sz="4600" dirty="0" err="1">
                <a:latin typeface="Verdana"/>
                <a:ea typeface="Verdana"/>
                <a:cs typeface="Verdana"/>
                <a:sym typeface="Verdana"/>
              </a:rPr>
              <a:t>koostamine</a:t>
            </a:r>
            <a:r>
              <a:rPr lang="en-GB" sz="4600" dirty="0">
                <a:latin typeface="Verdana"/>
                <a:ea typeface="Verdana"/>
                <a:cs typeface="Verdana"/>
                <a:sym typeface="Verdana"/>
              </a:rPr>
              <a:t> LLM-le </a:t>
            </a:r>
            <a:r>
              <a:rPr lang="en-GB" sz="4600" dirty="0" err="1">
                <a:latin typeface="Verdana"/>
                <a:ea typeface="Verdana"/>
                <a:cs typeface="Verdana"/>
                <a:sym typeface="Verdana"/>
              </a:rPr>
              <a:t>uute</a:t>
            </a:r>
            <a:r>
              <a:rPr lang="en-GB" sz="4600" dirty="0">
                <a:latin typeface="Verdana"/>
                <a:ea typeface="Verdana"/>
                <a:cs typeface="Verdana"/>
                <a:sym typeface="Verdana"/>
              </a:rPr>
              <a:t> </a:t>
            </a:r>
            <a:r>
              <a:rPr lang="en-GB" sz="4600" dirty="0" err="1">
                <a:latin typeface="Verdana"/>
                <a:ea typeface="Verdana"/>
                <a:cs typeface="Verdana"/>
                <a:sym typeface="Verdana"/>
              </a:rPr>
              <a:t>pressiteadete</a:t>
            </a:r>
            <a:r>
              <a:rPr lang="en-GB" sz="4600" dirty="0">
                <a:latin typeface="Verdana"/>
                <a:ea typeface="Verdana"/>
                <a:cs typeface="Verdana"/>
                <a:sym typeface="Verdana"/>
              </a:rPr>
              <a:t> </a:t>
            </a:r>
            <a:r>
              <a:rPr lang="en-GB" sz="4600" dirty="0" err="1">
                <a:latin typeface="Verdana"/>
                <a:ea typeface="Verdana"/>
                <a:cs typeface="Verdana"/>
                <a:sym typeface="Verdana"/>
              </a:rPr>
              <a:t>loomiseks</a:t>
            </a:r>
            <a:endParaRPr sz="4600" dirty="0">
              <a:latin typeface="Verdana"/>
              <a:ea typeface="Verdana"/>
              <a:cs typeface="Verdana"/>
              <a:sym typeface="Verdana"/>
            </a:endParaRPr>
          </a:p>
          <a:p>
            <a:pPr marL="285750" lvl="0" indent="-285781" algn="l" rtl="0">
              <a:lnSpc>
                <a:spcPct val="120000"/>
              </a:lnSpc>
              <a:spcBef>
                <a:spcPts val="500"/>
              </a:spcBef>
              <a:spcAft>
                <a:spcPts val="0"/>
              </a:spcAft>
              <a:buSzPct val="100000"/>
              <a:buFont typeface="Verdana"/>
              <a:buAutoNum type="arabicPeriod"/>
            </a:pPr>
            <a:r>
              <a:rPr lang="en-GB" sz="4600" dirty="0" err="1">
                <a:latin typeface="Verdana"/>
                <a:ea typeface="Verdana"/>
                <a:cs typeface="Verdana"/>
                <a:sym typeface="Verdana"/>
              </a:rPr>
              <a:t>Tehisintellekti</a:t>
            </a:r>
            <a:r>
              <a:rPr lang="en-GB" sz="4600" dirty="0">
                <a:latin typeface="Verdana"/>
                <a:ea typeface="Verdana"/>
                <a:cs typeface="Verdana"/>
                <a:sym typeface="Verdana"/>
              </a:rPr>
              <a:t> </a:t>
            </a:r>
            <a:r>
              <a:rPr lang="en-GB" sz="4600" dirty="0" err="1">
                <a:latin typeface="Verdana"/>
                <a:ea typeface="Verdana"/>
                <a:cs typeface="Verdana"/>
                <a:sym typeface="Verdana"/>
              </a:rPr>
              <a:t>abil</a:t>
            </a:r>
            <a:r>
              <a:rPr lang="en-GB" sz="4600" dirty="0">
                <a:latin typeface="Verdana"/>
                <a:ea typeface="Verdana"/>
                <a:cs typeface="Verdana"/>
                <a:sym typeface="Verdana"/>
              </a:rPr>
              <a:t> </a:t>
            </a:r>
            <a:r>
              <a:rPr lang="en-GB" sz="4600" dirty="0" err="1">
                <a:latin typeface="Verdana"/>
                <a:ea typeface="Verdana"/>
                <a:cs typeface="Verdana"/>
                <a:sym typeface="Verdana"/>
              </a:rPr>
              <a:t>kõigile</a:t>
            </a:r>
            <a:r>
              <a:rPr lang="en-GB" sz="4600" dirty="0">
                <a:latin typeface="Verdana"/>
                <a:ea typeface="Verdana"/>
                <a:cs typeface="Verdana"/>
                <a:sym typeface="Verdana"/>
              </a:rPr>
              <a:t> </a:t>
            </a:r>
            <a:r>
              <a:rPr lang="en-GB" sz="4600" dirty="0" err="1">
                <a:latin typeface="Verdana"/>
                <a:ea typeface="Verdana"/>
                <a:cs typeface="Verdana"/>
                <a:sym typeface="Verdana"/>
              </a:rPr>
              <a:t>viiele</a:t>
            </a:r>
            <a:r>
              <a:rPr lang="en-GB" sz="4600" dirty="0">
                <a:latin typeface="Verdana"/>
                <a:ea typeface="Verdana"/>
                <a:cs typeface="Verdana"/>
                <a:sym typeface="Verdana"/>
              </a:rPr>
              <a:t> </a:t>
            </a:r>
            <a:r>
              <a:rPr lang="en-GB" sz="4600" dirty="0" err="1">
                <a:latin typeface="Verdana"/>
                <a:ea typeface="Verdana"/>
                <a:cs typeface="Verdana"/>
                <a:sym typeface="Verdana"/>
              </a:rPr>
              <a:t>juhtumile</a:t>
            </a:r>
            <a:r>
              <a:rPr lang="en-GB" sz="4600" dirty="0">
                <a:latin typeface="Verdana"/>
                <a:ea typeface="Verdana"/>
                <a:cs typeface="Verdana"/>
                <a:sym typeface="Verdana"/>
              </a:rPr>
              <a:t> </a:t>
            </a:r>
            <a:r>
              <a:rPr lang="en-GB" sz="4600" dirty="0" err="1">
                <a:latin typeface="Verdana"/>
                <a:ea typeface="Verdana"/>
                <a:cs typeface="Verdana"/>
                <a:sym typeface="Verdana"/>
              </a:rPr>
              <a:t>uute</a:t>
            </a:r>
            <a:r>
              <a:rPr lang="en-GB" sz="4600" dirty="0">
                <a:latin typeface="Verdana"/>
                <a:ea typeface="Verdana"/>
                <a:cs typeface="Verdana"/>
                <a:sym typeface="Verdana"/>
              </a:rPr>
              <a:t> </a:t>
            </a:r>
            <a:r>
              <a:rPr lang="en-GB" sz="4600" dirty="0" err="1">
                <a:latin typeface="Verdana"/>
                <a:ea typeface="Verdana"/>
                <a:cs typeface="Verdana"/>
                <a:sym typeface="Verdana"/>
              </a:rPr>
              <a:t>Coombsi</a:t>
            </a:r>
            <a:r>
              <a:rPr lang="en-GB" sz="4600" dirty="0">
                <a:latin typeface="Verdana"/>
                <a:ea typeface="Verdana"/>
                <a:cs typeface="Verdana"/>
                <a:sym typeface="Verdana"/>
              </a:rPr>
              <a:t> </a:t>
            </a:r>
            <a:r>
              <a:rPr lang="en-GB" sz="4600" dirty="0" err="1">
                <a:latin typeface="Verdana"/>
                <a:ea typeface="Verdana"/>
                <a:cs typeface="Verdana"/>
                <a:sym typeface="Verdana"/>
              </a:rPr>
              <a:t>mudelil</a:t>
            </a:r>
            <a:r>
              <a:rPr lang="en-GB" sz="4600" dirty="0">
                <a:latin typeface="Verdana"/>
                <a:ea typeface="Verdana"/>
                <a:cs typeface="Verdana"/>
                <a:sym typeface="Verdana"/>
              </a:rPr>
              <a:t> </a:t>
            </a:r>
            <a:r>
              <a:rPr lang="en-GB" sz="4600" dirty="0" err="1">
                <a:latin typeface="Verdana"/>
                <a:ea typeface="Verdana"/>
                <a:cs typeface="Verdana"/>
                <a:sym typeface="Verdana"/>
              </a:rPr>
              <a:t>põhinevate</a:t>
            </a:r>
            <a:r>
              <a:rPr lang="en-GB" sz="4600" dirty="0">
                <a:latin typeface="Verdana"/>
                <a:ea typeface="Verdana"/>
                <a:cs typeface="Verdana"/>
                <a:sym typeface="Verdana"/>
              </a:rPr>
              <a:t> </a:t>
            </a:r>
            <a:r>
              <a:rPr lang="en-GB" sz="4600" dirty="0" err="1">
                <a:latin typeface="Verdana"/>
                <a:ea typeface="Verdana"/>
                <a:cs typeface="Verdana"/>
                <a:sym typeface="Verdana"/>
              </a:rPr>
              <a:t>pressiteadete</a:t>
            </a:r>
            <a:r>
              <a:rPr lang="en-GB" sz="4600" dirty="0">
                <a:latin typeface="Verdana"/>
                <a:ea typeface="Verdana"/>
                <a:cs typeface="Verdana"/>
                <a:sym typeface="Verdana"/>
              </a:rPr>
              <a:t> </a:t>
            </a:r>
            <a:r>
              <a:rPr lang="en-GB" sz="4600" dirty="0" err="1">
                <a:latin typeface="Verdana"/>
                <a:ea typeface="Verdana"/>
                <a:cs typeface="Verdana"/>
                <a:sym typeface="Verdana"/>
              </a:rPr>
              <a:t>loomine</a:t>
            </a:r>
            <a:r>
              <a:rPr lang="en-GB" sz="4600" dirty="0">
                <a:latin typeface="Verdana"/>
                <a:ea typeface="Verdana"/>
                <a:cs typeface="Verdana"/>
                <a:sym typeface="Verdana"/>
              </a:rPr>
              <a:t> </a:t>
            </a:r>
            <a:endParaRPr sz="4600" dirty="0">
              <a:latin typeface="Verdana"/>
              <a:ea typeface="Verdana"/>
              <a:cs typeface="Verdana"/>
              <a:sym typeface="Verdana"/>
            </a:endParaRPr>
          </a:p>
          <a:p>
            <a:pPr marL="285750" lvl="0" indent="-285781" algn="l" rtl="0">
              <a:lnSpc>
                <a:spcPct val="120000"/>
              </a:lnSpc>
              <a:spcBef>
                <a:spcPts val="500"/>
              </a:spcBef>
              <a:spcAft>
                <a:spcPts val="0"/>
              </a:spcAft>
              <a:buSzPct val="100000"/>
              <a:buFont typeface="Verdana"/>
              <a:buAutoNum type="arabicPeriod"/>
            </a:pPr>
            <a:r>
              <a:rPr lang="en-GB" sz="4600" dirty="0" err="1"/>
              <a:t>Mõõdikute</a:t>
            </a:r>
            <a:r>
              <a:rPr lang="en-GB" sz="4600" dirty="0"/>
              <a:t> </a:t>
            </a:r>
            <a:r>
              <a:rPr lang="en-GB" sz="4600" dirty="0" err="1"/>
              <a:t>valimine</a:t>
            </a:r>
            <a:r>
              <a:rPr lang="en-GB" sz="4600" dirty="0"/>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t>Ankeetküsimustiku</a:t>
            </a:r>
            <a:r>
              <a:rPr lang="en-GB" sz="4600" dirty="0"/>
              <a:t> </a:t>
            </a:r>
            <a:r>
              <a:rPr lang="en-GB" sz="4600" dirty="0" err="1"/>
              <a:t>koostamine</a:t>
            </a:r>
            <a:r>
              <a:rPr lang="en-GB" sz="4600" dirty="0"/>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t>Küsitluse</a:t>
            </a:r>
            <a:r>
              <a:rPr lang="en-GB" sz="4600" dirty="0"/>
              <a:t> </a:t>
            </a:r>
            <a:r>
              <a:rPr lang="en-GB" sz="4600" dirty="0" err="1"/>
              <a:t>läbiviimine</a:t>
            </a:r>
            <a:r>
              <a:rPr lang="en-GB" sz="4600" dirty="0"/>
              <a:t> </a:t>
            </a:r>
            <a:r>
              <a:rPr lang="en-GB" sz="4600" dirty="0" err="1"/>
              <a:t>LimeSurvey</a:t>
            </a:r>
            <a:r>
              <a:rPr lang="en-GB" sz="4600" dirty="0"/>
              <a:t> </a:t>
            </a:r>
            <a:r>
              <a:rPr lang="en-GB" sz="4600" dirty="0" err="1"/>
              <a:t>keskkonnas</a:t>
            </a:r>
            <a:r>
              <a:rPr lang="en-GB" sz="4600" dirty="0"/>
              <a:t> (288 </a:t>
            </a:r>
            <a:r>
              <a:rPr lang="en-GB" sz="4600" dirty="0" err="1"/>
              <a:t>vastajat</a:t>
            </a:r>
            <a:r>
              <a:rPr lang="en-GB" sz="4600" dirty="0"/>
              <a:t>)</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t>Küsitluse</a:t>
            </a:r>
            <a:r>
              <a:rPr lang="en-GB" sz="4600" dirty="0"/>
              <a:t> </a:t>
            </a:r>
            <a:r>
              <a:rPr lang="en-GB" sz="4600" dirty="0" err="1"/>
              <a:t>andmete</a:t>
            </a:r>
            <a:r>
              <a:rPr lang="en-GB" sz="4600" dirty="0"/>
              <a:t> </a:t>
            </a:r>
            <a:r>
              <a:rPr lang="en-GB" sz="4600" dirty="0" err="1"/>
              <a:t>kogumine</a:t>
            </a:r>
            <a:r>
              <a:rPr lang="en-GB" sz="4600" dirty="0"/>
              <a:t> </a:t>
            </a:r>
            <a:r>
              <a:rPr lang="en-GB" sz="4600" dirty="0" err="1"/>
              <a:t>ja</a:t>
            </a:r>
            <a:r>
              <a:rPr lang="en-GB" sz="4600" dirty="0"/>
              <a:t> </a:t>
            </a:r>
            <a:r>
              <a:rPr lang="en-GB" sz="4600" dirty="0" err="1"/>
              <a:t>puhastamine</a:t>
            </a:r>
            <a:r>
              <a:rPr lang="en-GB" sz="4600" dirty="0"/>
              <a:t> </a:t>
            </a:r>
            <a:endParaRPr sz="4600" dirty="0"/>
          </a:p>
          <a:p>
            <a:pPr marL="285750" lvl="0" indent="-285781" algn="l" rtl="0">
              <a:lnSpc>
                <a:spcPct val="120000"/>
              </a:lnSpc>
              <a:spcBef>
                <a:spcPts val="500"/>
              </a:spcBef>
              <a:spcAft>
                <a:spcPts val="0"/>
              </a:spcAft>
              <a:buSzPct val="100000"/>
              <a:buFont typeface="Verdana"/>
              <a:buAutoNum type="arabicPeriod"/>
            </a:pPr>
            <a:r>
              <a:rPr lang="en-GB" sz="4600" dirty="0" err="1"/>
              <a:t>Küsitluse</a:t>
            </a:r>
            <a:r>
              <a:rPr lang="en-GB" sz="4600" dirty="0"/>
              <a:t> </a:t>
            </a:r>
            <a:r>
              <a:rPr lang="en-GB" sz="4600" dirty="0" err="1"/>
              <a:t>andmete</a:t>
            </a:r>
            <a:r>
              <a:rPr lang="en-GB" sz="4600" dirty="0"/>
              <a:t> </a:t>
            </a:r>
            <a:r>
              <a:rPr lang="en-GB" sz="4600" dirty="0" err="1"/>
              <a:t>analüüs</a:t>
            </a:r>
            <a:r>
              <a:rPr lang="en-GB" sz="4600" dirty="0"/>
              <a:t> </a:t>
            </a:r>
            <a:endParaRPr sz="4600" dirty="0"/>
          </a:p>
          <a:p>
            <a:pPr marL="742950" lvl="1" indent="-285781" algn="l" rtl="0">
              <a:lnSpc>
                <a:spcPct val="120000"/>
              </a:lnSpc>
              <a:spcBef>
                <a:spcPts val="500"/>
              </a:spcBef>
              <a:spcAft>
                <a:spcPts val="0"/>
              </a:spcAft>
              <a:buSzPct val="100000"/>
              <a:buChar char="▪"/>
            </a:pPr>
            <a:r>
              <a:rPr lang="en-GB" sz="4600" dirty="0" err="1"/>
              <a:t>Kirjeldav</a:t>
            </a:r>
            <a:r>
              <a:rPr lang="en-GB" sz="4600" dirty="0"/>
              <a:t> </a:t>
            </a:r>
            <a:r>
              <a:rPr lang="en-GB" sz="4600" dirty="0" err="1"/>
              <a:t>statistika</a:t>
            </a:r>
            <a:r>
              <a:rPr lang="en-GB" sz="4600" dirty="0"/>
              <a:t> </a:t>
            </a:r>
            <a:endParaRPr sz="4600" dirty="0"/>
          </a:p>
          <a:p>
            <a:pPr marL="742950" lvl="1" indent="-285781" algn="l" rtl="0">
              <a:lnSpc>
                <a:spcPct val="120000"/>
              </a:lnSpc>
              <a:spcBef>
                <a:spcPts val="500"/>
              </a:spcBef>
              <a:spcAft>
                <a:spcPts val="0"/>
              </a:spcAft>
              <a:buSzPct val="100000"/>
              <a:buChar char="▪"/>
            </a:pPr>
            <a:r>
              <a:rPr lang="en-GB" sz="4600" dirty="0" err="1"/>
              <a:t>Pearsoni</a:t>
            </a:r>
            <a:r>
              <a:rPr lang="en-GB" sz="4600" dirty="0"/>
              <a:t> </a:t>
            </a:r>
            <a:r>
              <a:rPr lang="en-GB" sz="4600" dirty="0" err="1"/>
              <a:t>korrelatsioonianalüüsi</a:t>
            </a:r>
            <a:r>
              <a:rPr lang="en-GB" sz="4600" dirty="0"/>
              <a:t> </a:t>
            </a:r>
            <a:r>
              <a:rPr lang="en-GB" sz="4600" dirty="0" err="1"/>
              <a:t>läbiviimine</a:t>
            </a:r>
            <a:r>
              <a:rPr lang="en-GB" sz="4600" dirty="0"/>
              <a:t> </a:t>
            </a:r>
            <a:endParaRPr sz="4600" dirty="0"/>
          </a:p>
          <a:p>
            <a:pPr marL="742950" lvl="1" indent="-285781" algn="l" rtl="0">
              <a:lnSpc>
                <a:spcPct val="120000"/>
              </a:lnSpc>
              <a:spcBef>
                <a:spcPts val="500"/>
              </a:spcBef>
              <a:spcAft>
                <a:spcPts val="0"/>
              </a:spcAft>
              <a:buSzPct val="100000"/>
              <a:buChar char="▪"/>
            </a:pPr>
            <a:r>
              <a:rPr lang="en-GB" sz="4600" dirty="0"/>
              <a:t>Student t-</a:t>
            </a:r>
            <a:r>
              <a:rPr lang="en-GB" sz="4600" dirty="0" err="1"/>
              <a:t>testide</a:t>
            </a:r>
            <a:r>
              <a:rPr lang="en-GB" sz="4600" dirty="0"/>
              <a:t> </a:t>
            </a:r>
            <a:r>
              <a:rPr lang="en-GB" sz="4600" dirty="0" err="1"/>
              <a:t>läbiviimine</a:t>
            </a:r>
            <a:r>
              <a:rPr lang="en-GB" sz="4600" dirty="0"/>
              <a:t> </a:t>
            </a:r>
            <a:endParaRPr sz="4600" dirty="0"/>
          </a:p>
          <a:p>
            <a:pPr marL="285750" lvl="0" indent="-228473" algn="l" rtl="0">
              <a:lnSpc>
                <a:spcPct val="100000"/>
              </a:lnSpc>
              <a:spcBef>
                <a:spcPts val="500"/>
              </a:spcBef>
              <a:spcAft>
                <a:spcPts val="0"/>
              </a:spcAft>
              <a:buSzPct val="100000"/>
              <a:buFont typeface="Verdana"/>
              <a:buNone/>
            </a:pPr>
            <a:endParaRPr sz="1900" dirty="0">
              <a:latin typeface="Verdana"/>
              <a:ea typeface="Verdana"/>
              <a:cs typeface="Verdana"/>
              <a:sym typeface="Verdana"/>
            </a:endParaRPr>
          </a:p>
          <a:p>
            <a:pPr marL="273050" lvl="1" indent="0" algn="l" rtl="0">
              <a:lnSpc>
                <a:spcPct val="100000"/>
              </a:lnSpc>
              <a:spcBef>
                <a:spcPts val="500"/>
              </a:spcBef>
              <a:spcAft>
                <a:spcPts val="0"/>
              </a:spcAft>
              <a:buSzPct val="100000"/>
              <a:buNone/>
            </a:pPr>
            <a:endParaRPr dirty="0"/>
          </a:p>
          <a:p>
            <a:pPr marL="285750" marR="0" lvl="0" indent="-231457" algn="l" rtl="0">
              <a:lnSpc>
                <a:spcPct val="100000"/>
              </a:lnSpc>
              <a:spcBef>
                <a:spcPts val="500"/>
              </a:spcBef>
              <a:spcAft>
                <a:spcPts val="0"/>
              </a:spcAft>
              <a:buClr>
                <a:srgbClr val="E4067E"/>
              </a:buClr>
              <a:buSzPct val="100000"/>
              <a:buFont typeface="Noto Sans Symbols"/>
              <a:buNone/>
            </a:pPr>
            <a:endParaRPr dirty="0"/>
          </a:p>
        </p:txBody>
      </p:sp>
    </p:spTree>
    <p:extLst>
      <p:ext uri="{BB962C8B-B14F-4D97-AF65-F5344CB8AC3E}">
        <p14:creationId xmlns:p14="http://schemas.microsoft.com/office/powerpoint/2010/main" val="1470671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erson with long hair and purple circle with text&#10;&#10;Description automatically generated">
            <a:extLst>
              <a:ext uri="{FF2B5EF4-FFF2-40B4-BE49-F238E27FC236}">
                <a16:creationId xmlns:a16="http://schemas.microsoft.com/office/drawing/2014/main" id="{62131308-4CAD-5FB7-E3D3-2EB60F7B1EE9}"/>
              </a:ext>
            </a:extLst>
          </p:cNvPr>
          <p:cNvPicPr>
            <a:picLocks noChangeAspect="1"/>
          </p:cNvPicPr>
          <p:nvPr/>
        </p:nvPicPr>
        <p:blipFill>
          <a:blip r:embed="rId2"/>
          <a:stretch>
            <a:fillRect/>
          </a:stretch>
        </p:blipFill>
        <p:spPr>
          <a:xfrm>
            <a:off x="882316" y="457200"/>
            <a:ext cx="10427368" cy="5943600"/>
          </a:xfrm>
          <a:prstGeom prst="rect">
            <a:avLst/>
          </a:prstGeom>
        </p:spPr>
      </p:pic>
    </p:spTree>
    <p:extLst>
      <p:ext uri="{BB962C8B-B14F-4D97-AF65-F5344CB8AC3E}">
        <p14:creationId xmlns:p14="http://schemas.microsoft.com/office/powerpoint/2010/main" val="2697495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7"/>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t>METOODIKA – KRIISIKOMMUNIKATSIOONI PROTSESS</a:t>
            </a:r>
            <a:endParaRPr/>
          </a:p>
        </p:txBody>
      </p:sp>
      <p:pic>
        <p:nvPicPr>
          <p:cNvPr id="135" name="Google Shape;135;p7" descr="A diagram of a chart&#10;&#10;Description automatically generated with medium confidence"/>
          <p:cNvPicPr preferRelativeResize="0"/>
          <p:nvPr/>
        </p:nvPicPr>
        <p:blipFill rotWithShape="1">
          <a:blip r:embed="rId3">
            <a:alphaModFix/>
          </a:blip>
          <a:srcRect/>
          <a:stretch/>
        </p:blipFill>
        <p:spPr>
          <a:xfrm>
            <a:off x="3314700" y="1268472"/>
            <a:ext cx="5904068" cy="4428051"/>
          </a:xfrm>
          <a:prstGeom prst="rect">
            <a:avLst/>
          </a:prstGeom>
          <a:noFill/>
          <a:ln>
            <a:noFill/>
          </a:ln>
        </p:spPr>
      </p:pic>
      <p:sp>
        <p:nvSpPr>
          <p:cNvPr id="136" name="Google Shape;136;p7"/>
          <p:cNvSpPr txBox="1"/>
          <p:nvPr/>
        </p:nvSpPr>
        <p:spPr>
          <a:xfrm>
            <a:off x="3957816" y="5700392"/>
            <a:ext cx="513955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a:solidFill>
                  <a:srgbClr val="A5A5A5"/>
                </a:solidFill>
                <a:latin typeface="Calibri"/>
                <a:ea typeface="Calibri"/>
                <a:cs typeface="Calibri"/>
                <a:sym typeface="Calibri"/>
              </a:rPr>
              <a:t>Allikas: Autori koostatud Coombs (2007) baasil</a:t>
            </a:r>
            <a:endParaRPr/>
          </a:p>
        </p:txBody>
      </p:sp>
    </p:spTree>
    <p:extLst>
      <p:ext uri="{BB962C8B-B14F-4D97-AF65-F5344CB8AC3E}">
        <p14:creationId xmlns:p14="http://schemas.microsoft.com/office/powerpoint/2010/main" val="31040088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t>METOODIKA – KAASUSED</a:t>
            </a:r>
            <a:endParaRPr/>
          </a:p>
        </p:txBody>
      </p:sp>
      <p:sp>
        <p:nvSpPr>
          <p:cNvPr id="143" name="Google Shape;143;p8"/>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285750" marR="0" lvl="0" indent="-285750" algn="l" rtl="0">
              <a:lnSpc>
                <a:spcPct val="100000"/>
              </a:lnSpc>
              <a:spcBef>
                <a:spcPts val="0"/>
              </a:spcBef>
              <a:spcAft>
                <a:spcPts val="0"/>
              </a:spcAft>
              <a:buClr>
                <a:srgbClr val="E4067E"/>
              </a:buClr>
              <a:buSzPts val="1600"/>
              <a:buFont typeface="Noto Sans Symbols"/>
              <a:buChar char="▪"/>
            </a:pPr>
            <a:r>
              <a:rPr lang="en-GB" sz="1600">
                <a:latin typeface="Verdana"/>
                <a:ea typeface="Verdana"/>
                <a:cs typeface="Verdana"/>
                <a:sym typeface="Verdana"/>
              </a:rPr>
              <a:t>Juhtum 1 – Volkswagen Grupi emissiooniskandaal (2015) </a:t>
            </a:r>
            <a:br>
              <a:rPr lang="en-GB" sz="1600">
                <a:latin typeface="Verdana"/>
                <a:ea typeface="Verdana"/>
                <a:cs typeface="Verdana"/>
                <a:sym typeface="Verdana"/>
              </a:rPr>
            </a:b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ts val="1600"/>
              <a:buFont typeface="Noto Sans Symbols"/>
              <a:buChar char="▪"/>
            </a:pPr>
            <a:r>
              <a:rPr lang="en-GB" sz="1600">
                <a:latin typeface="Verdana"/>
                <a:ea typeface="Verdana"/>
                <a:cs typeface="Verdana"/>
                <a:sym typeface="Verdana"/>
              </a:rPr>
              <a:t>Juhtum 2 – Facebook ja Cambridge Analytica andmeskandaal (2018) </a:t>
            </a:r>
            <a:br>
              <a:rPr lang="en-GB" sz="1600">
                <a:latin typeface="Verdana"/>
                <a:ea typeface="Verdana"/>
                <a:cs typeface="Verdana"/>
                <a:sym typeface="Verdana"/>
              </a:rPr>
            </a:b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ts val="1600"/>
              <a:buFont typeface="Noto Sans Symbols"/>
              <a:buChar char="▪"/>
            </a:pPr>
            <a:r>
              <a:rPr lang="en-GB" sz="1600">
                <a:latin typeface="Verdana"/>
                <a:ea typeface="Verdana"/>
                <a:cs typeface="Verdana"/>
                <a:sym typeface="Verdana"/>
              </a:rPr>
              <a:t>Juhtum 3 – British Petroleumi Mehhiko lahe õlileke (2010) </a:t>
            </a:r>
            <a:br>
              <a:rPr lang="en-GB" sz="1600">
                <a:latin typeface="Verdana"/>
                <a:ea typeface="Verdana"/>
                <a:cs typeface="Verdana"/>
                <a:sym typeface="Verdana"/>
              </a:rPr>
            </a:b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ts val="1600"/>
              <a:buFont typeface="Noto Sans Symbols"/>
              <a:buChar char="▪"/>
            </a:pPr>
            <a:r>
              <a:rPr lang="en-GB" sz="1600">
                <a:latin typeface="Verdana"/>
                <a:ea typeface="Verdana"/>
                <a:cs typeface="Verdana"/>
                <a:sym typeface="Verdana"/>
              </a:rPr>
              <a:t>Juhtum 4 – Samsungi isesüttivad mobiiltelefonid (2016) </a:t>
            </a:r>
            <a:br>
              <a:rPr lang="en-GB" sz="1600">
                <a:latin typeface="Verdana"/>
                <a:ea typeface="Verdana"/>
                <a:cs typeface="Verdana"/>
                <a:sym typeface="Verdana"/>
              </a:rPr>
            </a:b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ts val="1600"/>
              <a:buFont typeface="Noto Sans Symbols"/>
              <a:buChar char="▪"/>
            </a:pPr>
            <a:r>
              <a:rPr lang="en-GB" sz="1600">
                <a:latin typeface="Verdana"/>
                <a:ea typeface="Verdana"/>
                <a:cs typeface="Verdana"/>
                <a:sym typeface="Verdana"/>
              </a:rPr>
              <a:t>Juhtum 5 – Danske Bank rahapesuskandaal (2017) </a:t>
            </a:r>
            <a:endParaRPr/>
          </a:p>
          <a:p>
            <a:pPr marL="0" lvl="0" indent="0" algn="l" rtl="0">
              <a:lnSpc>
                <a:spcPct val="100000"/>
              </a:lnSpc>
              <a:spcBef>
                <a:spcPts val="500"/>
              </a:spcBef>
              <a:spcAft>
                <a:spcPts val="0"/>
              </a:spcAft>
              <a:buSzPts val="1800"/>
              <a:buNone/>
            </a:pPr>
            <a:endParaRPr/>
          </a:p>
        </p:txBody>
      </p:sp>
    </p:spTree>
    <p:extLst>
      <p:ext uri="{BB962C8B-B14F-4D97-AF65-F5344CB8AC3E}">
        <p14:creationId xmlns:p14="http://schemas.microsoft.com/office/powerpoint/2010/main" val="2966797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9"/>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METOODIKA</a:t>
            </a:r>
            <a:endParaRPr/>
          </a:p>
          <a:p>
            <a:pPr marL="0" marR="0" lvl="0" indent="0" algn="l" rtl="0">
              <a:lnSpc>
                <a:spcPct val="100000"/>
              </a:lnSpc>
              <a:spcBef>
                <a:spcPts val="0"/>
              </a:spcBef>
              <a:spcAft>
                <a:spcPts val="0"/>
              </a:spcAft>
              <a:buClr>
                <a:srgbClr val="332B60"/>
              </a:buClr>
              <a:buSzPts val="2200"/>
              <a:buFont typeface="Arial"/>
              <a:buNone/>
            </a:pPr>
            <a:endParaRPr>
              <a:solidFill>
                <a:srgbClr val="332B60"/>
              </a:solidFill>
            </a:endParaRPr>
          </a:p>
        </p:txBody>
      </p:sp>
      <p:sp>
        <p:nvSpPr>
          <p:cNvPr id="149" name="Google Shape;149;p9"/>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536575" lvl="1" indent="-263525" algn="l" rtl="0">
              <a:lnSpc>
                <a:spcPct val="100000"/>
              </a:lnSpc>
              <a:spcBef>
                <a:spcPts val="0"/>
              </a:spcBef>
              <a:spcAft>
                <a:spcPts val="0"/>
              </a:spcAft>
              <a:buSzPts val="1800"/>
              <a:buChar char="▪"/>
            </a:pPr>
            <a:r>
              <a:rPr lang="en-GB" sz="1800" dirty="0" err="1"/>
              <a:t>Metoodika</a:t>
            </a:r>
            <a:r>
              <a:rPr lang="en-GB" sz="1800" dirty="0"/>
              <a:t>: </a:t>
            </a:r>
            <a:r>
              <a:rPr lang="en-GB" sz="1800" dirty="0" err="1"/>
              <a:t>Kvantitatiivne</a:t>
            </a:r>
            <a:r>
              <a:rPr lang="en-GB" sz="1800" dirty="0"/>
              <a:t> </a:t>
            </a:r>
            <a:r>
              <a:rPr lang="en-GB" sz="1800" dirty="0" err="1"/>
              <a:t>analüüsimeetod</a:t>
            </a:r>
            <a:r>
              <a:rPr lang="en-GB" sz="1800" dirty="0"/>
              <a:t> </a:t>
            </a:r>
            <a:r>
              <a:rPr lang="en-GB" sz="1800" dirty="0" err="1"/>
              <a:t>kombineeritud</a:t>
            </a:r>
            <a:r>
              <a:rPr lang="en-GB" sz="1800" dirty="0"/>
              <a:t> </a:t>
            </a:r>
            <a:r>
              <a:rPr lang="en-GB" sz="1800" dirty="0" err="1"/>
              <a:t>juhtumiuuringute</a:t>
            </a:r>
            <a:r>
              <a:rPr lang="en-GB" sz="1800" dirty="0"/>
              <a:t> </a:t>
            </a:r>
            <a:r>
              <a:rPr lang="en-GB" sz="1800" dirty="0" err="1"/>
              <a:t>ja</a:t>
            </a:r>
            <a:r>
              <a:rPr lang="en-GB" sz="1800" dirty="0"/>
              <a:t> </a:t>
            </a:r>
            <a:r>
              <a:rPr lang="en-GB" sz="1800" dirty="0" err="1"/>
              <a:t>kirjanduse</a:t>
            </a:r>
            <a:r>
              <a:rPr lang="en-GB" sz="1800" dirty="0"/>
              <a:t> </a:t>
            </a:r>
            <a:r>
              <a:rPr lang="en-GB" sz="1800" dirty="0" err="1"/>
              <a:t>analüüsiga</a:t>
            </a:r>
            <a:endParaRPr dirty="0"/>
          </a:p>
          <a:p>
            <a:pPr marL="809625" lvl="2" indent="-273050" algn="l" rtl="0">
              <a:lnSpc>
                <a:spcPct val="100000"/>
              </a:lnSpc>
              <a:spcBef>
                <a:spcPts val="500"/>
              </a:spcBef>
              <a:spcAft>
                <a:spcPts val="0"/>
              </a:spcAft>
              <a:buSzPts val="1600"/>
              <a:buChar char="▪"/>
            </a:pPr>
            <a:r>
              <a:rPr lang="en-GB" sz="1600" dirty="0" err="1"/>
              <a:t>Juhtumiuuringud</a:t>
            </a:r>
            <a:r>
              <a:rPr lang="en-GB" sz="1600" dirty="0"/>
              <a:t> – </a:t>
            </a:r>
            <a:r>
              <a:rPr lang="en-GB" sz="1600" dirty="0" err="1"/>
              <a:t>viie</a:t>
            </a:r>
            <a:r>
              <a:rPr lang="en-GB" sz="1600" dirty="0"/>
              <a:t> </a:t>
            </a:r>
            <a:r>
              <a:rPr lang="en-GB" sz="1600" dirty="0" err="1"/>
              <a:t>rahvusvahelise</a:t>
            </a:r>
            <a:r>
              <a:rPr lang="en-GB" sz="1600" dirty="0"/>
              <a:t> </a:t>
            </a:r>
            <a:r>
              <a:rPr lang="en-GB" sz="1600" dirty="0" err="1"/>
              <a:t>kriisijuhtumi</a:t>
            </a:r>
            <a:r>
              <a:rPr lang="en-GB" sz="1600" dirty="0"/>
              <a:t> </a:t>
            </a:r>
            <a:r>
              <a:rPr lang="en-GB" sz="1600" dirty="0" err="1"/>
              <a:t>analüüsimiseks</a:t>
            </a:r>
            <a:endParaRPr dirty="0"/>
          </a:p>
          <a:p>
            <a:pPr marL="809625" lvl="2" indent="-273050" algn="l" rtl="0">
              <a:lnSpc>
                <a:spcPct val="100000"/>
              </a:lnSpc>
              <a:spcBef>
                <a:spcPts val="500"/>
              </a:spcBef>
              <a:spcAft>
                <a:spcPts val="0"/>
              </a:spcAft>
              <a:buSzPts val="1600"/>
              <a:buChar char="▪"/>
            </a:pPr>
            <a:r>
              <a:rPr lang="en-GB" sz="1600" dirty="0"/>
              <a:t>A/B </a:t>
            </a:r>
            <a:r>
              <a:rPr lang="en-GB" sz="1600" dirty="0" err="1"/>
              <a:t>testimine</a:t>
            </a:r>
            <a:r>
              <a:rPr lang="en-GB" sz="1600" dirty="0"/>
              <a:t> – </a:t>
            </a:r>
            <a:r>
              <a:rPr lang="en-GB" sz="1600" dirty="0" err="1"/>
              <a:t>suure</a:t>
            </a:r>
            <a:r>
              <a:rPr lang="en-GB" sz="1600" dirty="0"/>
              <a:t> </a:t>
            </a:r>
            <a:r>
              <a:rPr lang="en-GB" sz="1600" dirty="0" err="1"/>
              <a:t>keelemudeli</a:t>
            </a:r>
            <a:r>
              <a:rPr lang="en-GB" sz="1600" dirty="0"/>
              <a:t> </a:t>
            </a:r>
            <a:r>
              <a:rPr lang="en-GB" sz="1600" dirty="0" err="1"/>
              <a:t>loodud</a:t>
            </a:r>
            <a:r>
              <a:rPr lang="en-GB" sz="1600" dirty="0"/>
              <a:t> </a:t>
            </a:r>
            <a:r>
              <a:rPr lang="en-GB" sz="1600" dirty="0" err="1"/>
              <a:t>pressiteadete</a:t>
            </a:r>
            <a:r>
              <a:rPr lang="en-GB" sz="1600" dirty="0"/>
              <a:t> sisu </a:t>
            </a:r>
            <a:r>
              <a:rPr lang="en-GB" sz="1600" dirty="0" err="1"/>
              <a:t>võrdlemiseks</a:t>
            </a:r>
            <a:r>
              <a:rPr lang="en-GB" sz="1600" dirty="0"/>
              <a:t> </a:t>
            </a:r>
            <a:r>
              <a:rPr lang="en-GB" sz="1600" dirty="0" err="1"/>
              <a:t>inimeste</a:t>
            </a:r>
            <a:r>
              <a:rPr lang="en-GB" sz="1600" dirty="0"/>
              <a:t> </a:t>
            </a:r>
            <a:r>
              <a:rPr lang="en-GB" sz="1600" dirty="0" err="1"/>
              <a:t>loodud</a:t>
            </a:r>
            <a:r>
              <a:rPr lang="en-GB" sz="1600" dirty="0"/>
              <a:t> </a:t>
            </a:r>
            <a:r>
              <a:rPr lang="en-GB" sz="1600" dirty="0" err="1"/>
              <a:t>materjalide</a:t>
            </a:r>
            <a:r>
              <a:rPr lang="en-GB" sz="1600" dirty="0"/>
              <a:t> </a:t>
            </a:r>
            <a:r>
              <a:rPr lang="en-GB" sz="1600" dirty="0" err="1"/>
              <a:t>sisuga</a:t>
            </a:r>
            <a:endParaRPr sz="1600" dirty="0"/>
          </a:p>
        </p:txBody>
      </p:sp>
    </p:spTree>
    <p:extLst>
      <p:ext uri="{BB962C8B-B14F-4D97-AF65-F5344CB8AC3E}">
        <p14:creationId xmlns:p14="http://schemas.microsoft.com/office/powerpoint/2010/main" val="37892073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Shape 153"/>
        <p:cNvGrpSpPr/>
        <p:nvPr/>
      </p:nvGrpSpPr>
      <p:grpSpPr>
        <a:xfrm>
          <a:off x="0" y="0"/>
          <a:ext cx="0" cy="0"/>
          <a:chOff x="0" y="0"/>
          <a:chExt cx="0" cy="0"/>
        </a:xfrm>
      </p:grpSpPr>
      <p:sp>
        <p:nvSpPr>
          <p:cNvPr id="154" name="Google Shape;154;p10"/>
          <p:cNvSpPr txBox="1">
            <a:spLocks noGrp="1"/>
          </p:cNvSpPr>
          <p:nvPr>
            <p:ph type="body" idx="2"/>
          </p:nvPr>
        </p:nvSpPr>
        <p:spPr>
          <a:xfrm>
            <a:off x="479425" y="558471"/>
            <a:ext cx="10656888" cy="755228"/>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Clr>
                <a:srgbClr val="332B60"/>
              </a:buClr>
              <a:buSzPts val="2200"/>
              <a:buNone/>
            </a:pPr>
            <a:r>
              <a:rPr lang="en-GB"/>
              <a:t>METOODIKA – KÜSIMUSTIKU DIMENSIOONID</a:t>
            </a:r>
            <a:endParaRPr/>
          </a:p>
        </p:txBody>
      </p:sp>
      <p:graphicFrame>
        <p:nvGraphicFramePr>
          <p:cNvPr id="155" name="Google Shape;155;p10"/>
          <p:cNvGraphicFramePr/>
          <p:nvPr/>
        </p:nvGraphicFramePr>
        <p:xfrm>
          <a:off x="1890585" y="1313699"/>
          <a:ext cx="8192525" cy="3883875"/>
        </p:xfrm>
        <a:graphic>
          <a:graphicData uri="http://schemas.openxmlformats.org/drawingml/2006/table">
            <a:tbl>
              <a:tblPr>
                <a:noFill/>
              </a:tblPr>
              <a:tblGrid>
                <a:gridCol w="2854450">
                  <a:extLst>
                    <a:ext uri="{9D8B030D-6E8A-4147-A177-3AD203B41FA5}">
                      <a16:colId xmlns:a16="http://schemas.microsoft.com/office/drawing/2014/main" val="20000"/>
                    </a:ext>
                  </a:extLst>
                </a:gridCol>
                <a:gridCol w="2507800">
                  <a:extLst>
                    <a:ext uri="{9D8B030D-6E8A-4147-A177-3AD203B41FA5}">
                      <a16:colId xmlns:a16="http://schemas.microsoft.com/office/drawing/2014/main" val="20001"/>
                    </a:ext>
                  </a:extLst>
                </a:gridCol>
                <a:gridCol w="2830275">
                  <a:extLst>
                    <a:ext uri="{9D8B030D-6E8A-4147-A177-3AD203B41FA5}">
                      <a16:colId xmlns:a16="http://schemas.microsoft.com/office/drawing/2014/main" val="20002"/>
                    </a:ext>
                  </a:extLst>
                </a:gridCol>
              </a:tblGrid>
              <a:tr h="357775">
                <a:tc>
                  <a:txBody>
                    <a:bodyPr/>
                    <a:lstStyle/>
                    <a:p>
                      <a:pPr marL="0" marR="0" lvl="0" indent="0" algn="ctr"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Dimensioon</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Küsimuste/väidete arv</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Selgitus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544925">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Demograafilised andmed</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3 küsimust</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Vastaja vanus, sugu, rahvus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597875">
                <a:tc>
                  <a:txBody>
                    <a:bodyPr/>
                    <a:lstStyle/>
                    <a:p>
                      <a:pPr marL="0" marR="0" lvl="0" indent="0" algn="l" rtl="0">
                        <a:lnSpc>
                          <a:spcPct val="107000"/>
                        </a:lnSpc>
                        <a:spcBef>
                          <a:spcPts val="0"/>
                        </a:spcBef>
                        <a:spcAft>
                          <a:spcPts val="0"/>
                        </a:spcAft>
                        <a:buNone/>
                      </a:pPr>
                      <a:r>
                        <a:rPr lang="en-GB" sz="1400" b="0" i="0" u="none" strike="noStrike" cap="none">
                          <a:latin typeface="Times New Roman"/>
                          <a:ea typeface="Times New Roman"/>
                          <a:cs typeface="Times New Roman"/>
                          <a:sym typeface="Times New Roman"/>
                        </a:rPr>
                        <a:t>Ameti ja haridustasemega seotud andmed</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latin typeface="Times New Roman"/>
                          <a:ea typeface="Times New Roman"/>
                          <a:cs typeface="Times New Roman"/>
                          <a:sym typeface="Times New Roman"/>
                        </a:rPr>
                        <a:t>2 küsimust</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Haridustase, amet</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919200">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Uudismeedia tarbimine</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1 järjestusskaala</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Uudismeedia tarbimise meediumi (TV, raadio, sotsiaalmeedia, </a:t>
                      </a:r>
                      <a:r>
                        <a:rPr lang="en-GB" sz="1400" b="0" i="1" u="none" strike="noStrike" cap="none">
                          <a:solidFill>
                            <a:srgbClr val="000000"/>
                          </a:solidFill>
                          <a:latin typeface="Times New Roman"/>
                          <a:ea typeface="Times New Roman"/>
                          <a:cs typeface="Times New Roman"/>
                          <a:sym typeface="Times New Roman"/>
                        </a:rPr>
                        <a:t>online</a:t>
                      </a:r>
                      <a:r>
                        <a:rPr lang="en-GB" sz="1400" b="0" i="0" u="none" strike="noStrike" cap="none">
                          <a:solidFill>
                            <a:srgbClr val="000000"/>
                          </a:solidFill>
                          <a:latin typeface="Times New Roman"/>
                          <a:ea typeface="Times New Roman"/>
                          <a:cs typeface="Times New Roman"/>
                          <a:sym typeface="Times New Roman"/>
                        </a:rPr>
                        <a:t> uudiste portaalid)</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732050">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Hoiakud AI tehnoloogiate suhtes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21 väidet</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Üldised hoiakud tehisintellekti tehnoloogiate suhtes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732050">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Pressiteate mõjusus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4 teksti * 8 väidet</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GB" sz="1400" b="0" i="0" u="none" strike="noStrike" cap="none">
                          <a:solidFill>
                            <a:srgbClr val="000000"/>
                          </a:solidFill>
                          <a:latin typeface="Times New Roman"/>
                          <a:ea typeface="Times New Roman"/>
                          <a:cs typeface="Times New Roman"/>
                          <a:sym typeface="Times New Roman"/>
                        </a:rPr>
                        <a:t>Läbipaistvus, usaldusväärsus, empaatia, mainehaldus</a:t>
                      </a:r>
                      <a:endParaRPr sz="1400" b="0" i="0" u="none" strike="noStrike" cap="none">
                        <a:latin typeface="Arial"/>
                        <a:ea typeface="Arial"/>
                        <a:cs typeface="Arial"/>
                        <a:sym typeface="Arial"/>
                      </a:endParaRPr>
                    </a:p>
                  </a:txBody>
                  <a:tcPr marL="55750" marR="55750" marT="55750" marB="5575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246461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1"/>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METOODIKA – KÜSIMUSTIK, VALIMI KOOSTAMINE JA ANDMETE KOGUMINE	</a:t>
            </a:r>
            <a:endParaRPr/>
          </a:p>
          <a:p>
            <a:pPr marL="0" marR="0" lvl="0" indent="0" algn="l" rtl="0">
              <a:lnSpc>
                <a:spcPct val="100000"/>
              </a:lnSpc>
              <a:spcBef>
                <a:spcPts val="0"/>
              </a:spcBef>
              <a:spcAft>
                <a:spcPts val="0"/>
              </a:spcAft>
              <a:buClr>
                <a:srgbClr val="332B60"/>
              </a:buClr>
              <a:buSzPts val="2200"/>
              <a:buFont typeface="Arial"/>
              <a:buNone/>
            </a:pPr>
            <a:endParaRPr>
              <a:solidFill>
                <a:srgbClr val="332B60"/>
              </a:solidFill>
            </a:endParaRPr>
          </a:p>
        </p:txBody>
      </p:sp>
      <p:sp>
        <p:nvSpPr>
          <p:cNvPr id="161" name="Google Shape;161;p11"/>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536575" lvl="1" indent="-263525" algn="l" rtl="0">
              <a:lnSpc>
                <a:spcPct val="100000"/>
              </a:lnSpc>
              <a:spcBef>
                <a:spcPts val="0"/>
              </a:spcBef>
              <a:spcAft>
                <a:spcPts val="0"/>
              </a:spcAft>
              <a:buSzPts val="1800"/>
              <a:buChar char="▪"/>
            </a:pPr>
            <a:r>
              <a:rPr lang="en-GB" sz="1800"/>
              <a:t>LimeSurvey 19.08.2024-19.09.2024</a:t>
            </a:r>
            <a:endParaRPr/>
          </a:p>
          <a:p>
            <a:pPr marL="536575" lvl="1" indent="-263525" algn="l" rtl="0">
              <a:lnSpc>
                <a:spcPct val="100000"/>
              </a:lnSpc>
              <a:spcBef>
                <a:spcPts val="500"/>
              </a:spcBef>
              <a:spcAft>
                <a:spcPts val="0"/>
              </a:spcAft>
              <a:buSzPts val="1800"/>
              <a:buChar char="▪"/>
            </a:pPr>
            <a:r>
              <a:rPr lang="en-GB" sz="1800"/>
              <a:t>Küsimustik oli ingliskeelne ja anonüümne</a:t>
            </a:r>
            <a:endParaRPr/>
          </a:p>
          <a:p>
            <a:pPr marL="536575" lvl="1" indent="-263525" algn="l" rtl="0">
              <a:lnSpc>
                <a:spcPct val="100000"/>
              </a:lnSpc>
              <a:spcBef>
                <a:spcPts val="500"/>
              </a:spcBef>
              <a:spcAft>
                <a:spcPts val="0"/>
              </a:spcAft>
              <a:buSzPts val="1800"/>
              <a:buChar char="▪"/>
            </a:pPr>
            <a:r>
              <a:rPr lang="en-GB" sz="1800"/>
              <a:t>571 kutset (e-posti listid, LinkedIn, Facebook, Messenger)</a:t>
            </a:r>
            <a:endParaRPr/>
          </a:p>
          <a:p>
            <a:pPr marL="536575" lvl="1" indent="-263525" algn="l" rtl="0">
              <a:lnSpc>
                <a:spcPct val="100000"/>
              </a:lnSpc>
              <a:spcBef>
                <a:spcPts val="500"/>
              </a:spcBef>
              <a:spcAft>
                <a:spcPts val="0"/>
              </a:spcAft>
              <a:buSzPts val="1800"/>
              <a:buChar char="▪"/>
            </a:pPr>
            <a:r>
              <a:rPr lang="en-GB" sz="1800"/>
              <a:t>288 vastajat (61 ankeeti olid ebapiisavalt täidetud, n=227)</a:t>
            </a:r>
            <a:endParaRPr/>
          </a:p>
          <a:p>
            <a:pPr marL="536575" lvl="1" indent="-263525" algn="l" rtl="0">
              <a:lnSpc>
                <a:spcPct val="100000"/>
              </a:lnSpc>
              <a:spcBef>
                <a:spcPts val="500"/>
              </a:spcBef>
              <a:spcAft>
                <a:spcPts val="0"/>
              </a:spcAft>
              <a:buSzPts val="1800"/>
              <a:buChar char="▪"/>
            </a:pPr>
            <a:r>
              <a:rPr lang="en-GB" sz="1800"/>
              <a:t>Vastajad 35-st riigist, 92 naist, 135 meest</a:t>
            </a:r>
            <a:endParaRPr/>
          </a:p>
          <a:p>
            <a:pPr marL="536575" lvl="1" indent="-263525" algn="l" rtl="0">
              <a:lnSpc>
                <a:spcPct val="100000"/>
              </a:lnSpc>
              <a:spcBef>
                <a:spcPts val="500"/>
              </a:spcBef>
              <a:spcAft>
                <a:spcPts val="0"/>
              </a:spcAft>
              <a:buSzPts val="1800"/>
              <a:buChar char="▪"/>
            </a:pPr>
            <a:r>
              <a:rPr lang="en-GB" sz="1800"/>
              <a:t>Aritmeetiline keskmine vanus 40,2 aastat</a:t>
            </a:r>
            <a:endParaRPr/>
          </a:p>
          <a:p>
            <a:pPr marL="536575" lvl="1" indent="-263525" algn="l" rtl="0">
              <a:lnSpc>
                <a:spcPct val="100000"/>
              </a:lnSpc>
              <a:spcBef>
                <a:spcPts val="500"/>
              </a:spcBef>
              <a:spcAft>
                <a:spcPts val="0"/>
              </a:spcAft>
              <a:buSzPts val="1800"/>
              <a:buChar char="▪"/>
            </a:pPr>
            <a:r>
              <a:rPr lang="en-GB" sz="1800"/>
              <a:t>MA 142, BA 50, PhD 23, keskharidus 12</a:t>
            </a:r>
            <a:endParaRPr/>
          </a:p>
          <a:p>
            <a:pPr marL="273050" lvl="1" indent="0" algn="l" rtl="0">
              <a:lnSpc>
                <a:spcPct val="100000"/>
              </a:lnSpc>
              <a:spcBef>
                <a:spcPts val="500"/>
              </a:spcBef>
              <a:spcAft>
                <a:spcPts val="0"/>
              </a:spcAft>
              <a:buSzPts val="1600"/>
              <a:buNone/>
            </a:pPr>
            <a:endParaRPr sz="1600"/>
          </a:p>
        </p:txBody>
      </p:sp>
    </p:spTree>
    <p:extLst>
      <p:ext uri="{BB962C8B-B14F-4D97-AF65-F5344CB8AC3E}">
        <p14:creationId xmlns:p14="http://schemas.microsoft.com/office/powerpoint/2010/main" val="1962357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Shape 166"/>
        <p:cNvGrpSpPr/>
        <p:nvPr/>
      </p:nvGrpSpPr>
      <p:grpSpPr>
        <a:xfrm>
          <a:off x="0" y="0"/>
          <a:ext cx="0" cy="0"/>
          <a:chOff x="0" y="0"/>
          <a:chExt cx="0" cy="0"/>
        </a:xfrm>
      </p:grpSpPr>
      <p:sp>
        <p:nvSpPr>
          <p:cNvPr id="167" name="Google Shape;167;p12"/>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METOODIKA – ANDMETE ANALÜÜS</a:t>
            </a:r>
            <a:endParaRPr/>
          </a:p>
          <a:p>
            <a:pPr marL="0" marR="0" lvl="0" indent="0" algn="l" rtl="0">
              <a:lnSpc>
                <a:spcPct val="100000"/>
              </a:lnSpc>
              <a:spcBef>
                <a:spcPts val="0"/>
              </a:spcBef>
              <a:spcAft>
                <a:spcPts val="0"/>
              </a:spcAft>
              <a:buClr>
                <a:srgbClr val="332B60"/>
              </a:buClr>
              <a:buSzPts val="2200"/>
              <a:buFont typeface="Arial"/>
              <a:buNone/>
            </a:pPr>
            <a:endParaRPr>
              <a:solidFill>
                <a:srgbClr val="332B60"/>
              </a:solidFill>
            </a:endParaRPr>
          </a:p>
        </p:txBody>
      </p:sp>
      <p:sp>
        <p:nvSpPr>
          <p:cNvPr id="168" name="Google Shape;168;p12"/>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536575" lvl="1" indent="-263525" algn="l" rtl="0">
              <a:lnSpc>
                <a:spcPct val="100000"/>
              </a:lnSpc>
              <a:spcBef>
                <a:spcPts val="0"/>
              </a:spcBef>
              <a:spcAft>
                <a:spcPts val="0"/>
              </a:spcAft>
              <a:buSzPts val="1800"/>
              <a:buChar char="▪"/>
            </a:pPr>
            <a:r>
              <a:rPr lang="en-GB" sz="1800"/>
              <a:t>Kirjeldav statistika</a:t>
            </a:r>
            <a:endParaRPr/>
          </a:p>
          <a:p>
            <a:pPr marL="536575" lvl="1" indent="-263525" algn="l" rtl="0">
              <a:lnSpc>
                <a:spcPct val="100000"/>
              </a:lnSpc>
              <a:spcBef>
                <a:spcPts val="500"/>
              </a:spcBef>
              <a:spcAft>
                <a:spcPts val="0"/>
              </a:spcAft>
              <a:buSzPts val="1800"/>
              <a:buChar char="▪"/>
            </a:pPr>
            <a:r>
              <a:rPr lang="en-GB" sz="1800"/>
              <a:t>Student t-test</a:t>
            </a:r>
            <a:endParaRPr sz="1800"/>
          </a:p>
          <a:p>
            <a:pPr marL="536575" lvl="1" indent="-263525" algn="l" rtl="0">
              <a:lnSpc>
                <a:spcPct val="100000"/>
              </a:lnSpc>
              <a:spcBef>
                <a:spcPts val="500"/>
              </a:spcBef>
              <a:spcAft>
                <a:spcPts val="0"/>
              </a:spcAft>
              <a:buSzPts val="1800"/>
              <a:buChar char="▪"/>
            </a:pPr>
            <a:r>
              <a:rPr lang="en-GB" sz="1800"/>
              <a:t>Pearsoni korrelatsioonianalüüs</a:t>
            </a:r>
            <a:endParaRPr/>
          </a:p>
          <a:p>
            <a:pPr marL="536575" lvl="1" indent="-149225" algn="l" rtl="0">
              <a:lnSpc>
                <a:spcPct val="100000"/>
              </a:lnSpc>
              <a:spcBef>
                <a:spcPts val="500"/>
              </a:spcBef>
              <a:spcAft>
                <a:spcPts val="0"/>
              </a:spcAft>
              <a:buSzPts val="1800"/>
              <a:buNone/>
            </a:pPr>
            <a:endParaRPr sz="1800"/>
          </a:p>
          <a:p>
            <a:pPr marL="536575" lvl="1" indent="-263525" algn="l" rtl="0">
              <a:lnSpc>
                <a:spcPct val="100000"/>
              </a:lnSpc>
              <a:spcBef>
                <a:spcPts val="500"/>
              </a:spcBef>
              <a:spcAft>
                <a:spcPts val="0"/>
              </a:spcAft>
              <a:buSzPts val="1800"/>
              <a:buChar char="▪"/>
            </a:pPr>
            <a:r>
              <a:rPr lang="en-GB" sz="1800"/>
              <a:t>Microsoft Excel for Mac versioon 16.79.2 (23112723) </a:t>
            </a:r>
            <a:endParaRPr/>
          </a:p>
          <a:p>
            <a:pPr marL="536575" lvl="1" indent="-263525" algn="l" rtl="0">
              <a:lnSpc>
                <a:spcPct val="100000"/>
              </a:lnSpc>
              <a:spcBef>
                <a:spcPts val="500"/>
              </a:spcBef>
              <a:spcAft>
                <a:spcPts val="0"/>
              </a:spcAft>
              <a:buSzPts val="1800"/>
              <a:buChar char="▪"/>
            </a:pPr>
            <a:r>
              <a:rPr lang="en-GB" sz="1800"/>
              <a:t>IBM SPSS Statistics versioon 30.0.0.0 (172) </a:t>
            </a:r>
            <a:endParaRPr/>
          </a:p>
          <a:p>
            <a:pPr marL="536575" lvl="1" indent="-149225" algn="l" rtl="0">
              <a:lnSpc>
                <a:spcPct val="100000"/>
              </a:lnSpc>
              <a:spcBef>
                <a:spcPts val="500"/>
              </a:spcBef>
              <a:spcAft>
                <a:spcPts val="0"/>
              </a:spcAft>
              <a:buSzPts val="1800"/>
              <a:buNone/>
            </a:pPr>
            <a:endParaRPr sz="1800"/>
          </a:p>
          <a:p>
            <a:pPr marL="536575" lvl="1" indent="-263525" algn="l" rtl="0">
              <a:lnSpc>
                <a:spcPct val="100000"/>
              </a:lnSpc>
              <a:spcBef>
                <a:spcPts val="500"/>
              </a:spcBef>
              <a:spcAft>
                <a:spcPts val="0"/>
              </a:spcAft>
              <a:buSzPts val="1800"/>
              <a:buChar char="▪"/>
            </a:pPr>
            <a:r>
              <a:rPr lang="en-GB" sz="1800"/>
              <a:t>Cronbach alfa jäi vahemikku 0,70 ≤ </a:t>
            </a:r>
            <a:r>
              <a:rPr lang="en-GB" sz="1800">
                <a:latin typeface="Times New Roman"/>
                <a:ea typeface="Times New Roman"/>
                <a:cs typeface="Times New Roman"/>
                <a:sym typeface="Times New Roman"/>
              </a:rPr>
              <a:t>α</a:t>
            </a:r>
            <a:r>
              <a:rPr lang="en-GB" sz="1800"/>
              <a:t> &lt; 0,80 </a:t>
            </a:r>
            <a:endParaRPr/>
          </a:p>
          <a:p>
            <a:pPr marL="273050" lvl="1" indent="0" algn="l" rtl="0">
              <a:lnSpc>
                <a:spcPct val="100000"/>
              </a:lnSpc>
              <a:spcBef>
                <a:spcPts val="500"/>
              </a:spcBef>
              <a:spcAft>
                <a:spcPts val="0"/>
              </a:spcAft>
              <a:buSzPts val="1800"/>
              <a:buNone/>
            </a:pPr>
            <a:endParaRPr sz="1800"/>
          </a:p>
          <a:p>
            <a:pPr marL="273050" lvl="1" indent="0" algn="l" rtl="0">
              <a:lnSpc>
                <a:spcPct val="100000"/>
              </a:lnSpc>
              <a:spcBef>
                <a:spcPts val="500"/>
              </a:spcBef>
              <a:spcAft>
                <a:spcPts val="0"/>
              </a:spcAft>
              <a:buSzPts val="1800"/>
              <a:buNone/>
            </a:pPr>
            <a:endParaRPr sz="1800"/>
          </a:p>
          <a:p>
            <a:pPr marL="273050" lvl="1" indent="0" algn="l" rtl="0">
              <a:lnSpc>
                <a:spcPct val="100000"/>
              </a:lnSpc>
              <a:spcBef>
                <a:spcPts val="500"/>
              </a:spcBef>
              <a:spcAft>
                <a:spcPts val="0"/>
              </a:spcAft>
              <a:buSzPts val="1800"/>
              <a:buNone/>
            </a:pPr>
            <a:endParaRPr sz="1800"/>
          </a:p>
        </p:txBody>
      </p:sp>
    </p:spTree>
    <p:extLst>
      <p:ext uri="{BB962C8B-B14F-4D97-AF65-F5344CB8AC3E}">
        <p14:creationId xmlns:p14="http://schemas.microsoft.com/office/powerpoint/2010/main" val="1501589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3"/>
          <p:cNvSpPr txBox="1">
            <a:spLocks noGrp="1"/>
          </p:cNvSpPr>
          <p:nvPr>
            <p:ph type="body" idx="1"/>
          </p:nvPr>
        </p:nvSpPr>
        <p:spPr>
          <a:xfrm>
            <a:off x="479425" y="549275"/>
            <a:ext cx="10550526"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 – VOLKSWAGENI GRUPI EMISSIOONISKANDAAL</a:t>
            </a:r>
            <a:endParaRPr>
              <a:solidFill>
                <a:srgbClr val="332B60"/>
              </a:solidFill>
            </a:endParaRPr>
          </a:p>
        </p:txBody>
      </p:sp>
      <p:sp>
        <p:nvSpPr>
          <p:cNvPr id="175" name="Google Shape;175;p13"/>
          <p:cNvSpPr txBox="1"/>
          <p:nvPr/>
        </p:nvSpPr>
        <p:spPr>
          <a:xfrm>
            <a:off x="4756923" y="1623832"/>
            <a:ext cx="6085609" cy="461775"/>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E4067E"/>
              </a:buClr>
              <a:buSzPts val="1400"/>
              <a:buFont typeface="Noto Sans Symbols"/>
              <a:buNone/>
            </a:pPr>
            <a:r>
              <a:rPr lang="en-GB" sz="1400">
                <a:solidFill>
                  <a:srgbClr val="332B60"/>
                </a:solidFill>
                <a:latin typeface="Verdana"/>
                <a:ea typeface="Verdana"/>
                <a:cs typeface="Verdana"/>
                <a:sym typeface="Verdana"/>
              </a:rPr>
              <a:t>Joonis 1. Juhtum 1 pressiteadetele antud hinnangute keskväärtuste erinevused 5-palli skaalal. </a:t>
            </a:r>
            <a:endParaRPr/>
          </a:p>
          <a:p>
            <a:pPr marL="285750" marR="0" lvl="0" indent="-171450" algn="l" rtl="0">
              <a:lnSpc>
                <a:spcPct val="100000"/>
              </a:lnSpc>
              <a:spcBef>
                <a:spcPts val="500"/>
              </a:spcBef>
              <a:spcAft>
                <a:spcPts val="0"/>
              </a:spcAft>
              <a:buClr>
                <a:srgbClr val="E4067E"/>
              </a:buClr>
              <a:buSzPts val="1800"/>
              <a:buFont typeface="Noto Sans Symbols"/>
              <a:buNone/>
            </a:pPr>
            <a:endParaRPr sz="1800">
              <a:solidFill>
                <a:srgbClr val="332B60"/>
              </a:solidFill>
              <a:latin typeface="Verdana"/>
              <a:ea typeface="Verdana"/>
              <a:cs typeface="Verdana"/>
              <a:sym typeface="Verdana"/>
            </a:endParaRPr>
          </a:p>
        </p:txBody>
      </p:sp>
      <p:sp>
        <p:nvSpPr>
          <p:cNvPr id="176" name="Google Shape;176;p13"/>
          <p:cNvSpPr txBox="1"/>
          <p:nvPr/>
        </p:nvSpPr>
        <p:spPr>
          <a:xfrm>
            <a:off x="6108600" y="5616863"/>
            <a:ext cx="5139559" cy="276999"/>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200">
                <a:solidFill>
                  <a:srgbClr val="A5A5A5"/>
                </a:solidFill>
                <a:latin typeface="Calibri"/>
                <a:ea typeface="Calibri"/>
                <a:cs typeface="Calibri"/>
                <a:sym typeface="Calibri"/>
              </a:rPr>
              <a:t>Allikas: Autori koostatud</a:t>
            </a:r>
            <a:endParaRPr/>
          </a:p>
        </p:txBody>
      </p:sp>
      <p:sp>
        <p:nvSpPr>
          <p:cNvPr id="177" name="Google Shape;177;p13"/>
          <p:cNvSpPr txBox="1"/>
          <p:nvPr/>
        </p:nvSpPr>
        <p:spPr>
          <a:xfrm>
            <a:off x="602673" y="1641764"/>
            <a:ext cx="3938154" cy="29110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a:solidFill>
                  <a:srgbClr val="332B60"/>
                </a:solidFill>
                <a:latin typeface="Verdana"/>
                <a:ea typeface="Verdana"/>
                <a:cs typeface="Verdana"/>
                <a:sym typeface="Verdana"/>
              </a:rPr>
              <a:t>Kriisi tüüp: 11 (Juhtkonna väärkäitumisest tulenev eksimus – juhtkond rikkus teadlikult seadusi või määrusi.)</a:t>
            </a:r>
            <a:endParaRPr/>
          </a:p>
          <a:p>
            <a:pPr marL="0" marR="0" lvl="0" indent="0" algn="l" rtl="0">
              <a:spcBef>
                <a:spcPts val="500"/>
              </a:spcBef>
              <a:spcAft>
                <a:spcPts val="0"/>
              </a:spcAft>
              <a:buNone/>
            </a:pPr>
            <a:endParaRPr sz="1400">
              <a:solidFill>
                <a:srgbClr val="332B60"/>
              </a:solidFill>
              <a:latin typeface="Verdana"/>
              <a:ea typeface="Verdana"/>
              <a:cs typeface="Verdana"/>
              <a:sym typeface="Verdana"/>
            </a:endParaRPr>
          </a:p>
          <a:p>
            <a:pPr marL="0" marR="0" lvl="0" indent="0" algn="l" rtl="0">
              <a:spcBef>
                <a:spcPts val="500"/>
              </a:spcBef>
              <a:spcAft>
                <a:spcPts val="0"/>
              </a:spcAft>
              <a:buNone/>
            </a:pPr>
            <a:r>
              <a:rPr lang="en-GB" sz="1400">
                <a:solidFill>
                  <a:srgbClr val="332B60"/>
                </a:solidFill>
                <a:latin typeface="Verdana"/>
                <a:ea typeface="Verdana"/>
                <a:cs typeface="Verdana"/>
                <a:sym typeface="Verdana"/>
              </a:rPr>
              <a:t>Student t-test</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Läbipaistvus p = 0.005 </a:t>
            </a:r>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Usaldusväärsus p = 0.027 </a:t>
            </a:r>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Empaatia p = &lt; 0.001 </a:t>
            </a:r>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Mainehaldus p = &lt; 0.001 </a:t>
            </a:r>
            <a:endParaRPr/>
          </a:p>
          <a:p>
            <a:pPr marL="0" marR="0" lvl="0" indent="0" algn="l" rtl="0">
              <a:spcBef>
                <a:spcPts val="500"/>
              </a:spcBef>
              <a:spcAft>
                <a:spcPts val="0"/>
              </a:spcAft>
              <a:buNone/>
            </a:pPr>
            <a:endParaRPr sz="1400">
              <a:solidFill>
                <a:srgbClr val="332B60"/>
              </a:solidFill>
              <a:latin typeface="Verdana"/>
              <a:ea typeface="Verdana"/>
              <a:cs typeface="Verdana"/>
              <a:sym typeface="Verdana"/>
            </a:endParaRPr>
          </a:p>
        </p:txBody>
      </p:sp>
      <p:pic>
        <p:nvPicPr>
          <p:cNvPr id="178" name="Google Shape;178;p13"/>
          <p:cNvPicPr preferRelativeResize="0"/>
          <p:nvPr/>
        </p:nvPicPr>
        <p:blipFill rotWithShape="1">
          <a:blip r:embed="rId3">
            <a:alphaModFix/>
          </a:blip>
          <a:srcRect/>
          <a:stretch/>
        </p:blipFill>
        <p:spPr>
          <a:xfrm>
            <a:off x="4756923" y="2231634"/>
            <a:ext cx="6371741" cy="3328985"/>
          </a:xfrm>
          <a:prstGeom prst="rect">
            <a:avLst/>
          </a:prstGeom>
          <a:noFill/>
          <a:ln>
            <a:noFill/>
          </a:ln>
        </p:spPr>
      </p:pic>
    </p:spTree>
    <p:extLst>
      <p:ext uri="{BB962C8B-B14F-4D97-AF65-F5344CB8AC3E}">
        <p14:creationId xmlns:p14="http://schemas.microsoft.com/office/powerpoint/2010/main" val="104781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4"/>
          <p:cNvSpPr txBox="1">
            <a:spLocks noGrp="1"/>
          </p:cNvSpPr>
          <p:nvPr>
            <p:ph type="body" idx="1"/>
          </p:nvPr>
        </p:nvSpPr>
        <p:spPr>
          <a:xfrm>
            <a:off x="479425" y="549275"/>
            <a:ext cx="10550526"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 – FACEBOOK JA CAMBRIDGE ANALYTICA</a:t>
            </a:r>
            <a:endParaRPr>
              <a:solidFill>
                <a:srgbClr val="332B60"/>
              </a:solidFill>
            </a:endParaRPr>
          </a:p>
        </p:txBody>
      </p:sp>
      <p:sp>
        <p:nvSpPr>
          <p:cNvPr id="185" name="Google Shape;185;p14"/>
          <p:cNvSpPr txBox="1"/>
          <p:nvPr/>
        </p:nvSpPr>
        <p:spPr>
          <a:xfrm>
            <a:off x="4756923" y="1623832"/>
            <a:ext cx="6085609" cy="461775"/>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E4067E"/>
              </a:buClr>
              <a:buSzPts val="1400"/>
              <a:buFont typeface="Noto Sans Symbols"/>
              <a:buNone/>
            </a:pPr>
            <a:r>
              <a:rPr lang="en-GB" sz="1400" b="0" i="0" u="none" strike="noStrike" cap="none">
                <a:solidFill>
                  <a:srgbClr val="332B60"/>
                </a:solidFill>
                <a:latin typeface="Verdana"/>
                <a:ea typeface="Verdana"/>
                <a:cs typeface="Verdana"/>
                <a:sym typeface="Verdana"/>
              </a:rPr>
              <a:t>Joonis </a:t>
            </a:r>
            <a:r>
              <a:rPr lang="en-GB" sz="1400">
                <a:solidFill>
                  <a:srgbClr val="332B60"/>
                </a:solidFill>
                <a:latin typeface="Verdana"/>
                <a:ea typeface="Verdana"/>
                <a:cs typeface="Verdana"/>
                <a:sym typeface="Verdana"/>
              </a:rPr>
              <a:t>2</a:t>
            </a:r>
            <a:r>
              <a:rPr lang="en-GB" sz="1400" b="0" i="0" u="none" strike="noStrike" cap="none">
                <a:solidFill>
                  <a:srgbClr val="332B60"/>
                </a:solidFill>
                <a:latin typeface="Verdana"/>
                <a:ea typeface="Verdana"/>
                <a:cs typeface="Verdana"/>
                <a:sym typeface="Verdana"/>
              </a:rPr>
              <a:t>. Juhtum </a:t>
            </a:r>
            <a:r>
              <a:rPr lang="en-GB" sz="1400">
                <a:solidFill>
                  <a:srgbClr val="332B60"/>
                </a:solidFill>
                <a:latin typeface="Verdana"/>
                <a:ea typeface="Verdana"/>
                <a:cs typeface="Verdana"/>
                <a:sym typeface="Verdana"/>
              </a:rPr>
              <a:t>2</a:t>
            </a:r>
            <a:r>
              <a:rPr lang="en-GB" sz="1400" b="0" i="0" u="none" strike="noStrike" cap="none">
                <a:solidFill>
                  <a:srgbClr val="332B60"/>
                </a:solidFill>
                <a:latin typeface="Verdana"/>
                <a:ea typeface="Verdana"/>
                <a:cs typeface="Verdana"/>
                <a:sym typeface="Verdana"/>
              </a:rPr>
              <a:t> pressiteadetele antud hinnangute keskväärtuste erinevused 5-palli skaalal. </a:t>
            </a:r>
            <a:endParaRPr/>
          </a:p>
          <a:p>
            <a:pPr marL="285750" marR="0" lvl="0" indent="-171450" algn="l" rtl="0">
              <a:lnSpc>
                <a:spcPct val="100000"/>
              </a:lnSpc>
              <a:spcBef>
                <a:spcPts val="500"/>
              </a:spcBef>
              <a:spcAft>
                <a:spcPts val="0"/>
              </a:spcAft>
              <a:buClr>
                <a:srgbClr val="E4067E"/>
              </a:buClr>
              <a:buSzPts val="1800"/>
              <a:buFont typeface="Noto Sans Symbols"/>
              <a:buNone/>
            </a:pPr>
            <a:endParaRPr sz="1800" b="0" i="0" u="none" strike="noStrike" cap="none">
              <a:solidFill>
                <a:srgbClr val="332B60"/>
              </a:solidFill>
              <a:latin typeface="Verdana"/>
              <a:ea typeface="Verdana"/>
              <a:cs typeface="Verdana"/>
              <a:sym typeface="Verdana"/>
            </a:endParaRPr>
          </a:p>
        </p:txBody>
      </p:sp>
      <p:sp>
        <p:nvSpPr>
          <p:cNvPr id="186" name="Google Shape;186;p14"/>
          <p:cNvSpPr txBox="1"/>
          <p:nvPr/>
        </p:nvSpPr>
        <p:spPr>
          <a:xfrm>
            <a:off x="6108600" y="5616863"/>
            <a:ext cx="5139559"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A5A5A5"/>
              </a:buClr>
              <a:buSzPts val="1200"/>
              <a:buFont typeface="Calibri"/>
              <a:buNone/>
            </a:pPr>
            <a:r>
              <a:rPr lang="en-GB" sz="1200" b="0" i="0" u="none" strike="noStrike" cap="none">
                <a:solidFill>
                  <a:srgbClr val="A5A5A5"/>
                </a:solidFill>
                <a:latin typeface="Calibri"/>
                <a:ea typeface="Calibri"/>
                <a:cs typeface="Calibri"/>
                <a:sym typeface="Calibri"/>
              </a:rPr>
              <a:t>Allikas: Autori koostatud</a:t>
            </a:r>
            <a:endParaRPr/>
          </a:p>
        </p:txBody>
      </p:sp>
      <p:sp>
        <p:nvSpPr>
          <p:cNvPr id="187" name="Google Shape;187;p14"/>
          <p:cNvSpPr txBox="1"/>
          <p:nvPr/>
        </p:nvSpPr>
        <p:spPr>
          <a:xfrm>
            <a:off x="602673" y="1641764"/>
            <a:ext cx="3938154" cy="291105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b="0" i="0" u="none" strike="noStrike" cap="none">
                <a:solidFill>
                  <a:srgbClr val="332B60"/>
                </a:solidFill>
                <a:latin typeface="Verdana"/>
                <a:ea typeface="Verdana"/>
                <a:cs typeface="Verdana"/>
                <a:sym typeface="Verdana"/>
              </a:rPr>
              <a:t>Kriisi tüüp: </a:t>
            </a:r>
            <a:r>
              <a:rPr lang="en-GB" sz="1400">
                <a:solidFill>
                  <a:srgbClr val="332B60"/>
                </a:solidFill>
                <a:latin typeface="Verdana"/>
                <a:ea typeface="Verdana"/>
                <a:cs typeface="Verdana"/>
                <a:sym typeface="Verdana"/>
              </a:rPr>
              <a:t>11 (Juhtkonna väärkäitumisest tulenev eksimus – juhtkond rikkus teadlikult seadusi või määrusi.)</a:t>
            </a:r>
            <a:endParaRPr/>
          </a:p>
          <a:p>
            <a:pPr marL="0" marR="0" lvl="0" indent="0" algn="l" rtl="0">
              <a:spcBef>
                <a:spcPts val="500"/>
              </a:spcBef>
              <a:spcAft>
                <a:spcPts val="0"/>
              </a:spcAft>
              <a:buNone/>
            </a:pPr>
            <a:endParaRPr sz="1400" b="0" i="0" u="none" strike="noStrike" cap="none">
              <a:solidFill>
                <a:srgbClr val="332B60"/>
              </a:solidFill>
              <a:latin typeface="Verdana"/>
              <a:ea typeface="Verdana"/>
              <a:cs typeface="Verdana"/>
              <a:sym typeface="Verdana"/>
            </a:endParaRPr>
          </a:p>
          <a:p>
            <a:pPr marL="0" marR="0" lvl="0" indent="0" algn="l" rtl="0">
              <a:spcBef>
                <a:spcPts val="500"/>
              </a:spcBef>
              <a:spcAft>
                <a:spcPts val="0"/>
              </a:spcAft>
              <a:buNone/>
            </a:pPr>
            <a:r>
              <a:rPr lang="en-GB" sz="1400">
                <a:solidFill>
                  <a:srgbClr val="332B60"/>
                </a:solidFill>
                <a:latin typeface="Verdana"/>
                <a:ea typeface="Verdana"/>
                <a:cs typeface="Verdana"/>
                <a:sym typeface="Verdana"/>
              </a:rPr>
              <a:t>Student t-test</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Läbipaistvus p = &lt; 0.001 </a:t>
            </a:r>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Usaldusväärsus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Empaatia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Mainehaldus p = &lt; 0.001 </a:t>
            </a:r>
            <a:endParaRPr/>
          </a:p>
          <a:p>
            <a:pPr marL="0" marR="0" lvl="0" indent="0" algn="l" rtl="0">
              <a:spcBef>
                <a:spcPts val="500"/>
              </a:spcBef>
              <a:spcAft>
                <a:spcPts val="0"/>
              </a:spcAft>
              <a:buNone/>
            </a:pPr>
            <a:endParaRPr sz="1400" b="0" i="0" u="none" strike="noStrike" cap="none">
              <a:solidFill>
                <a:srgbClr val="332B60"/>
              </a:solidFill>
              <a:latin typeface="Verdana"/>
              <a:ea typeface="Verdana"/>
              <a:cs typeface="Verdana"/>
              <a:sym typeface="Verdana"/>
            </a:endParaRPr>
          </a:p>
        </p:txBody>
      </p:sp>
      <p:pic>
        <p:nvPicPr>
          <p:cNvPr id="188" name="Google Shape;188;p14"/>
          <p:cNvPicPr preferRelativeResize="0"/>
          <p:nvPr/>
        </p:nvPicPr>
        <p:blipFill rotWithShape="1">
          <a:blip r:embed="rId3">
            <a:alphaModFix/>
          </a:blip>
          <a:srcRect/>
          <a:stretch/>
        </p:blipFill>
        <p:spPr>
          <a:xfrm>
            <a:off x="4756923" y="2232000"/>
            <a:ext cx="6372000" cy="3329045"/>
          </a:xfrm>
          <a:prstGeom prst="rect">
            <a:avLst/>
          </a:prstGeom>
          <a:noFill/>
          <a:ln>
            <a:noFill/>
          </a:ln>
        </p:spPr>
      </p:pic>
    </p:spTree>
    <p:extLst>
      <p:ext uri="{BB962C8B-B14F-4D97-AF65-F5344CB8AC3E}">
        <p14:creationId xmlns:p14="http://schemas.microsoft.com/office/powerpoint/2010/main" val="25433714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15"/>
          <p:cNvSpPr txBox="1">
            <a:spLocks noGrp="1"/>
          </p:cNvSpPr>
          <p:nvPr>
            <p:ph type="body" idx="1"/>
          </p:nvPr>
        </p:nvSpPr>
        <p:spPr>
          <a:xfrm>
            <a:off x="479425" y="549275"/>
            <a:ext cx="10550526"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 – BRITISH PETROLEUMI MEHHIKO LAHE ÕLILEKE</a:t>
            </a:r>
            <a:endParaRPr/>
          </a:p>
        </p:txBody>
      </p:sp>
      <p:sp>
        <p:nvSpPr>
          <p:cNvPr id="195" name="Google Shape;195;p15"/>
          <p:cNvSpPr txBox="1"/>
          <p:nvPr/>
        </p:nvSpPr>
        <p:spPr>
          <a:xfrm>
            <a:off x="4756923" y="1623832"/>
            <a:ext cx="6085609" cy="461775"/>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E4067E"/>
              </a:buClr>
              <a:buSzPts val="1400"/>
              <a:buFont typeface="Noto Sans Symbols"/>
              <a:buNone/>
            </a:pPr>
            <a:r>
              <a:rPr lang="en-GB" sz="1400" b="0" i="0" u="none" strike="noStrike" cap="none">
                <a:solidFill>
                  <a:srgbClr val="332B60"/>
                </a:solidFill>
                <a:latin typeface="Verdana"/>
                <a:ea typeface="Verdana"/>
                <a:cs typeface="Verdana"/>
                <a:sym typeface="Verdana"/>
              </a:rPr>
              <a:t>Joonis </a:t>
            </a:r>
            <a:r>
              <a:rPr lang="en-GB" sz="1400">
                <a:solidFill>
                  <a:srgbClr val="332B60"/>
                </a:solidFill>
                <a:latin typeface="Verdana"/>
                <a:ea typeface="Verdana"/>
                <a:cs typeface="Verdana"/>
                <a:sym typeface="Verdana"/>
              </a:rPr>
              <a:t>3</a:t>
            </a:r>
            <a:r>
              <a:rPr lang="en-GB" sz="1400" b="0" i="0" u="none" strike="noStrike" cap="none">
                <a:solidFill>
                  <a:srgbClr val="332B60"/>
                </a:solidFill>
                <a:latin typeface="Verdana"/>
                <a:ea typeface="Verdana"/>
                <a:cs typeface="Verdana"/>
                <a:sym typeface="Verdana"/>
              </a:rPr>
              <a:t>. Juhtum </a:t>
            </a:r>
            <a:r>
              <a:rPr lang="en-GB" sz="1400">
                <a:solidFill>
                  <a:srgbClr val="332B60"/>
                </a:solidFill>
                <a:latin typeface="Verdana"/>
                <a:ea typeface="Verdana"/>
                <a:cs typeface="Verdana"/>
                <a:sym typeface="Verdana"/>
              </a:rPr>
              <a:t>3</a:t>
            </a:r>
            <a:r>
              <a:rPr lang="en-GB" sz="1400" b="0" i="0" u="none" strike="noStrike" cap="none">
                <a:solidFill>
                  <a:srgbClr val="332B60"/>
                </a:solidFill>
                <a:latin typeface="Verdana"/>
                <a:ea typeface="Verdana"/>
                <a:cs typeface="Verdana"/>
                <a:sym typeface="Verdana"/>
              </a:rPr>
              <a:t> pressiteadetele antud hinnangute keskväärtuste erinevused 5-palli skaalal. </a:t>
            </a:r>
            <a:endParaRPr/>
          </a:p>
          <a:p>
            <a:pPr marL="285750" marR="0" lvl="0" indent="-171450" algn="l" rtl="0">
              <a:lnSpc>
                <a:spcPct val="100000"/>
              </a:lnSpc>
              <a:spcBef>
                <a:spcPts val="500"/>
              </a:spcBef>
              <a:spcAft>
                <a:spcPts val="0"/>
              </a:spcAft>
              <a:buClr>
                <a:srgbClr val="E4067E"/>
              </a:buClr>
              <a:buSzPts val="1800"/>
              <a:buFont typeface="Noto Sans Symbols"/>
              <a:buNone/>
            </a:pPr>
            <a:endParaRPr sz="1800" b="0" i="0" u="none" strike="noStrike" cap="none">
              <a:solidFill>
                <a:srgbClr val="332B60"/>
              </a:solidFill>
              <a:latin typeface="Verdana"/>
              <a:ea typeface="Verdana"/>
              <a:cs typeface="Verdana"/>
              <a:sym typeface="Verdana"/>
            </a:endParaRPr>
          </a:p>
        </p:txBody>
      </p:sp>
      <p:sp>
        <p:nvSpPr>
          <p:cNvPr id="196" name="Google Shape;196;p15"/>
          <p:cNvSpPr txBox="1"/>
          <p:nvPr/>
        </p:nvSpPr>
        <p:spPr>
          <a:xfrm>
            <a:off x="6108600" y="5616863"/>
            <a:ext cx="5139559"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A5A5A5"/>
              </a:buClr>
              <a:buSzPts val="1200"/>
              <a:buFont typeface="Calibri"/>
              <a:buNone/>
            </a:pPr>
            <a:r>
              <a:rPr lang="en-GB" sz="1200" b="0" i="0" u="none" strike="noStrike" cap="none">
                <a:solidFill>
                  <a:srgbClr val="A5A5A5"/>
                </a:solidFill>
                <a:latin typeface="Calibri"/>
                <a:ea typeface="Calibri"/>
                <a:cs typeface="Calibri"/>
                <a:sym typeface="Calibri"/>
              </a:rPr>
              <a:t>Allikas: Autori koostatud</a:t>
            </a:r>
            <a:endParaRPr/>
          </a:p>
        </p:txBody>
      </p:sp>
      <p:sp>
        <p:nvSpPr>
          <p:cNvPr id="197" name="Google Shape;197;p15"/>
          <p:cNvSpPr txBox="1"/>
          <p:nvPr/>
        </p:nvSpPr>
        <p:spPr>
          <a:xfrm>
            <a:off x="602673" y="1641764"/>
            <a:ext cx="3938154" cy="31264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Kriisi tüüp: 12 (Organisatsiooni ebaaus tegutsemine, mille tulemusel seatakse teadlikult ohtu töötajad või muud sidusrühmade liikmed. Kaasnevad vigastused)</a:t>
            </a:r>
            <a:endParaRPr/>
          </a:p>
          <a:p>
            <a:pPr marL="0" marR="0" lvl="0" indent="0" algn="l" rtl="0">
              <a:lnSpc>
                <a:spcPct val="100000"/>
              </a:lnSpc>
              <a:spcBef>
                <a:spcPts val="500"/>
              </a:spcBef>
              <a:spcAft>
                <a:spcPts val="0"/>
              </a:spcAft>
              <a:buClr>
                <a:srgbClr val="E4067E"/>
              </a:buClr>
              <a:buSzPts val="1400"/>
              <a:buFont typeface="Calibri"/>
              <a:buNone/>
            </a:pPr>
            <a:endParaRPr sz="1400">
              <a:solidFill>
                <a:srgbClr val="332B60"/>
              </a:solidFill>
              <a:latin typeface="Verdana"/>
              <a:ea typeface="Verdana"/>
              <a:cs typeface="Verdana"/>
              <a:sym typeface="Verdana"/>
            </a:endParaRPr>
          </a:p>
          <a:p>
            <a:pPr marL="0" marR="0" lvl="0" indent="0" algn="l" rtl="0">
              <a:lnSpc>
                <a:spcPct val="100000"/>
              </a:lnSpc>
              <a:spcBef>
                <a:spcPts val="50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Student t-test</a:t>
            </a:r>
            <a:endParaRPr sz="1400" b="0" i="0" u="none" strike="noStrike" cap="none">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Läbipaistvus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Usaldusväärsus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Empaatia p = 0.002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Mainehaldus p = 0.443</a:t>
            </a:r>
            <a:endParaRPr/>
          </a:p>
          <a:p>
            <a:pPr marL="0" marR="0" lvl="0" indent="0" algn="l" rtl="0">
              <a:lnSpc>
                <a:spcPct val="100000"/>
              </a:lnSpc>
              <a:spcBef>
                <a:spcPts val="500"/>
              </a:spcBef>
              <a:spcAft>
                <a:spcPts val="0"/>
              </a:spcAft>
              <a:buClr>
                <a:srgbClr val="E4067E"/>
              </a:buClr>
              <a:buSzPts val="1400"/>
              <a:buFont typeface="Calibri"/>
              <a:buNone/>
            </a:pPr>
            <a:endParaRPr sz="1400">
              <a:solidFill>
                <a:srgbClr val="332B60"/>
              </a:solidFill>
              <a:latin typeface="Verdana"/>
              <a:ea typeface="Verdana"/>
              <a:cs typeface="Verdana"/>
              <a:sym typeface="Verdana"/>
            </a:endParaRPr>
          </a:p>
        </p:txBody>
      </p:sp>
      <p:pic>
        <p:nvPicPr>
          <p:cNvPr id="198" name="Google Shape;198;p15"/>
          <p:cNvPicPr preferRelativeResize="0"/>
          <p:nvPr/>
        </p:nvPicPr>
        <p:blipFill rotWithShape="1">
          <a:blip r:embed="rId3">
            <a:alphaModFix/>
          </a:blip>
          <a:srcRect/>
          <a:stretch/>
        </p:blipFill>
        <p:spPr>
          <a:xfrm>
            <a:off x="4756924" y="2232000"/>
            <a:ext cx="6372000" cy="3329044"/>
          </a:xfrm>
          <a:prstGeom prst="rect">
            <a:avLst/>
          </a:prstGeom>
          <a:noFill/>
          <a:ln>
            <a:noFill/>
          </a:ln>
        </p:spPr>
      </p:pic>
    </p:spTree>
    <p:extLst>
      <p:ext uri="{BB962C8B-B14F-4D97-AF65-F5344CB8AC3E}">
        <p14:creationId xmlns:p14="http://schemas.microsoft.com/office/powerpoint/2010/main" val="900917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6"/>
          <p:cNvSpPr txBox="1">
            <a:spLocks noGrp="1"/>
          </p:cNvSpPr>
          <p:nvPr>
            <p:ph type="body" idx="1"/>
          </p:nvPr>
        </p:nvSpPr>
        <p:spPr>
          <a:xfrm>
            <a:off x="479425" y="549275"/>
            <a:ext cx="10550526"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 – SAMSUNGI ISESÜTTIVAD MOBIILTELEFONID</a:t>
            </a:r>
            <a:endParaRPr>
              <a:solidFill>
                <a:srgbClr val="332B60"/>
              </a:solidFill>
            </a:endParaRPr>
          </a:p>
        </p:txBody>
      </p:sp>
      <p:sp>
        <p:nvSpPr>
          <p:cNvPr id="205" name="Google Shape;205;p16"/>
          <p:cNvSpPr txBox="1"/>
          <p:nvPr/>
        </p:nvSpPr>
        <p:spPr>
          <a:xfrm>
            <a:off x="4756923" y="1623832"/>
            <a:ext cx="6085609" cy="461775"/>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E4067E"/>
              </a:buClr>
              <a:buSzPts val="1400"/>
              <a:buFont typeface="Noto Sans Symbols"/>
              <a:buNone/>
            </a:pPr>
            <a:r>
              <a:rPr lang="en-GB" sz="1400" b="0" i="0" u="none" strike="noStrike" cap="none">
                <a:solidFill>
                  <a:srgbClr val="332B60"/>
                </a:solidFill>
                <a:latin typeface="Verdana"/>
                <a:ea typeface="Verdana"/>
                <a:cs typeface="Verdana"/>
                <a:sym typeface="Verdana"/>
              </a:rPr>
              <a:t>Joonis </a:t>
            </a:r>
            <a:r>
              <a:rPr lang="en-GB" sz="1400">
                <a:solidFill>
                  <a:srgbClr val="332B60"/>
                </a:solidFill>
                <a:latin typeface="Verdana"/>
                <a:ea typeface="Verdana"/>
                <a:cs typeface="Verdana"/>
                <a:sym typeface="Verdana"/>
              </a:rPr>
              <a:t>4</a:t>
            </a:r>
            <a:r>
              <a:rPr lang="en-GB" sz="1400" b="0" i="0" u="none" strike="noStrike" cap="none">
                <a:solidFill>
                  <a:srgbClr val="332B60"/>
                </a:solidFill>
                <a:latin typeface="Verdana"/>
                <a:ea typeface="Verdana"/>
                <a:cs typeface="Verdana"/>
                <a:sym typeface="Verdana"/>
              </a:rPr>
              <a:t>. Juhtum </a:t>
            </a:r>
            <a:r>
              <a:rPr lang="en-GB" sz="1400">
                <a:solidFill>
                  <a:srgbClr val="332B60"/>
                </a:solidFill>
                <a:latin typeface="Verdana"/>
                <a:ea typeface="Verdana"/>
                <a:cs typeface="Verdana"/>
                <a:sym typeface="Verdana"/>
              </a:rPr>
              <a:t>4</a:t>
            </a:r>
            <a:r>
              <a:rPr lang="en-GB" sz="1400" b="0" i="0" u="none" strike="noStrike" cap="none">
                <a:solidFill>
                  <a:srgbClr val="332B60"/>
                </a:solidFill>
                <a:latin typeface="Verdana"/>
                <a:ea typeface="Verdana"/>
                <a:cs typeface="Verdana"/>
                <a:sym typeface="Verdana"/>
              </a:rPr>
              <a:t> pressiteadetele antud hinnangute keskväärtuste erinevused 5-palli skaalal. </a:t>
            </a:r>
            <a:endParaRPr/>
          </a:p>
          <a:p>
            <a:pPr marL="285750" marR="0" lvl="0" indent="-171450" algn="l" rtl="0">
              <a:lnSpc>
                <a:spcPct val="100000"/>
              </a:lnSpc>
              <a:spcBef>
                <a:spcPts val="500"/>
              </a:spcBef>
              <a:spcAft>
                <a:spcPts val="0"/>
              </a:spcAft>
              <a:buClr>
                <a:srgbClr val="E4067E"/>
              </a:buClr>
              <a:buSzPts val="1800"/>
              <a:buFont typeface="Noto Sans Symbols"/>
              <a:buNone/>
            </a:pPr>
            <a:endParaRPr sz="1800" b="0" i="0" u="none" strike="noStrike" cap="none">
              <a:solidFill>
                <a:srgbClr val="332B60"/>
              </a:solidFill>
              <a:latin typeface="Verdana"/>
              <a:ea typeface="Verdana"/>
              <a:cs typeface="Verdana"/>
              <a:sym typeface="Verdana"/>
            </a:endParaRPr>
          </a:p>
        </p:txBody>
      </p:sp>
      <p:sp>
        <p:nvSpPr>
          <p:cNvPr id="206" name="Google Shape;206;p16"/>
          <p:cNvSpPr txBox="1"/>
          <p:nvPr/>
        </p:nvSpPr>
        <p:spPr>
          <a:xfrm>
            <a:off x="6108600" y="5616863"/>
            <a:ext cx="5139559"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A5A5A5"/>
              </a:buClr>
              <a:buSzPts val="1200"/>
              <a:buFont typeface="Calibri"/>
              <a:buNone/>
            </a:pPr>
            <a:r>
              <a:rPr lang="en-GB" sz="1200" b="0" i="0" u="none" strike="noStrike" cap="none">
                <a:solidFill>
                  <a:srgbClr val="A5A5A5"/>
                </a:solidFill>
                <a:latin typeface="Calibri"/>
                <a:ea typeface="Calibri"/>
                <a:cs typeface="Calibri"/>
                <a:sym typeface="Calibri"/>
              </a:rPr>
              <a:t>Allikas: Autori koostatud</a:t>
            </a:r>
            <a:endParaRPr/>
          </a:p>
        </p:txBody>
      </p:sp>
      <p:sp>
        <p:nvSpPr>
          <p:cNvPr id="207" name="Google Shape;207;p16"/>
          <p:cNvSpPr txBox="1"/>
          <p:nvPr/>
        </p:nvSpPr>
        <p:spPr>
          <a:xfrm>
            <a:off x="602673" y="1641764"/>
            <a:ext cx="3938154" cy="29751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Kriisi tüüp: 7 (Tehnilised probleemid/ tootekahju – tehnoloogia või seadme rike tingib toote tagasikutsumise.)</a:t>
            </a:r>
            <a:endParaRPr/>
          </a:p>
          <a:p>
            <a:pPr marL="0" marR="0" lvl="0" indent="0" algn="l" rtl="0">
              <a:lnSpc>
                <a:spcPct val="100000"/>
              </a:lnSpc>
              <a:spcBef>
                <a:spcPts val="500"/>
              </a:spcBef>
              <a:spcAft>
                <a:spcPts val="0"/>
              </a:spcAft>
              <a:buClr>
                <a:srgbClr val="E4067E"/>
              </a:buClr>
              <a:buSzPts val="1400"/>
              <a:buFont typeface="Calibri"/>
              <a:buNone/>
            </a:pPr>
            <a:endParaRPr sz="1400">
              <a:solidFill>
                <a:srgbClr val="332B60"/>
              </a:solidFill>
              <a:latin typeface="Verdana"/>
              <a:ea typeface="Verdana"/>
              <a:cs typeface="Verdana"/>
              <a:sym typeface="Verdana"/>
            </a:endParaRPr>
          </a:p>
          <a:p>
            <a:pPr marL="0" marR="0" lvl="0" indent="0" algn="l" rtl="0">
              <a:lnSpc>
                <a:spcPct val="100000"/>
              </a:lnSpc>
              <a:spcBef>
                <a:spcPts val="50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Student t-test</a:t>
            </a:r>
            <a:endParaRPr sz="1400" b="0" i="0" u="none" strike="noStrike" cap="none">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Läbipaistvus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Usaldusväärsus p =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Empaatia p =  0.103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Mainehaldus p = 0.002 </a:t>
            </a:r>
            <a:endParaRPr/>
          </a:p>
          <a:p>
            <a:pPr marL="0" marR="0" lvl="0" indent="0" algn="l" rtl="0">
              <a:lnSpc>
                <a:spcPct val="100000"/>
              </a:lnSpc>
              <a:spcBef>
                <a:spcPts val="500"/>
              </a:spcBef>
              <a:spcAft>
                <a:spcPts val="0"/>
              </a:spcAft>
              <a:buClr>
                <a:srgbClr val="E4067E"/>
              </a:buClr>
              <a:buSzPts val="1400"/>
              <a:buFont typeface="Calibri"/>
              <a:buNone/>
            </a:pPr>
            <a:endParaRPr sz="1400">
              <a:solidFill>
                <a:srgbClr val="332B60"/>
              </a:solidFill>
              <a:latin typeface="Verdana"/>
              <a:ea typeface="Verdana"/>
              <a:cs typeface="Verdana"/>
              <a:sym typeface="Verdana"/>
            </a:endParaRPr>
          </a:p>
          <a:p>
            <a:pPr marL="0" marR="0" lvl="0" indent="0" algn="l" rtl="0">
              <a:lnSpc>
                <a:spcPct val="100000"/>
              </a:lnSpc>
              <a:spcBef>
                <a:spcPts val="500"/>
              </a:spcBef>
              <a:spcAft>
                <a:spcPts val="0"/>
              </a:spcAft>
              <a:buClr>
                <a:srgbClr val="E4067E"/>
              </a:buClr>
              <a:buSzPts val="1400"/>
              <a:buFont typeface="Calibri"/>
              <a:buNone/>
            </a:pPr>
            <a:endParaRPr sz="1400" b="0" i="0" u="none" strike="noStrike" cap="none">
              <a:solidFill>
                <a:srgbClr val="332B60"/>
              </a:solidFill>
              <a:latin typeface="Verdana"/>
              <a:ea typeface="Verdana"/>
              <a:cs typeface="Verdana"/>
              <a:sym typeface="Verdana"/>
            </a:endParaRPr>
          </a:p>
        </p:txBody>
      </p:sp>
      <p:pic>
        <p:nvPicPr>
          <p:cNvPr id="208" name="Google Shape;208;p16"/>
          <p:cNvPicPr preferRelativeResize="0"/>
          <p:nvPr/>
        </p:nvPicPr>
        <p:blipFill rotWithShape="1">
          <a:blip r:embed="rId3">
            <a:alphaModFix/>
          </a:blip>
          <a:srcRect/>
          <a:stretch/>
        </p:blipFill>
        <p:spPr>
          <a:xfrm>
            <a:off x="4756924" y="2232000"/>
            <a:ext cx="6372000" cy="3329044"/>
          </a:xfrm>
          <a:prstGeom prst="rect">
            <a:avLst/>
          </a:prstGeom>
          <a:noFill/>
          <a:ln>
            <a:noFill/>
          </a:ln>
        </p:spPr>
      </p:pic>
    </p:spTree>
    <p:extLst>
      <p:ext uri="{BB962C8B-B14F-4D97-AF65-F5344CB8AC3E}">
        <p14:creationId xmlns:p14="http://schemas.microsoft.com/office/powerpoint/2010/main" val="285226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7F7D2-E681-006A-A394-A5EA88A311A9}"/>
              </a:ext>
            </a:extLst>
          </p:cNvPr>
          <p:cNvSpPr>
            <a:spLocks noGrp="1"/>
          </p:cNvSpPr>
          <p:nvPr>
            <p:ph type="title"/>
          </p:nvPr>
        </p:nvSpPr>
        <p:spPr>
          <a:xfrm>
            <a:off x="636182" y="1086679"/>
            <a:ext cx="11155326" cy="4797286"/>
          </a:xfrm>
        </p:spPr>
        <p:txBody>
          <a:bodyPr>
            <a:normAutofit/>
          </a:bodyPr>
          <a:lstStyle/>
          <a:p>
            <a:r>
              <a:rPr lang="en-US" sz="9600" dirty="0" err="1"/>
              <a:t>Milliseid</a:t>
            </a:r>
            <a:r>
              <a:rPr lang="en-US" sz="9600" dirty="0"/>
              <a:t> </a:t>
            </a:r>
            <a:r>
              <a:rPr lang="en-US" sz="9600" dirty="0" err="1"/>
              <a:t>äri</a:t>
            </a:r>
            <a:r>
              <a:rPr lang="en-US" sz="9600" dirty="0"/>
              <a:t>- ja </a:t>
            </a:r>
            <a:r>
              <a:rPr lang="en-US" sz="9600" dirty="0" err="1"/>
              <a:t>tööprotsesse</a:t>
            </a:r>
            <a:r>
              <a:rPr lang="en-US" sz="9600" dirty="0"/>
              <a:t> </a:t>
            </a:r>
            <a:r>
              <a:rPr lang="en-US" sz="9600" dirty="0" err="1"/>
              <a:t>saab</a:t>
            </a:r>
            <a:r>
              <a:rPr lang="en-US" sz="9600" dirty="0"/>
              <a:t> </a:t>
            </a:r>
            <a:r>
              <a:rPr lang="en-US" sz="9600" dirty="0" err="1"/>
              <a:t>automatiseerida</a:t>
            </a:r>
            <a:r>
              <a:rPr lang="en-US" sz="9600" dirty="0"/>
              <a:t> </a:t>
            </a:r>
            <a:r>
              <a:rPr lang="en-US" sz="9600" dirty="0" err="1"/>
              <a:t>AIga</a:t>
            </a:r>
            <a:r>
              <a:rPr lang="en-US" sz="9600" dirty="0"/>
              <a:t>?</a:t>
            </a:r>
          </a:p>
        </p:txBody>
      </p:sp>
    </p:spTree>
    <p:extLst>
      <p:ext uri="{BB962C8B-B14F-4D97-AF65-F5344CB8AC3E}">
        <p14:creationId xmlns:p14="http://schemas.microsoft.com/office/powerpoint/2010/main" val="39837757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7"/>
          <p:cNvSpPr txBox="1">
            <a:spLocks noGrp="1"/>
          </p:cNvSpPr>
          <p:nvPr>
            <p:ph type="body" idx="1"/>
          </p:nvPr>
        </p:nvSpPr>
        <p:spPr>
          <a:xfrm>
            <a:off x="479425" y="549275"/>
            <a:ext cx="10550526"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 – DANSKE BANK RAHAPESU SKANDAAL</a:t>
            </a:r>
            <a:endParaRPr>
              <a:solidFill>
                <a:srgbClr val="332B60"/>
              </a:solidFill>
            </a:endParaRPr>
          </a:p>
        </p:txBody>
      </p:sp>
      <p:sp>
        <p:nvSpPr>
          <p:cNvPr id="215" name="Google Shape;215;p17"/>
          <p:cNvSpPr txBox="1"/>
          <p:nvPr/>
        </p:nvSpPr>
        <p:spPr>
          <a:xfrm>
            <a:off x="4756923" y="1623832"/>
            <a:ext cx="6085609" cy="461775"/>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E4067E"/>
              </a:buClr>
              <a:buSzPts val="1400"/>
              <a:buFont typeface="Noto Sans Symbols"/>
              <a:buNone/>
            </a:pPr>
            <a:r>
              <a:rPr lang="en-GB" sz="1400" b="0" i="0" u="none" strike="noStrike" cap="none">
                <a:solidFill>
                  <a:srgbClr val="332B60"/>
                </a:solidFill>
                <a:latin typeface="Verdana"/>
                <a:ea typeface="Verdana"/>
                <a:cs typeface="Verdana"/>
                <a:sym typeface="Verdana"/>
              </a:rPr>
              <a:t>Joonis </a:t>
            </a:r>
            <a:r>
              <a:rPr lang="en-GB" sz="1400">
                <a:solidFill>
                  <a:srgbClr val="332B60"/>
                </a:solidFill>
                <a:latin typeface="Verdana"/>
                <a:ea typeface="Verdana"/>
                <a:cs typeface="Verdana"/>
                <a:sym typeface="Verdana"/>
              </a:rPr>
              <a:t>5</a:t>
            </a:r>
            <a:r>
              <a:rPr lang="en-GB" sz="1400" b="0" i="0" u="none" strike="noStrike" cap="none">
                <a:solidFill>
                  <a:srgbClr val="332B60"/>
                </a:solidFill>
                <a:latin typeface="Verdana"/>
                <a:ea typeface="Verdana"/>
                <a:cs typeface="Verdana"/>
                <a:sym typeface="Verdana"/>
              </a:rPr>
              <a:t>. Juhtum </a:t>
            </a:r>
            <a:r>
              <a:rPr lang="en-GB" sz="1400">
                <a:solidFill>
                  <a:srgbClr val="332B60"/>
                </a:solidFill>
                <a:latin typeface="Verdana"/>
                <a:ea typeface="Verdana"/>
                <a:cs typeface="Verdana"/>
                <a:sym typeface="Verdana"/>
              </a:rPr>
              <a:t>5</a:t>
            </a:r>
            <a:r>
              <a:rPr lang="en-GB" sz="1400" b="0" i="0" u="none" strike="noStrike" cap="none">
                <a:solidFill>
                  <a:srgbClr val="332B60"/>
                </a:solidFill>
                <a:latin typeface="Verdana"/>
                <a:ea typeface="Verdana"/>
                <a:cs typeface="Verdana"/>
                <a:sym typeface="Verdana"/>
              </a:rPr>
              <a:t> pressiteadetele antud hinnangute keskväärtuste erinevused 5-palli skaalal. </a:t>
            </a:r>
            <a:endParaRPr/>
          </a:p>
          <a:p>
            <a:pPr marL="285750" marR="0" lvl="0" indent="-171450" algn="l" rtl="0">
              <a:lnSpc>
                <a:spcPct val="100000"/>
              </a:lnSpc>
              <a:spcBef>
                <a:spcPts val="500"/>
              </a:spcBef>
              <a:spcAft>
                <a:spcPts val="0"/>
              </a:spcAft>
              <a:buClr>
                <a:srgbClr val="E4067E"/>
              </a:buClr>
              <a:buSzPts val="1800"/>
              <a:buFont typeface="Noto Sans Symbols"/>
              <a:buNone/>
            </a:pPr>
            <a:endParaRPr sz="1800" b="0" i="0" u="none" strike="noStrike" cap="none">
              <a:solidFill>
                <a:srgbClr val="332B60"/>
              </a:solidFill>
              <a:latin typeface="Verdana"/>
              <a:ea typeface="Verdana"/>
              <a:cs typeface="Verdana"/>
              <a:sym typeface="Verdana"/>
            </a:endParaRPr>
          </a:p>
        </p:txBody>
      </p:sp>
      <p:sp>
        <p:nvSpPr>
          <p:cNvPr id="216" name="Google Shape;216;p17"/>
          <p:cNvSpPr txBox="1"/>
          <p:nvPr/>
        </p:nvSpPr>
        <p:spPr>
          <a:xfrm>
            <a:off x="6108600" y="5616863"/>
            <a:ext cx="5139559"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A5A5A5"/>
              </a:buClr>
              <a:buSzPts val="1200"/>
              <a:buFont typeface="Calibri"/>
              <a:buNone/>
            </a:pPr>
            <a:r>
              <a:rPr lang="en-GB" sz="1200" b="0" i="0" u="none" strike="noStrike" cap="none">
                <a:solidFill>
                  <a:srgbClr val="A5A5A5"/>
                </a:solidFill>
                <a:latin typeface="Calibri"/>
                <a:ea typeface="Calibri"/>
                <a:cs typeface="Calibri"/>
                <a:sym typeface="Calibri"/>
              </a:rPr>
              <a:t>Allikas: Autori koostatud</a:t>
            </a:r>
            <a:endParaRPr/>
          </a:p>
        </p:txBody>
      </p:sp>
      <p:sp>
        <p:nvSpPr>
          <p:cNvPr id="217" name="Google Shape;217;p17"/>
          <p:cNvSpPr txBox="1"/>
          <p:nvPr/>
        </p:nvSpPr>
        <p:spPr>
          <a:xfrm>
            <a:off x="602673" y="1641764"/>
            <a:ext cx="3938154" cy="26314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Kriisi tüüp: 11 </a:t>
            </a:r>
            <a:r>
              <a:rPr lang="en-GB" sz="1400">
                <a:solidFill>
                  <a:srgbClr val="332B60"/>
                </a:solidFill>
                <a:latin typeface="Verdana"/>
                <a:ea typeface="Verdana"/>
                <a:cs typeface="Verdana"/>
                <a:sym typeface="Verdana"/>
              </a:rPr>
              <a:t>(Juhtkonna väärkäitumisest tulenev eksimus – juhtkond rikkus teadlikult seadusi või määrusi.)</a:t>
            </a:r>
            <a:endParaRPr/>
          </a:p>
          <a:p>
            <a:pPr marL="0" marR="0" lvl="0" indent="0" algn="l" rtl="0">
              <a:lnSpc>
                <a:spcPct val="100000"/>
              </a:lnSpc>
              <a:spcBef>
                <a:spcPts val="500"/>
              </a:spcBef>
              <a:spcAft>
                <a:spcPts val="0"/>
              </a:spcAft>
              <a:buClr>
                <a:srgbClr val="E4067E"/>
              </a:buClr>
              <a:buSzPts val="1400"/>
              <a:buFont typeface="Calibri"/>
              <a:buNone/>
            </a:pPr>
            <a:endParaRPr sz="1400" b="0" i="0" u="none" strike="noStrike" cap="none">
              <a:solidFill>
                <a:srgbClr val="332B60"/>
              </a:solidFill>
              <a:latin typeface="Verdana"/>
              <a:ea typeface="Verdana"/>
              <a:cs typeface="Verdana"/>
              <a:sym typeface="Verdana"/>
            </a:endParaRPr>
          </a:p>
          <a:p>
            <a:pPr marL="0" marR="0" lvl="0" indent="0" algn="l" rtl="0">
              <a:lnSpc>
                <a:spcPct val="100000"/>
              </a:lnSpc>
              <a:spcBef>
                <a:spcPts val="500"/>
              </a:spcBef>
              <a:spcAft>
                <a:spcPts val="0"/>
              </a:spcAft>
              <a:buClr>
                <a:srgbClr val="E4067E"/>
              </a:buClr>
              <a:buSzPts val="1400"/>
              <a:buFont typeface="Verdana"/>
              <a:buNone/>
            </a:pPr>
            <a:r>
              <a:rPr lang="en-GB" sz="1400" b="0" i="0" u="none" strike="noStrike" cap="none">
                <a:solidFill>
                  <a:srgbClr val="332B60"/>
                </a:solidFill>
                <a:latin typeface="Verdana"/>
                <a:ea typeface="Verdana"/>
                <a:cs typeface="Verdana"/>
                <a:sym typeface="Verdana"/>
              </a:rPr>
              <a:t>Student t-test</a:t>
            </a:r>
            <a:endParaRPr sz="1400" b="0" i="0" u="none" strike="noStrike" cap="none">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Läbipaistvus p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Usaldusväärsus p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Empaatia p =&lt; 0.001 </a:t>
            </a:r>
            <a:endParaRPr sz="1400">
              <a:solidFill>
                <a:srgbClr val="332B60"/>
              </a:solidFill>
              <a:latin typeface="Verdana"/>
              <a:ea typeface="Verdana"/>
              <a:cs typeface="Verdana"/>
              <a:sym typeface="Verdana"/>
            </a:endParaRPr>
          </a:p>
          <a:p>
            <a:pPr marL="285750" marR="0" lvl="0" indent="-285750" algn="l" rtl="0">
              <a:spcBef>
                <a:spcPts val="500"/>
              </a:spcBef>
              <a:spcAft>
                <a:spcPts val="0"/>
              </a:spcAft>
              <a:buClr>
                <a:srgbClr val="E4067E"/>
              </a:buClr>
              <a:buSzPts val="1400"/>
              <a:buFont typeface="Arial"/>
              <a:buChar char="•"/>
            </a:pPr>
            <a:r>
              <a:rPr lang="en-GB" sz="1400">
                <a:solidFill>
                  <a:srgbClr val="332B60"/>
                </a:solidFill>
                <a:latin typeface="Verdana"/>
                <a:ea typeface="Verdana"/>
                <a:cs typeface="Verdana"/>
                <a:sym typeface="Verdana"/>
              </a:rPr>
              <a:t>Mainehaldus p =&lt; 0.001 </a:t>
            </a:r>
            <a:endParaRPr sz="1400">
              <a:solidFill>
                <a:srgbClr val="332B60"/>
              </a:solidFill>
              <a:latin typeface="Verdana"/>
              <a:ea typeface="Verdana"/>
              <a:cs typeface="Verdana"/>
              <a:sym typeface="Verdana"/>
            </a:endParaRPr>
          </a:p>
        </p:txBody>
      </p:sp>
      <p:pic>
        <p:nvPicPr>
          <p:cNvPr id="218" name="Google Shape;218;p17"/>
          <p:cNvPicPr preferRelativeResize="0"/>
          <p:nvPr/>
        </p:nvPicPr>
        <p:blipFill rotWithShape="1">
          <a:blip r:embed="rId3">
            <a:alphaModFix/>
          </a:blip>
          <a:srcRect/>
          <a:stretch/>
        </p:blipFill>
        <p:spPr>
          <a:xfrm>
            <a:off x="4756922" y="2232000"/>
            <a:ext cx="6372000" cy="3329044"/>
          </a:xfrm>
          <a:prstGeom prst="rect">
            <a:avLst/>
          </a:prstGeom>
          <a:noFill/>
          <a:ln>
            <a:noFill/>
          </a:ln>
        </p:spPr>
      </p:pic>
    </p:spTree>
    <p:extLst>
      <p:ext uri="{BB962C8B-B14F-4D97-AF65-F5344CB8AC3E}">
        <p14:creationId xmlns:p14="http://schemas.microsoft.com/office/powerpoint/2010/main" val="3340200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8"/>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TULEMUSED</a:t>
            </a:r>
            <a:endParaRPr>
              <a:solidFill>
                <a:srgbClr val="332B60"/>
              </a:solidFill>
            </a:endParaRPr>
          </a:p>
        </p:txBody>
      </p:sp>
      <p:sp>
        <p:nvSpPr>
          <p:cNvPr id="224" name="Google Shape;224;p18"/>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0" lvl="0" indent="0" algn="l" rtl="0">
              <a:lnSpc>
                <a:spcPct val="100000"/>
              </a:lnSpc>
              <a:spcBef>
                <a:spcPts val="0"/>
              </a:spcBef>
              <a:spcAft>
                <a:spcPts val="0"/>
              </a:spcAft>
              <a:buSzPts val="1600"/>
              <a:buNone/>
            </a:pPr>
            <a:r>
              <a:rPr lang="en-GB" sz="1600">
                <a:latin typeface="Verdana"/>
                <a:ea typeface="Verdana"/>
                <a:cs typeface="Verdana"/>
                <a:sym typeface="Verdana"/>
              </a:rPr>
              <a:t>Vastused uurimisküsimustele</a:t>
            </a:r>
            <a:endParaRPr sz="1600">
              <a:latin typeface="Verdana"/>
              <a:ea typeface="Verdana"/>
              <a:cs typeface="Verdana"/>
              <a:sym typeface="Verdana"/>
            </a:endParaRPr>
          </a:p>
          <a:p>
            <a:pPr marL="0" lvl="0" indent="0" algn="l" rtl="0">
              <a:lnSpc>
                <a:spcPct val="100000"/>
              </a:lnSpc>
              <a:spcBef>
                <a:spcPts val="500"/>
              </a:spcBef>
              <a:spcAft>
                <a:spcPts val="0"/>
              </a:spcAft>
              <a:buSzPts val="1600"/>
              <a:buNone/>
            </a:pPr>
            <a:endParaRPr sz="1600">
              <a:latin typeface="Verdana"/>
              <a:ea typeface="Verdana"/>
              <a:cs typeface="Verdana"/>
              <a:sym typeface="Verdana"/>
            </a:endParaRPr>
          </a:p>
          <a:p>
            <a:pPr marL="285750" lvl="0" indent="-285750" algn="l" rtl="0">
              <a:lnSpc>
                <a:spcPct val="100000"/>
              </a:lnSpc>
              <a:spcBef>
                <a:spcPts val="500"/>
              </a:spcBef>
              <a:spcAft>
                <a:spcPts val="0"/>
              </a:spcAft>
              <a:buSzPts val="1600"/>
              <a:buFont typeface="Verdana"/>
              <a:buAutoNum type="arabicPeriod"/>
            </a:pPr>
            <a:r>
              <a:rPr lang="en-GB" sz="1600">
                <a:latin typeface="Verdana"/>
                <a:ea typeface="Verdana"/>
                <a:cs typeface="Verdana"/>
                <a:sym typeface="Verdana"/>
              </a:rPr>
              <a:t>Suured keelemudelid </a:t>
            </a:r>
            <a:r>
              <a:rPr lang="en-GB" sz="1600" b="1">
                <a:latin typeface="Verdana"/>
                <a:ea typeface="Verdana"/>
                <a:cs typeface="Verdana"/>
                <a:sym typeface="Verdana"/>
              </a:rPr>
              <a:t>saavad tõhusalt toetada </a:t>
            </a:r>
            <a:r>
              <a:rPr lang="en-GB" sz="1600">
                <a:latin typeface="Verdana"/>
                <a:ea typeface="Verdana"/>
                <a:cs typeface="Verdana"/>
                <a:sym typeface="Verdana"/>
              </a:rPr>
              <a:t>ettevõtete kriisikommunikatsiooni andmeanalüüsi, sentimentanalüüsi ja standardsete tekstide loomisel, kuid </a:t>
            </a:r>
            <a:r>
              <a:rPr lang="en-GB" sz="1600" b="1">
                <a:latin typeface="Verdana"/>
                <a:ea typeface="Verdana"/>
                <a:cs typeface="Verdana"/>
                <a:sym typeface="Verdana"/>
              </a:rPr>
              <a:t>keeruliste emotsionaalsete ja eetiliste küsimuste lahendamisel peaks inimeste kaasamine jääma oluliseks osaks. </a:t>
            </a:r>
            <a:endParaRPr/>
          </a:p>
          <a:p>
            <a:pPr marL="285750" lvl="0" indent="-184150" algn="l" rtl="0">
              <a:lnSpc>
                <a:spcPct val="100000"/>
              </a:lnSpc>
              <a:spcBef>
                <a:spcPts val="500"/>
              </a:spcBef>
              <a:spcAft>
                <a:spcPts val="0"/>
              </a:spcAft>
              <a:buSzPts val="1600"/>
              <a:buFont typeface="Verdana"/>
              <a:buNone/>
            </a:pPr>
            <a:endParaRPr sz="1600" b="1">
              <a:latin typeface="Verdana"/>
              <a:ea typeface="Verdana"/>
              <a:cs typeface="Verdana"/>
              <a:sym typeface="Verdana"/>
            </a:endParaRPr>
          </a:p>
          <a:p>
            <a:pPr marL="285750" lvl="0" indent="-285750" algn="l" rtl="0">
              <a:lnSpc>
                <a:spcPct val="100000"/>
              </a:lnSpc>
              <a:spcBef>
                <a:spcPts val="500"/>
              </a:spcBef>
              <a:spcAft>
                <a:spcPts val="0"/>
              </a:spcAft>
              <a:buSzPts val="1600"/>
              <a:buFont typeface="Verdana"/>
              <a:buAutoNum type="arabicPeriod"/>
            </a:pPr>
            <a:r>
              <a:rPr lang="en-GB" sz="1600">
                <a:latin typeface="Verdana"/>
                <a:ea typeface="Verdana"/>
                <a:cs typeface="Verdana"/>
                <a:sym typeface="Verdana"/>
              </a:rPr>
              <a:t>Kombineerides Timothy Coombsi situatsioonilise kriisikommunikatsiooni teooria elemente suurte keelemudelite analüüsivõimekusega </a:t>
            </a:r>
            <a:r>
              <a:rPr lang="en-GB" sz="1600" b="1">
                <a:latin typeface="Verdana"/>
                <a:ea typeface="Verdana"/>
                <a:cs typeface="Verdana"/>
                <a:sym typeface="Verdana"/>
              </a:rPr>
              <a:t>on võimalik luua mõjusaid kriisikommunikatsiooni materjale</a:t>
            </a:r>
            <a:r>
              <a:rPr lang="en-GB" sz="1600">
                <a:latin typeface="Verdana"/>
                <a:ea typeface="Verdana"/>
                <a:cs typeface="Verdana"/>
                <a:sym typeface="Verdana"/>
              </a:rPr>
              <a:t> </a:t>
            </a:r>
            <a:r>
              <a:rPr lang="en-GB" sz="1600" b="1">
                <a:latin typeface="Verdana"/>
                <a:ea typeface="Verdana"/>
                <a:cs typeface="Verdana"/>
                <a:sym typeface="Verdana"/>
              </a:rPr>
              <a:t>ent antud uuringu raames hindasid küsitluse vastajad kõrgemalt inimese loodud materjalide sisu</a:t>
            </a:r>
            <a:r>
              <a:rPr lang="en-GB" sz="1600">
                <a:latin typeface="Verdana"/>
                <a:ea typeface="Verdana"/>
                <a:cs typeface="Verdana"/>
                <a:sym typeface="Verdana"/>
              </a:rPr>
              <a:t>. </a:t>
            </a:r>
            <a:endParaRPr sz="1600">
              <a:latin typeface="Verdana"/>
              <a:ea typeface="Verdana"/>
              <a:cs typeface="Verdana"/>
              <a:sym typeface="Verdana"/>
            </a:endParaRPr>
          </a:p>
          <a:p>
            <a:pPr marL="0" lvl="0" indent="0" algn="l" rtl="0">
              <a:lnSpc>
                <a:spcPct val="100000"/>
              </a:lnSpc>
              <a:spcBef>
                <a:spcPts val="500"/>
              </a:spcBef>
              <a:spcAft>
                <a:spcPts val="0"/>
              </a:spcAft>
              <a:buSzPts val="1800"/>
              <a:buNone/>
            </a:pPr>
            <a:endParaRPr/>
          </a:p>
        </p:txBody>
      </p:sp>
    </p:spTree>
    <p:extLst>
      <p:ext uri="{BB962C8B-B14F-4D97-AF65-F5344CB8AC3E}">
        <p14:creationId xmlns:p14="http://schemas.microsoft.com/office/powerpoint/2010/main" val="27965532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Shape 228"/>
        <p:cNvGrpSpPr/>
        <p:nvPr/>
      </p:nvGrpSpPr>
      <p:grpSpPr>
        <a:xfrm>
          <a:off x="0" y="0"/>
          <a:ext cx="0" cy="0"/>
          <a:chOff x="0" y="0"/>
          <a:chExt cx="0" cy="0"/>
        </a:xfrm>
      </p:grpSpPr>
      <p:sp>
        <p:nvSpPr>
          <p:cNvPr id="229" name="Google Shape;229;p19"/>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latin typeface="Verdana"/>
                <a:ea typeface="Verdana"/>
                <a:cs typeface="Verdana"/>
                <a:sym typeface="Verdana"/>
              </a:rPr>
              <a:t>JÄRELDUSED, EDASISED UURINGUD, AKADEEMILINE JA PRAKTILINE PANUS</a:t>
            </a:r>
            <a:endParaRPr/>
          </a:p>
          <a:p>
            <a:pPr marL="0" marR="0" lvl="0" indent="0" algn="l" rtl="0">
              <a:lnSpc>
                <a:spcPct val="100000"/>
              </a:lnSpc>
              <a:spcBef>
                <a:spcPts val="0"/>
              </a:spcBef>
              <a:spcAft>
                <a:spcPts val="0"/>
              </a:spcAft>
              <a:buClr>
                <a:srgbClr val="332B60"/>
              </a:buClr>
              <a:buSzPts val="2200"/>
              <a:buFont typeface="Arial"/>
              <a:buNone/>
            </a:pPr>
            <a:endParaRPr>
              <a:solidFill>
                <a:srgbClr val="332B60"/>
              </a:solidFill>
            </a:endParaRPr>
          </a:p>
        </p:txBody>
      </p:sp>
      <p:sp>
        <p:nvSpPr>
          <p:cNvPr id="230" name="Google Shape;230;p19"/>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fontScale="92500" lnSpcReduction="10000"/>
          </a:bodyPr>
          <a:lstStyle/>
          <a:p>
            <a:pPr marL="0" lvl="0" indent="0" algn="l" rtl="0">
              <a:lnSpc>
                <a:spcPct val="100000"/>
              </a:lnSpc>
              <a:spcBef>
                <a:spcPts val="0"/>
              </a:spcBef>
              <a:spcAft>
                <a:spcPts val="0"/>
              </a:spcAft>
              <a:buSzPct val="100000"/>
              <a:buNone/>
            </a:pPr>
            <a:r>
              <a:rPr lang="en-GB" sz="1600">
                <a:latin typeface="Verdana"/>
                <a:ea typeface="Verdana"/>
                <a:cs typeface="Verdana"/>
                <a:sym typeface="Verdana"/>
              </a:rPr>
              <a:t>Järeldused</a:t>
            </a: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ct val="100000"/>
              <a:buFont typeface="Noto Sans Symbols"/>
              <a:buChar char="▪"/>
            </a:pPr>
            <a:r>
              <a:rPr lang="en-GB" sz="1600">
                <a:latin typeface="Verdana"/>
                <a:ea typeface="Verdana"/>
                <a:cs typeface="Verdana"/>
                <a:sym typeface="Verdana"/>
              </a:rPr>
              <a:t>Tehisintellektisüsteemid võivad olla tõhusad standardiseeritud ja neutraalsetes olukordades, kuid nad jäävad hätta keerulisemate emotsionaalsete ja kontekstuaalsete nüansside tabamisel, mis on kriisikommunikatsiooni keskmes. </a:t>
            </a:r>
            <a:endParaRPr/>
          </a:p>
          <a:p>
            <a:pPr marL="285750" marR="0" lvl="0" indent="-285750" algn="l" rtl="0">
              <a:lnSpc>
                <a:spcPct val="100000"/>
              </a:lnSpc>
              <a:spcBef>
                <a:spcPts val="500"/>
              </a:spcBef>
              <a:spcAft>
                <a:spcPts val="0"/>
              </a:spcAft>
              <a:buClr>
                <a:srgbClr val="E4067E"/>
              </a:buClr>
              <a:buSzPct val="100000"/>
              <a:buFont typeface="Noto Sans Symbols"/>
              <a:buChar char="▪"/>
            </a:pPr>
            <a:r>
              <a:rPr lang="en-GB" sz="1600">
                <a:latin typeface="Verdana"/>
                <a:ea typeface="Verdana"/>
                <a:cs typeface="Verdana"/>
                <a:sym typeface="Verdana"/>
              </a:rPr>
              <a:t>Kuigi suuri keelemudeleid saab kasutada abivahendina, jääb inimfaktori olulisus kriisides, eriti kõrge vastutustasemega juhtumites, asendamatuks. </a:t>
            </a:r>
            <a:endParaRPr/>
          </a:p>
          <a:p>
            <a:pPr marL="285750" marR="0" lvl="0" indent="-191770" algn="l" rtl="0">
              <a:lnSpc>
                <a:spcPct val="100000"/>
              </a:lnSpc>
              <a:spcBef>
                <a:spcPts val="500"/>
              </a:spcBef>
              <a:spcAft>
                <a:spcPts val="0"/>
              </a:spcAft>
              <a:buClr>
                <a:srgbClr val="E4067E"/>
              </a:buClr>
              <a:buSzPct val="100000"/>
              <a:buFont typeface="Noto Sans Symbols"/>
              <a:buNone/>
            </a:pPr>
            <a:endParaRPr sz="1600">
              <a:latin typeface="Verdana"/>
              <a:ea typeface="Verdana"/>
              <a:cs typeface="Verdana"/>
              <a:sym typeface="Verdana"/>
            </a:endParaRPr>
          </a:p>
          <a:p>
            <a:pPr marL="0" lvl="0" indent="0" algn="l" rtl="0">
              <a:lnSpc>
                <a:spcPct val="100000"/>
              </a:lnSpc>
              <a:spcBef>
                <a:spcPts val="500"/>
              </a:spcBef>
              <a:spcAft>
                <a:spcPts val="0"/>
              </a:spcAft>
              <a:buSzPct val="100000"/>
              <a:buNone/>
            </a:pPr>
            <a:r>
              <a:rPr lang="en-GB" sz="1600">
                <a:latin typeface="Verdana"/>
                <a:ea typeface="Verdana"/>
                <a:cs typeface="Verdana"/>
                <a:sym typeface="Verdana"/>
              </a:rPr>
              <a:t>Edasised uuringud</a:t>
            </a: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ct val="100000"/>
              <a:buFont typeface="Noto Sans Symbols"/>
              <a:buChar char="▪"/>
            </a:pPr>
            <a:r>
              <a:rPr lang="en-GB" sz="1600">
                <a:latin typeface="Verdana"/>
                <a:ea typeface="Verdana"/>
                <a:cs typeface="Verdana"/>
                <a:sym typeface="Verdana"/>
              </a:rPr>
              <a:t>Edasised uuringud võiks keskenduda TI süsteemide piirangute ja hübriidlahenduste uurimisele.</a:t>
            </a: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ct val="100000"/>
              <a:buFont typeface="Noto Sans Symbols"/>
              <a:buChar char="▪"/>
            </a:pPr>
            <a:r>
              <a:rPr lang="en-GB" sz="1600">
                <a:latin typeface="Verdana"/>
                <a:ea typeface="Verdana"/>
                <a:cs typeface="Verdana"/>
                <a:sym typeface="Verdana"/>
              </a:rPr>
              <a:t>Lisaks võiks sarnase uuringu läbi viia fiktiivsete juhtumitega.</a:t>
            </a:r>
            <a:endParaRPr sz="1600">
              <a:latin typeface="Verdana"/>
              <a:ea typeface="Verdana"/>
              <a:cs typeface="Verdana"/>
              <a:sym typeface="Verdana"/>
            </a:endParaRPr>
          </a:p>
          <a:p>
            <a:pPr marL="0" lvl="0" indent="0" algn="l" rtl="0">
              <a:lnSpc>
                <a:spcPct val="100000"/>
              </a:lnSpc>
              <a:spcBef>
                <a:spcPts val="500"/>
              </a:spcBef>
              <a:spcAft>
                <a:spcPts val="0"/>
              </a:spcAft>
              <a:buSzPct val="100000"/>
              <a:buNone/>
            </a:pPr>
            <a:endParaRPr sz="1600">
              <a:latin typeface="Verdana"/>
              <a:ea typeface="Verdana"/>
              <a:cs typeface="Verdana"/>
              <a:sym typeface="Verdana"/>
            </a:endParaRPr>
          </a:p>
          <a:p>
            <a:pPr marL="0" lvl="0" indent="0" algn="l" rtl="0">
              <a:lnSpc>
                <a:spcPct val="100000"/>
              </a:lnSpc>
              <a:spcBef>
                <a:spcPts val="500"/>
              </a:spcBef>
              <a:spcAft>
                <a:spcPts val="0"/>
              </a:spcAft>
              <a:buSzPct val="100000"/>
              <a:buNone/>
            </a:pPr>
            <a:r>
              <a:rPr lang="en-GB" sz="1600">
                <a:latin typeface="Verdana"/>
                <a:ea typeface="Verdana"/>
                <a:cs typeface="Verdana"/>
                <a:sym typeface="Verdana"/>
              </a:rPr>
              <a:t>Panus</a:t>
            </a:r>
            <a:endParaRPr sz="1600">
              <a:latin typeface="Verdana"/>
              <a:ea typeface="Verdana"/>
              <a:cs typeface="Verdana"/>
              <a:sym typeface="Verdana"/>
            </a:endParaRPr>
          </a:p>
          <a:p>
            <a:pPr marL="285750" marR="0" lvl="0" indent="-285750" algn="l" rtl="0">
              <a:lnSpc>
                <a:spcPct val="100000"/>
              </a:lnSpc>
              <a:spcBef>
                <a:spcPts val="500"/>
              </a:spcBef>
              <a:spcAft>
                <a:spcPts val="0"/>
              </a:spcAft>
              <a:buClr>
                <a:srgbClr val="E4067E"/>
              </a:buClr>
              <a:buSzPct val="100000"/>
              <a:buFont typeface="Noto Sans Symbols"/>
              <a:buChar char="▪"/>
            </a:pPr>
            <a:r>
              <a:rPr lang="en-GB" sz="1600">
                <a:latin typeface="Verdana"/>
                <a:ea typeface="Verdana"/>
                <a:cs typeface="Verdana"/>
                <a:sym typeface="Verdana"/>
              </a:rPr>
              <a:t>Töö arendab edasi Coombsi situatsioonilise kriisikommunikatsiooni teooriat pakkudes välja selle praktilise rakendamise meetodi tehisintellekti integreerimisega kriisikommunikatsiooni protsessi. </a:t>
            </a:r>
            <a:endParaRPr/>
          </a:p>
          <a:p>
            <a:pPr marL="285750" marR="0" lvl="0" indent="-191770" algn="l" rtl="0">
              <a:lnSpc>
                <a:spcPct val="100000"/>
              </a:lnSpc>
              <a:spcBef>
                <a:spcPts val="500"/>
              </a:spcBef>
              <a:spcAft>
                <a:spcPts val="0"/>
              </a:spcAft>
              <a:buClr>
                <a:srgbClr val="E4067E"/>
              </a:buClr>
              <a:buSzPct val="100000"/>
              <a:buFont typeface="Noto Sans Symbols"/>
              <a:buNone/>
            </a:pPr>
            <a:endParaRPr sz="1600">
              <a:latin typeface="Verdana"/>
              <a:ea typeface="Verdana"/>
              <a:cs typeface="Verdana"/>
              <a:sym typeface="Verdana"/>
            </a:endParaRPr>
          </a:p>
          <a:p>
            <a:pPr marL="0" lvl="0" indent="0" algn="l" rtl="0">
              <a:lnSpc>
                <a:spcPct val="100000"/>
              </a:lnSpc>
              <a:spcBef>
                <a:spcPts val="500"/>
              </a:spcBef>
              <a:spcAft>
                <a:spcPts val="0"/>
              </a:spcAft>
              <a:buSzPct val="100000"/>
              <a:buNone/>
            </a:pPr>
            <a:endParaRPr sz="1800">
              <a:latin typeface="Noto Sans Symbols"/>
              <a:ea typeface="Noto Sans Symbols"/>
              <a:cs typeface="Noto Sans Symbols"/>
              <a:sym typeface="Noto Sans Symbols"/>
            </a:endParaRPr>
          </a:p>
          <a:p>
            <a:pPr marL="285750" marR="0" lvl="0" indent="-180022" algn="l" rtl="0">
              <a:lnSpc>
                <a:spcPct val="100000"/>
              </a:lnSpc>
              <a:spcBef>
                <a:spcPts val="500"/>
              </a:spcBef>
              <a:spcAft>
                <a:spcPts val="0"/>
              </a:spcAft>
              <a:buClr>
                <a:srgbClr val="E4067E"/>
              </a:buClr>
              <a:buSzPct val="100000"/>
              <a:buFont typeface="Noto Sans Symbols"/>
              <a:buNone/>
            </a:pPr>
            <a:endParaRPr/>
          </a:p>
          <a:p>
            <a:pPr marL="285750" marR="0" lvl="0" indent="-180022" algn="l" rtl="0">
              <a:lnSpc>
                <a:spcPct val="100000"/>
              </a:lnSpc>
              <a:spcBef>
                <a:spcPts val="500"/>
              </a:spcBef>
              <a:spcAft>
                <a:spcPts val="0"/>
              </a:spcAft>
              <a:buClr>
                <a:srgbClr val="E4067E"/>
              </a:buClr>
              <a:buSzPct val="100000"/>
              <a:buFont typeface="Noto Sans Symbols"/>
              <a:buNone/>
            </a:pPr>
            <a:endParaRPr>
              <a:latin typeface="Verdana"/>
              <a:ea typeface="Verdana"/>
              <a:cs typeface="Verdana"/>
              <a:sym typeface="Verdana"/>
            </a:endParaRPr>
          </a:p>
          <a:p>
            <a:pPr marL="285750" marR="0" lvl="0" indent="-180022" algn="l" rtl="0">
              <a:lnSpc>
                <a:spcPct val="100000"/>
              </a:lnSpc>
              <a:spcBef>
                <a:spcPts val="500"/>
              </a:spcBef>
              <a:spcAft>
                <a:spcPts val="0"/>
              </a:spcAft>
              <a:buClr>
                <a:srgbClr val="E4067E"/>
              </a:buClr>
              <a:buSzPct val="100000"/>
              <a:buFont typeface="Noto Sans Symbols"/>
              <a:buNone/>
            </a:pPr>
            <a:endParaRPr/>
          </a:p>
          <a:p>
            <a:pPr marL="285750" marR="0" lvl="0" indent="-180022" algn="l" rtl="0">
              <a:lnSpc>
                <a:spcPct val="100000"/>
              </a:lnSpc>
              <a:spcBef>
                <a:spcPts val="500"/>
              </a:spcBef>
              <a:spcAft>
                <a:spcPts val="0"/>
              </a:spcAft>
              <a:buClr>
                <a:srgbClr val="E4067E"/>
              </a:buClr>
              <a:buSzPct val="100000"/>
              <a:buFont typeface="Noto Sans Symbols"/>
              <a:buNone/>
            </a:pPr>
            <a:endParaRPr/>
          </a:p>
          <a:p>
            <a:pPr marL="285750" marR="0" lvl="0" indent="-180022" algn="l" rtl="0">
              <a:lnSpc>
                <a:spcPct val="100000"/>
              </a:lnSpc>
              <a:spcBef>
                <a:spcPts val="500"/>
              </a:spcBef>
              <a:spcAft>
                <a:spcPts val="0"/>
              </a:spcAft>
              <a:buClr>
                <a:srgbClr val="E4067E"/>
              </a:buClr>
              <a:buSzPct val="100000"/>
              <a:buFont typeface="Noto Sans Symbols"/>
              <a:buNone/>
            </a:pPr>
            <a:endParaRPr/>
          </a:p>
          <a:p>
            <a:pPr marL="285750" marR="0" lvl="0" indent="-180022" algn="l" rtl="0">
              <a:lnSpc>
                <a:spcPct val="100000"/>
              </a:lnSpc>
              <a:spcBef>
                <a:spcPts val="500"/>
              </a:spcBef>
              <a:spcAft>
                <a:spcPts val="0"/>
              </a:spcAft>
              <a:buClr>
                <a:srgbClr val="E4067E"/>
              </a:buClr>
              <a:buSzPct val="100000"/>
              <a:buFont typeface="Noto Sans Symbols"/>
              <a:buNone/>
            </a:pPr>
            <a:endParaRPr/>
          </a:p>
        </p:txBody>
      </p:sp>
    </p:spTree>
    <p:extLst>
      <p:ext uri="{BB962C8B-B14F-4D97-AF65-F5344CB8AC3E}">
        <p14:creationId xmlns:p14="http://schemas.microsoft.com/office/powerpoint/2010/main" val="1314236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Shape 234"/>
        <p:cNvGrpSpPr/>
        <p:nvPr/>
      </p:nvGrpSpPr>
      <p:grpSpPr>
        <a:xfrm>
          <a:off x="0" y="0"/>
          <a:ext cx="0" cy="0"/>
          <a:chOff x="0" y="0"/>
          <a:chExt cx="0" cy="0"/>
        </a:xfrm>
      </p:grpSpPr>
      <p:sp>
        <p:nvSpPr>
          <p:cNvPr id="235" name="Google Shape;235;p20"/>
          <p:cNvSpPr txBox="1">
            <a:spLocks noGrp="1"/>
          </p:cNvSpPr>
          <p:nvPr>
            <p:ph type="body" idx="1"/>
          </p:nvPr>
        </p:nvSpPr>
        <p:spPr>
          <a:xfrm>
            <a:off x="479424" y="549275"/>
            <a:ext cx="10494517" cy="810888"/>
          </a:xfrm>
          <a:prstGeom prst="rect">
            <a:avLst/>
          </a:prstGeom>
          <a:noFill/>
          <a:ln>
            <a:noFill/>
          </a:ln>
        </p:spPr>
        <p:txBody>
          <a:bodyPr spcFirstLastPara="1" wrap="square" lIns="0" tIns="0" rIns="0" bIns="0" anchor="t" anchorCtr="0">
            <a:normAutofit/>
          </a:bodyPr>
          <a:lstStyle/>
          <a:p>
            <a:pPr marL="0" marR="0" lvl="0" indent="0" algn="l" rtl="0">
              <a:lnSpc>
                <a:spcPct val="100000"/>
              </a:lnSpc>
              <a:spcBef>
                <a:spcPts val="0"/>
              </a:spcBef>
              <a:spcAft>
                <a:spcPts val="0"/>
              </a:spcAft>
              <a:buClr>
                <a:srgbClr val="332B60"/>
              </a:buClr>
              <a:buSzPts val="2200"/>
              <a:buFont typeface="Arial"/>
              <a:buNone/>
            </a:pPr>
            <a:r>
              <a:rPr lang="en-GB"/>
              <a:t>KÜSIMUSED</a:t>
            </a:r>
            <a:endParaRPr/>
          </a:p>
        </p:txBody>
      </p:sp>
      <p:sp>
        <p:nvSpPr>
          <p:cNvPr id="236" name="Google Shape;236;p20"/>
          <p:cNvSpPr txBox="1">
            <a:spLocks noGrp="1"/>
          </p:cNvSpPr>
          <p:nvPr>
            <p:ph type="body" idx="2"/>
          </p:nvPr>
        </p:nvSpPr>
        <p:spPr>
          <a:xfrm>
            <a:off x="12747121" y="2497982"/>
            <a:ext cx="8802242" cy="4140200"/>
          </a:xfrm>
          <a:prstGeom prst="rect">
            <a:avLst/>
          </a:prstGeom>
          <a:noFill/>
          <a:ln>
            <a:noFill/>
          </a:ln>
        </p:spPr>
        <p:txBody>
          <a:bodyPr spcFirstLastPara="1" wrap="square" lIns="0" tIns="0" rIns="0" bIns="0" anchor="t" anchorCtr="0">
            <a:normAutofit/>
          </a:bodyPr>
          <a:lstStyle/>
          <a:p>
            <a:pPr marL="285750" marR="0" lvl="0" indent="-171450" algn="l" rtl="0">
              <a:lnSpc>
                <a:spcPct val="90000"/>
              </a:lnSpc>
              <a:spcBef>
                <a:spcPts val="0"/>
              </a:spcBef>
              <a:spcAft>
                <a:spcPts val="0"/>
              </a:spcAft>
              <a:buClr>
                <a:srgbClr val="E4067E"/>
              </a:buClr>
              <a:buSzPts val="1800"/>
              <a:buFont typeface="Noto Sans Symbols"/>
              <a:buNone/>
            </a:pPr>
            <a:endParaRPr/>
          </a:p>
        </p:txBody>
      </p:sp>
      <p:sp>
        <p:nvSpPr>
          <p:cNvPr id="237" name="Google Shape;237;p20"/>
          <p:cNvSpPr txBox="1">
            <a:spLocks noGrp="1"/>
          </p:cNvSpPr>
          <p:nvPr>
            <p:ph type="body" idx="3"/>
          </p:nvPr>
        </p:nvSpPr>
        <p:spPr>
          <a:xfrm>
            <a:off x="2171700" y="1576024"/>
            <a:ext cx="8802241" cy="3940539"/>
          </a:xfrm>
          <a:prstGeom prst="rect">
            <a:avLst/>
          </a:prstGeom>
          <a:noFill/>
          <a:ln>
            <a:noFill/>
          </a:ln>
        </p:spPr>
        <p:txBody>
          <a:bodyPr spcFirstLastPara="1" wrap="square" lIns="0" tIns="0" rIns="0" bIns="0" anchor="t" anchorCtr="0">
            <a:normAutofit/>
          </a:bodyPr>
          <a:lstStyle/>
          <a:p>
            <a:pPr marL="342900" lvl="0" indent="-342900" algn="l" rtl="0">
              <a:lnSpc>
                <a:spcPct val="100000"/>
              </a:lnSpc>
              <a:spcBef>
                <a:spcPts val="0"/>
              </a:spcBef>
              <a:spcAft>
                <a:spcPts val="0"/>
              </a:spcAft>
              <a:buSzPts val="1800"/>
              <a:buFont typeface="Verdana"/>
              <a:buAutoNum type="arabicPeriod"/>
            </a:pPr>
            <a:r>
              <a:rPr lang="en-GB"/>
              <a:t>Millistes aspektides ja miks võis esineda teie hinnangul TI koostatud pressiteadetes nõrku kohti?</a:t>
            </a:r>
            <a:endParaRPr/>
          </a:p>
          <a:p>
            <a:pPr marL="342900" lvl="0" indent="-342900" algn="l" rtl="0">
              <a:lnSpc>
                <a:spcPct val="100000"/>
              </a:lnSpc>
              <a:spcBef>
                <a:spcPts val="500"/>
              </a:spcBef>
              <a:spcAft>
                <a:spcPts val="0"/>
              </a:spcAft>
              <a:buSzPts val="1800"/>
              <a:buFont typeface="Verdana"/>
              <a:buAutoNum type="arabicPeriod"/>
            </a:pPr>
            <a:r>
              <a:rPr lang="en-GB"/>
              <a:t>Milliseid arendusi peaks TI läbi tegema, et genereeritud tekst oleks empaatilisem ja sihtgruppi arvestav?</a:t>
            </a:r>
            <a:endParaRPr/>
          </a:p>
          <a:p>
            <a:pPr marL="0" lvl="0" indent="0" algn="l" rtl="0">
              <a:lnSpc>
                <a:spcPct val="100000"/>
              </a:lnSpc>
              <a:spcBef>
                <a:spcPts val="500"/>
              </a:spcBef>
              <a:spcAft>
                <a:spcPts val="0"/>
              </a:spcAft>
              <a:buSzPts val="1800"/>
              <a:buNone/>
            </a:pPr>
            <a:endParaRPr/>
          </a:p>
        </p:txBody>
      </p:sp>
    </p:spTree>
    <p:extLst>
      <p:ext uri="{BB962C8B-B14F-4D97-AF65-F5344CB8AC3E}">
        <p14:creationId xmlns:p14="http://schemas.microsoft.com/office/powerpoint/2010/main" val="992215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1"/>
          <p:cNvSpPr txBox="1">
            <a:spLocks noGrp="1"/>
          </p:cNvSpPr>
          <p:nvPr>
            <p:ph type="body" idx="1"/>
          </p:nvPr>
        </p:nvSpPr>
        <p:spPr>
          <a:xfrm>
            <a:off x="6461481" y="3014000"/>
            <a:ext cx="4818968" cy="1964661"/>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900"/>
              <a:buNone/>
            </a:pPr>
            <a:r>
              <a:rPr lang="en-GB"/>
              <a:t>TÄNAN!</a:t>
            </a:r>
            <a:endParaRPr/>
          </a:p>
        </p:txBody>
      </p:sp>
    </p:spTree>
    <p:extLst>
      <p:ext uri="{BB962C8B-B14F-4D97-AF65-F5344CB8AC3E}">
        <p14:creationId xmlns:p14="http://schemas.microsoft.com/office/powerpoint/2010/main" val="1943115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lose-up of a person's face&#10;&#10;Description automatically generated">
            <a:extLst>
              <a:ext uri="{FF2B5EF4-FFF2-40B4-BE49-F238E27FC236}">
                <a16:creationId xmlns:a16="http://schemas.microsoft.com/office/drawing/2014/main" id="{305E661B-1CA5-E271-FF38-4F3A15BEE668}"/>
              </a:ext>
            </a:extLst>
          </p:cNvPr>
          <p:cNvPicPr>
            <a:picLocks noChangeAspect="1"/>
          </p:cNvPicPr>
          <p:nvPr/>
        </p:nvPicPr>
        <p:blipFill>
          <a:blip r:embed="rId2"/>
          <a:stretch>
            <a:fillRect/>
          </a:stretch>
        </p:blipFill>
        <p:spPr>
          <a:xfrm>
            <a:off x="882316" y="457200"/>
            <a:ext cx="10427368" cy="5943600"/>
          </a:xfrm>
          <a:prstGeom prst="rect">
            <a:avLst/>
          </a:prstGeom>
        </p:spPr>
      </p:pic>
    </p:spTree>
    <p:extLst>
      <p:ext uri="{BB962C8B-B14F-4D97-AF65-F5344CB8AC3E}">
        <p14:creationId xmlns:p14="http://schemas.microsoft.com/office/powerpoint/2010/main" val="3023654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ksti kohatäide 4"/>
          <p:cNvSpPr>
            <a:spLocks noGrp="1"/>
          </p:cNvSpPr>
          <p:nvPr>
            <p:ph type="body" sz="quarter" idx="12"/>
          </p:nvPr>
        </p:nvSpPr>
        <p:spPr>
          <a:xfrm>
            <a:off x="823721" y="3988815"/>
            <a:ext cx="11238359" cy="1205366"/>
          </a:xfrm>
        </p:spPr>
        <p:txBody>
          <a:bodyPr vert="horz" lIns="0" tIns="0" rIns="0" bIns="0" rtlCol="0" anchor="t">
            <a:noAutofit/>
          </a:bodyPr>
          <a:lstStyle/>
          <a:p>
            <a:r>
              <a:rPr lang="et-EE" dirty="0">
                <a:latin typeface="Verdana"/>
                <a:ea typeface="Verdana"/>
              </a:rPr>
              <a:t>TEHISINTELLEKTIPÕHINE OTSUSTUGISÜSTEEM ORGANISATSIOONI JUHTIMISEL</a:t>
            </a:r>
            <a:endParaRPr lang="et-EE" dirty="0">
              <a:solidFill>
                <a:srgbClr val="332B60"/>
              </a:solidFill>
              <a:ea typeface="Verdana"/>
            </a:endParaRPr>
          </a:p>
        </p:txBody>
      </p:sp>
      <p:sp>
        <p:nvSpPr>
          <p:cNvPr id="14" name="Teksti kohatäide 5"/>
          <p:cNvSpPr>
            <a:spLocks noGrp="1"/>
          </p:cNvSpPr>
          <p:nvPr>
            <p:ph type="body" sz="quarter" idx="13"/>
          </p:nvPr>
        </p:nvSpPr>
        <p:spPr>
          <a:xfrm>
            <a:off x="172591" y="5041110"/>
            <a:ext cx="7092289" cy="1753027"/>
          </a:xfrm>
        </p:spPr>
        <p:txBody>
          <a:bodyPr vert="horz" lIns="0" tIns="0" rIns="0" bIns="0" rtlCol="0" anchor="t">
            <a:noAutofit/>
          </a:bodyPr>
          <a:lstStyle/>
          <a:p>
            <a:pPr>
              <a:lnSpc>
                <a:spcPct val="100000"/>
              </a:lnSpc>
              <a:spcBef>
                <a:spcPts val="0"/>
              </a:spcBef>
            </a:pPr>
            <a:r>
              <a:rPr lang="et-EE" sz="1800" dirty="0">
                <a:latin typeface="Verdana"/>
                <a:ea typeface="Verdana"/>
              </a:rPr>
              <a:t>Kristjan Vomm</a:t>
            </a:r>
            <a:br>
              <a:rPr lang="et-EE" sz="1800" dirty="0">
                <a:latin typeface="Verdana"/>
              </a:rPr>
            </a:br>
            <a:r>
              <a:rPr lang="et-EE" sz="1800" dirty="0">
                <a:latin typeface="Verdana"/>
                <a:ea typeface="Verdana"/>
              </a:rPr>
              <a:t>Majandusteaduskond</a:t>
            </a:r>
          </a:p>
          <a:p>
            <a:pPr>
              <a:lnSpc>
                <a:spcPct val="100000"/>
              </a:lnSpc>
              <a:spcBef>
                <a:spcPts val="0"/>
              </a:spcBef>
            </a:pPr>
            <a:r>
              <a:rPr lang="et-EE" sz="1800" dirty="0">
                <a:latin typeface="Verdana"/>
                <a:ea typeface="Verdana"/>
              </a:rPr>
              <a:t>TATM02/20 Juhtimine ja turundus</a:t>
            </a:r>
          </a:p>
          <a:p>
            <a:pPr>
              <a:lnSpc>
                <a:spcPct val="100000"/>
              </a:lnSpc>
              <a:spcBef>
                <a:spcPts val="0"/>
              </a:spcBef>
            </a:pPr>
            <a:r>
              <a:rPr lang="en-US" sz="1800" dirty="0" err="1">
                <a:latin typeface="Verdana"/>
                <a:ea typeface="Verdana"/>
              </a:rPr>
              <a:t>peaeriala</a:t>
            </a:r>
            <a:r>
              <a:rPr lang="en-US" sz="1800" dirty="0">
                <a:latin typeface="Verdana"/>
                <a:ea typeface="Verdana"/>
              </a:rPr>
              <a:t> </a:t>
            </a:r>
            <a:r>
              <a:rPr lang="en-US" sz="1800" dirty="0" err="1">
                <a:latin typeface="Verdana"/>
                <a:ea typeface="Verdana"/>
              </a:rPr>
              <a:t>äriprotsesside</a:t>
            </a:r>
            <a:r>
              <a:rPr lang="en-US" sz="1800" dirty="0">
                <a:latin typeface="Verdana"/>
                <a:ea typeface="Verdana"/>
              </a:rPr>
              <a:t> </a:t>
            </a:r>
            <a:r>
              <a:rPr lang="en-US" sz="1800" dirty="0" err="1">
                <a:latin typeface="Verdana"/>
                <a:ea typeface="Verdana"/>
              </a:rPr>
              <a:t>juhtimine</a:t>
            </a:r>
            <a:r>
              <a:rPr lang="en-US" sz="1800" dirty="0">
                <a:latin typeface="Verdana"/>
                <a:ea typeface="Verdana"/>
              </a:rPr>
              <a:t> </a:t>
            </a:r>
            <a:r>
              <a:rPr lang="en-US" sz="1800" dirty="0" err="1">
                <a:latin typeface="Verdana"/>
                <a:ea typeface="Verdana"/>
              </a:rPr>
              <a:t>digitaalühiskonnas</a:t>
            </a:r>
            <a:endParaRPr lang="en-US" sz="1800" dirty="0">
              <a:latin typeface="Verdana"/>
              <a:ea typeface="Verdana"/>
            </a:endParaRPr>
          </a:p>
        </p:txBody>
      </p:sp>
      <p:sp>
        <p:nvSpPr>
          <p:cNvPr id="5" name="Date Placeholder 4">
            <a:extLst>
              <a:ext uri="{FF2B5EF4-FFF2-40B4-BE49-F238E27FC236}">
                <a16:creationId xmlns:a16="http://schemas.microsoft.com/office/drawing/2014/main" id="{9B25E80C-5707-4EE3-95FB-495DF4DFF750}"/>
              </a:ext>
            </a:extLst>
          </p:cNvPr>
          <p:cNvSpPr>
            <a:spLocks noGrp="1"/>
          </p:cNvSpPr>
          <p:nvPr>
            <p:ph type="dt" sz="half" idx="15"/>
          </p:nvPr>
        </p:nvSpPr>
        <p:spPr>
          <a:xfrm>
            <a:off x="5484851" y="6422066"/>
            <a:ext cx="1916097" cy="365125"/>
          </a:xfrm>
        </p:spPr>
        <p:txBody>
          <a:bodyPr/>
          <a:lstStyle/>
          <a:p>
            <a:pPr eaLnBrk="1" fontAlgn="auto" hangingPunct="1">
              <a:spcBef>
                <a:spcPts val="0"/>
              </a:spcBef>
              <a:spcAft>
                <a:spcPts val="0"/>
              </a:spcAft>
            </a:pPr>
            <a:r>
              <a:rPr lang="et-EE" sz="1800" dirty="0">
                <a:solidFill>
                  <a:srgbClr val="332B60"/>
                </a:solidFill>
                <a:latin typeface="Verdana"/>
              </a:rPr>
              <a:t>02.12.2025</a:t>
            </a:r>
          </a:p>
        </p:txBody>
      </p:sp>
      <p:sp>
        <p:nvSpPr>
          <p:cNvPr id="2" name="Teksti kohatäide 5">
            <a:extLst>
              <a:ext uri="{FF2B5EF4-FFF2-40B4-BE49-F238E27FC236}">
                <a16:creationId xmlns:a16="http://schemas.microsoft.com/office/drawing/2014/main" id="{8D38D0EF-2EBA-74E2-13C7-77DC61C7DF0F}"/>
              </a:ext>
            </a:extLst>
          </p:cNvPr>
          <p:cNvSpPr txBox="1">
            <a:spLocks/>
          </p:cNvSpPr>
          <p:nvPr/>
        </p:nvSpPr>
        <p:spPr>
          <a:xfrm>
            <a:off x="8411955" y="5012963"/>
            <a:ext cx="3780045" cy="543348"/>
          </a:xfrm>
          <a:prstGeom prst="rect">
            <a:avLst/>
          </a:prstGeom>
        </p:spPr>
        <p:txBody>
          <a:bodyPr vert="horz" lIns="0" tIns="0" rIns="0" bIns="0" rtlCol="0" anchor="t">
            <a:noAutofit/>
          </a:bodyPr>
          <a:lstStyle>
            <a:lvl1pPr marL="0" marR="0" indent="0" algn="l" defTabSz="914400" rtl="0" eaLnBrk="1" fontAlgn="auto" latinLnBrk="0" hangingPunct="1">
              <a:lnSpc>
                <a:spcPct val="90000"/>
              </a:lnSpc>
              <a:spcBef>
                <a:spcPts val="1000"/>
              </a:spcBef>
              <a:spcAft>
                <a:spcPts val="0"/>
              </a:spcAft>
              <a:buClrTx/>
              <a:buSzTx/>
              <a:buFont typeface="Arial"/>
              <a:buNone/>
              <a:tabLst/>
              <a:defRPr sz="2000" kern="1200" baseline="0">
                <a:solidFill>
                  <a:srgbClr val="332B60"/>
                </a:solidFill>
                <a:latin typeface="Verdana" charset="0"/>
                <a:ea typeface="+mn-ea"/>
                <a:cs typeface="+mn-cs"/>
              </a:defRPr>
            </a:lvl1pPr>
            <a:lvl2pPr marL="358775" indent="-358775" algn="l" rtl="0" eaLnBrk="1" fontAlgn="base" hangingPunct="1">
              <a:lnSpc>
                <a:spcPct val="100000"/>
              </a:lnSpc>
              <a:spcBef>
                <a:spcPts val="500"/>
              </a:spcBef>
              <a:spcAft>
                <a:spcPct val="0"/>
              </a:spcAft>
              <a:buFont typeface="Arial" charset="0"/>
              <a:buChar char="•"/>
              <a:defRPr lang="en-US" altLang="en-US" sz="1800" kern="1200" dirty="0">
                <a:solidFill>
                  <a:srgbClr val="332B60"/>
                </a:solidFill>
                <a:latin typeface="+mn-lt"/>
                <a:ea typeface="+mn-ea"/>
                <a:cs typeface="+mn-cs"/>
              </a:defRPr>
            </a:lvl2pPr>
            <a:lvl3pPr marL="358775" indent="-358775" algn="l" rtl="0" eaLnBrk="1" fontAlgn="base" hangingPunct="1">
              <a:lnSpc>
                <a:spcPct val="100000"/>
              </a:lnSpc>
              <a:spcBef>
                <a:spcPts val="500"/>
              </a:spcBef>
              <a:spcAft>
                <a:spcPct val="0"/>
              </a:spcAft>
              <a:buFont typeface="Arial" charset="0"/>
              <a:buChar char="•"/>
              <a:defRPr sz="1400" kern="1200">
                <a:solidFill>
                  <a:schemeClr val="tx1"/>
                </a:solidFill>
                <a:latin typeface="+mn-lt"/>
                <a:ea typeface="+mn-ea"/>
                <a:cs typeface="+mn-cs"/>
              </a:defRPr>
            </a:lvl3pPr>
            <a:lvl4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4pPr>
            <a:lvl5pPr marL="358775" indent="-358775" algn="l" rtl="0" eaLnBrk="1" fontAlgn="base" hangingPunct="1">
              <a:lnSpc>
                <a:spcPct val="100000"/>
              </a:lnSpc>
              <a:spcBef>
                <a:spcPts val="500"/>
              </a:spcBef>
              <a:spcAft>
                <a:spcPct val="0"/>
              </a:spcAft>
              <a:buFont typeface="Arial" charset="0"/>
              <a:buChar char="•"/>
              <a:defRPr kern="1200">
                <a:solidFill>
                  <a:schemeClr val="tx1"/>
                </a:solidFill>
                <a:latin typeface="+mn-lt"/>
                <a:ea typeface="+mn-ea"/>
                <a:cs typeface="+mn-cs"/>
              </a:defRPr>
            </a:lvl5pPr>
            <a:lvl6pPr marL="358775" indent="-358775" algn="l" defTabSz="914400" rtl="0" eaLnBrk="1" latinLnBrk="0" hangingPunct="1">
              <a:lnSpc>
                <a:spcPct val="10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100000"/>
              </a:lnSpc>
              <a:spcBef>
                <a:spcPts val="0"/>
              </a:spcBef>
            </a:pPr>
            <a:r>
              <a:rPr lang="et-EE" sz="1800" dirty="0">
                <a:latin typeface="Verdana"/>
                <a:ea typeface="Verdana"/>
              </a:rPr>
              <a:t>Juhendaja: Tarmo Koppel, PhD</a:t>
            </a:r>
          </a:p>
          <a:p>
            <a:pPr>
              <a:lnSpc>
                <a:spcPct val="100000"/>
              </a:lnSpc>
              <a:spcBef>
                <a:spcPts val="0"/>
              </a:spcBef>
            </a:pPr>
            <a:r>
              <a:rPr lang="et-EE" sz="1800" dirty="0">
                <a:latin typeface="Verdana"/>
                <a:ea typeface="Verdana"/>
              </a:rPr>
              <a:t>Kaasjuhendaja: Sten Allik, MA</a:t>
            </a:r>
            <a:endParaRPr lang="en-US" dirty="0">
              <a:ea typeface="Verdana"/>
            </a:endParaRPr>
          </a:p>
        </p:txBody>
      </p:sp>
    </p:spTree>
    <p:extLst>
      <p:ext uri="{BB962C8B-B14F-4D97-AF65-F5344CB8AC3E}">
        <p14:creationId xmlns:p14="http://schemas.microsoft.com/office/powerpoint/2010/main" val="31381852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C3CEBE-01A1-99D2-0EE7-94AA455589AE}"/>
              </a:ext>
            </a:extLst>
          </p:cNvPr>
          <p:cNvSpPr>
            <a:spLocks noGrp="1"/>
          </p:cNvSpPr>
          <p:nvPr>
            <p:ph type="body" sz="quarter" idx="13"/>
          </p:nvPr>
        </p:nvSpPr>
        <p:spPr/>
        <p:txBody>
          <a:bodyPr/>
          <a:lstStyle/>
          <a:p>
            <a:r>
              <a:rPr lang="et-EE" dirty="0"/>
              <a:t>Miks?</a:t>
            </a:r>
          </a:p>
        </p:txBody>
      </p:sp>
      <p:sp>
        <p:nvSpPr>
          <p:cNvPr id="4" name="Text Placeholder 3">
            <a:extLst>
              <a:ext uri="{FF2B5EF4-FFF2-40B4-BE49-F238E27FC236}">
                <a16:creationId xmlns:a16="http://schemas.microsoft.com/office/drawing/2014/main" id="{2F2EA2FC-3E53-92EA-87B7-799707AD1F0C}"/>
              </a:ext>
            </a:extLst>
          </p:cNvPr>
          <p:cNvSpPr>
            <a:spLocks noGrp="1"/>
          </p:cNvSpPr>
          <p:nvPr>
            <p:ph type="body" sz="quarter" idx="16"/>
          </p:nvPr>
        </p:nvSpPr>
        <p:spPr>
          <a:xfrm>
            <a:off x="327024" y="1360163"/>
            <a:ext cx="8802241" cy="3940539"/>
          </a:xfrm>
        </p:spPr>
        <p:txBody>
          <a:bodyPr/>
          <a:lstStyle/>
          <a:p>
            <a:r>
              <a:rPr lang="et-EE" dirty="0"/>
              <a:t>Panus Eesti riigi tehisintellekti strateegia elluviimisesse ning eesmärkide saavutamisse.</a:t>
            </a:r>
          </a:p>
          <a:p>
            <a:pPr marL="0" indent="0">
              <a:buNone/>
            </a:pPr>
            <a:endParaRPr lang="et-EE" dirty="0"/>
          </a:p>
          <a:p>
            <a:r>
              <a:rPr lang="et-EE" dirty="0"/>
              <a:t>Inspiratsioon -  17. detsember 1903 &amp; 20. juuli 1969</a:t>
            </a:r>
          </a:p>
          <a:p>
            <a:r>
              <a:rPr lang="et-EE" dirty="0"/>
              <a:t>Uudishimu</a:t>
            </a:r>
          </a:p>
          <a:p>
            <a:r>
              <a:rPr lang="et-EE" dirty="0"/>
              <a:t>Esimesed katsetused</a:t>
            </a:r>
          </a:p>
          <a:p>
            <a:r>
              <a:rPr lang="et-EE" dirty="0"/>
              <a:t>24.02.2022</a:t>
            </a:r>
          </a:p>
          <a:p>
            <a:r>
              <a:rPr lang="et-EE" dirty="0"/>
              <a:t>Töö valmimise aeg 12.2022-12.2024</a:t>
            </a:r>
          </a:p>
          <a:p>
            <a:r>
              <a:rPr lang="et-EE" dirty="0"/>
              <a:t>Magistritöö valem =</a:t>
            </a:r>
          </a:p>
          <a:p>
            <a:pPr marL="0" indent="0">
              <a:buNone/>
            </a:pPr>
            <a:r>
              <a:rPr lang="et-EE" dirty="0"/>
              <a:t>inspiratsioon + idee + katsetamine + kutsumus</a:t>
            </a:r>
          </a:p>
          <a:p>
            <a:endParaRPr lang="et-EE" dirty="0"/>
          </a:p>
        </p:txBody>
      </p:sp>
      <p:pic>
        <p:nvPicPr>
          <p:cNvPr id="6" name="Picture 5">
            <a:extLst>
              <a:ext uri="{FF2B5EF4-FFF2-40B4-BE49-F238E27FC236}">
                <a16:creationId xmlns:a16="http://schemas.microsoft.com/office/drawing/2014/main" id="{EC1E38F9-8683-09F6-2B39-AA2F02CC724F}"/>
              </a:ext>
            </a:extLst>
          </p:cNvPr>
          <p:cNvPicPr>
            <a:picLocks noChangeAspect="1"/>
          </p:cNvPicPr>
          <p:nvPr/>
        </p:nvPicPr>
        <p:blipFill>
          <a:blip r:embed="rId3">
            <a:alphaModFix amt="35000"/>
            <a:extLst>
              <a:ext uri="{837473B0-CC2E-450A-ABE3-18F120FF3D39}">
                <a1611:picAttrSrcUrl xmlns:a1611="http://schemas.microsoft.com/office/drawing/2016/11/main" r:id="rId4"/>
              </a:ext>
            </a:extLst>
          </a:blip>
          <a:srcRect r="20033"/>
          <a:stretch>
            <a:fillRect/>
          </a:stretch>
        </p:blipFill>
        <p:spPr>
          <a:xfrm>
            <a:off x="5875785" y="687588"/>
            <a:ext cx="6125715" cy="5621137"/>
          </a:xfrm>
          <a:prstGeom prst="rect">
            <a:avLst/>
          </a:prstGeom>
        </p:spPr>
      </p:pic>
      <p:pic>
        <p:nvPicPr>
          <p:cNvPr id="9" name="Picture 8">
            <a:extLst>
              <a:ext uri="{FF2B5EF4-FFF2-40B4-BE49-F238E27FC236}">
                <a16:creationId xmlns:a16="http://schemas.microsoft.com/office/drawing/2014/main" id="{5E1D3875-E4B3-0522-DC34-47BB673CC384}"/>
              </a:ext>
            </a:extLst>
          </p:cNvPr>
          <p:cNvPicPr>
            <a:picLocks noChangeAspect="1"/>
          </p:cNvPicPr>
          <p:nvPr/>
        </p:nvPicPr>
        <p:blipFill>
          <a:blip r:embed="rId5"/>
          <a:srcRect l="3202" t="-840" r="1765" b="840"/>
          <a:stretch>
            <a:fillRect/>
          </a:stretch>
        </p:blipFill>
        <p:spPr>
          <a:xfrm>
            <a:off x="4841874" y="569218"/>
            <a:ext cx="7350126" cy="5857875"/>
          </a:xfrm>
          <a:prstGeom prst="rect">
            <a:avLst/>
          </a:prstGeom>
          <a:ln>
            <a:solidFill>
              <a:schemeClr val="tx1"/>
            </a:solidFill>
          </a:ln>
        </p:spPr>
      </p:pic>
      <p:sp>
        <p:nvSpPr>
          <p:cNvPr id="20" name="TextBox 19">
            <a:extLst>
              <a:ext uri="{FF2B5EF4-FFF2-40B4-BE49-F238E27FC236}">
                <a16:creationId xmlns:a16="http://schemas.microsoft.com/office/drawing/2014/main" id="{910B5885-9410-A73E-7947-EE6F917FD7FB}"/>
              </a:ext>
            </a:extLst>
          </p:cNvPr>
          <p:cNvSpPr txBox="1"/>
          <p:nvPr/>
        </p:nvSpPr>
        <p:spPr>
          <a:xfrm>
            <a:off x="4944760" y="6510441"/>
            <a:ext cx="7056740" cy="261610"/>
          </a:xfrm>
          <a:prstGeom prst="rect">
            <a:avLst/>
          </a:prstGeom>
          <a:noFill/>
        </p:spPr>
        <p:txBody>
          <a:bodyPr wrap="none" rtlCol="0">
            <a:spAutoFit/>
          </a:bodyPr>
          <a:lstStyle/>
          <a:p>
            <a:r>
              <a:rPr lang="et-EE" sz="1100" dirty="0"/>
              <a:t>Allikas: </a:t>
            </a:r>
            <a:r>
              <a:rPr lang="en-US" sz="1100" dirty="0"/>
              <a:t>Agrawal, A., Gans, J., Goldfarb, A. (2022). </a:t>
            </a:r>
            <a:r>
              <a:rPr lang="en-US" sz="1100" i="1" dirty="0"/>
              <a:t>Power and prediction the disruptive economics of artificial intelligence</a:t>
            </a:r>
            <a:r>
              <a:rPr lang="en-US" sz="1100" dirty="0"/>
              <a:t>. </a:t>
            </a:r>
            <a:endParaRPr lang="et-EE" sz="1100" dirty="0"/>
          </a:p>
        </p:txBody>
      </p:sp>
    </p:spTree>
    <p:extLst>
      <p:ext uri="{BB962C8B-B14F-4D97-AF65-F5344CB8AC3E}">
        <p14:creationId xmlns:p14="http://schemas.microsoft.com/office/powerpoint/2010/main" val="120834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20"/>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50973D2-2397-EBA7-5C24-3D7E642FBD8C}"/>
              </a:ext>
            </a:extLst>
          </p:cNvPr>
          <p:cNvSpPr>
            <a:spLocks noGrp="1"/>
          </p:cNvSpPr>
          <p:nvPr>
            <p:ph type="body" sz="quarter" idx="16"/>
          </p:nvPr>
        </p:nvSpPr>
        <p:spPr>
          <a:xfrm>
            <a:off x="219842" y="2401094"/>
            <a:ext cx="4829174" cy="2773363"/>
          </a:xfrm>
        </p:spPr>
        <p:txBody>
          <a:bodyPr>
            <a:normAutofit/>
          </a:bodyPr>
          <a:lstStyle/>
          <a:p>
            <a:pPr marL="0" indent="0" algn="just">
              <a:buNone/>
            </a:pPr>
            <a:r>
              <a:rPr lang="et-EE" b="1" dirty="0"/>
              <a:t>MIDA &amp; KUIDAS</a:t>
            </a:r>
          </a:p>
          <a:p>
            <a:r>
              <a:rPr lang="et-EE" dirty="0"/>
              <a:t>Fenomenoloogilise suunitlusega kvalitatiivne uurimismeetod.</a:t>
            </a:r>
          </a:p>
          <a:p>
            <a:r>
              <a:rPr lang="et-EE" dirty="0"/>
              <a:t>Poolstruktureeritud intervjuud (n=12).</a:t>
            </a:r>
          </a:p>
          <a:p>
            <a:r>
              <a:rPr lang="et-EE" dirty="0"/>
              <a:t>Konfidentsiaalsusnõuded.</a:t>
            </a:r>
          </a:p>
          <a:p>
            <a:r>
              <a:rPr lang="et-EE" dirty="0" err="1"/>
              <a:t>Sõna-sõnalised</a:t>
            </a:r>
            <a:r>
              <a:rPr lang="et-EE" dirty="0"/>
              <a:t> transkriptsioonid (andmeid kokku 102 lk).</a:t>
            </a:r>
          </a:p>
          <a:p>
            <a:r>
              <a:rPr lang="et-EE" dirty="0"/>
              <a:t>Sisuanalüüs kodeerimismeetodil.</a:t>
            </a:r>
          </a:p>
          <a:p>
            <a:pPr marL="0" indent="0" algn="just">
              <a:buNone/>
            </a:pPr>
            <a:endParaRPr lang="et-EE" dirty="0"/>
          </a:p>
        </p:txBody>
      </p:sp>
      <p:graphicFrame>
        <p:nvGraphicFramePr>
          <p:cNvPr id="7" name="Table 6">
            <a:extLst>
              <a:ext uri="{FF2B5EF4-FFF2-40B4-BE49-F238E27FC236}">
                <a16:creationId xmlns:a16="http://schemas.microsoft.com/office/drawing/2014/main" id="{18FD9C60-0DE4-C18E-5A34-171986EBAA9D}"/>
              </a:ext>
            </a:extLst>
          </p:cNvPr>
          <p:cNvGraphicFramePr>
            <a:graphicFrameLocks noGrp="1"/>
          </p:cNvGraphicFramePr>
          <p:nvPr>
            <p:extLst>
              <p:ext uri="{D42A27DB-BD31-4B8C-83A1-F6EECF244321}">
                <p14:modId xmlns:p14="http://schemas.microsoft.com/office/powerpoint/2010/main" val="4156994845"/>
              </p:ext>
            </p:extLst>
          </p:nvPr>
        </p:nvGraphicFramePr>
        <p:xfrm>
          <a:off x="4906141" y="1984771"/>
          <a:ext cx="7066017" cy="4327016"/>
        </p:xfrm>
        <a:graphic>
          <a:graphicData uri="http://schemas.openxmlformats.org/drawingml/2006/table">
            <a:tbl>
              <a:tblPr firstRow="1" firstCol="1" bandRow="1">
                <a:tableStyleId>{B301B821-A1FF-4177-AEE7-76D212191A09}</a:tableStyleId>
              </a:tblPr>
              <a:tblGrid>
                <a:gridCol w="1923754">
                  <a:extLst>
                    <a:ext uri="{9D8B030D-6E8A-4147-A177-3AD203B41FA5}">
                      <a16:colId xmlns:a16="http://schemas.microsoft.com/office/drawing/2014/main" val="2694213028"/>
                    </a:ext>
                  </a:extLst>
                </a:gridCol>
                <a:gridCol w="1260875">
                  <a:extLst>
                    <a:ext uri="{9D8B030D-6E8A-4147-A177-3AD203B41FA5}">
                      <a16:colId xmlns:a16="http://schemas.microsoft.com/office/drawing/2014/main" val="73249471"/>
                    </a:ext>
                  </a:extLst>
                </a:gridCol>
                <a:gridCol w="1002717">
                  <a:extLst>
                    <a:ext uri="{9D8B030D-6E8A-4147-A177-3AD203B41FA5}">
                      <a16:colId xmlns:a16="http://schemas.microsoft.com/office/drawing/2014/main" val="3276001454"/>
                    </a:ext>
                  </a:extLst>
                </a:gridCol>
                <a:gridCol w="648082">
                  <a:extLst>
                    <a:ext uri="{9D8B030D-6E8A-4147-A177-3AD203B41FA5}">
                      <a16:colId xmlns:a16="http://schemas.microsoft.com/office/drawing/2014/main" val="3075460069"/>
                    </a:ext>
                  </a:extLst>
                </a:gridCol>
                <a:gridCol w="1432600">
                  <a:extLst>
                    <a:ext uri="{9D8B030D-6E8A-4147-A177-3AD203B41FA5}">
                      <a16:colId xmlns:a16="http://schemas.microsoft.com/office/drawing/2014/main" val="1592252313"/>
                    </a:ext>
                  </a:extLst>
                </a:gridCol>
                <a:gridCol w="797989">
                  <a:extLst>
                    <a:ext uri="{9D8B030D-6E8A-4147-A177-3AD203B41FA5}">
                      <a16:colId xmlns:a16="http://schemas.microsoft.com/office/drawing/2014/main" val="597379825"/>
                    </a:ext>
                  </a:extLst>
                </a:gridCol>
              </a:tblGrid>
              <a:tr h="519024">
                <a:tc gridSpan="2">
                  <a:txBody>
                    <a:bodyPr/>
                    <a:lstStyle/>
                    <a:p>
                      <a:pPr algn="ctr">
                        <a:lnSpc>
                          <a:spcPct val="150000"/>
                        </a:lnSpc>
                      </a:pPr>
                      <a:r>
                        <a:rPr lang="et-EE" sz="1200" kern="50" dirty="0">
                          <a:effectLst/>
                        </a:rPr>
                        <a:t>Organisatsioon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hMerge="1">
                  <a:txBody>
                    <a:bodyPr/>
                    <a:lstStyle/>
                    <a:p>
                      <a:pPr algn="ctr">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t-EE" sz="1200" kern="50" dirty="0">
                          <a:effectLst/>
                        </a:rPr>
                        <a:t>Intervjueeritavad</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hMerge="1">
                  <a:txBody>
                    <a:bodyPr/>
                    <a:lstStyle/>
                    <a:p>
                      <a:pPr algn="just">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gridSpan="2">
                  <a:txBody>
                    <a:bodyPr/>
                    <a:lstStyle/>
                    <a:p>
                      <a:pPr algn="ctr"/>
                      <a:r>
                        <a:rPr lang="et-EE" sz="1200" dirty="0">
                          <a:effectLst/>
                        </a:rPr>
                        <a:t>Intervjuud</a:t>
                      </a:r>
                      <a:endParaRPr lang="et-E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306" marR="34306" marT="0" marB="0" anchor="ctr"/>
                </a:tc>
                <a:tc hMerge="1">
                  <a:txBody>
                    <a:bodyPr/>
                    <a:lstStyle/>
                    <a:p>
                      <a:pPr algn="just">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1609174776"/>
                  </a:ext>
                </a:extLst>
              </a:tr>
              <a:tr h="612000">
                <a:tc>
                  <a:txBody>
                    <a:bodyPr/>
                    <a:lstStyle/>
                    <a:p>
                      <a:pPr algn="l">
                        <a:lnSpc>
                          <a:spcPct val="150000"/>
                        </a:lnSpc>
                      </a:pPr>
                      <a:r>
                        <a:rPr lang="et-EE" sz="1200" b="0" kern="50" dirty="0">
                          <a:effectLst/>
                        </a:rPr>
                        <a:t>Kood</a:t>
                      </a:r>
                      <a:endParaRPr lang="et-EE" sz="1200" b="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Põhitegevusala</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Kood</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Sugu</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Kestvus (min)</a:t>
                      </a:r>
                      <a:endParaRPr lang="et-EE" sz="1200" dirty="0">
                        <a:effectLst/>
                      </a:endParaRPr>
                    </a:p>
                  </a:txBody>
                  <a:tcPr marL="34306" marR="34306" marT="0" marB="0" anchor="ctr"/>
                </a:tc>
                <a:tc>
                  <a:txBody>
                    <a:bodyPr/>
                    <a:lstStyle/>
                    <a:p>
                      <a:pPr algn="l">
                        <a:lnSpc>
                          <a:spcPct val="150000"/>
                        </a:lnSpc>
                      </a:pPr>
                      <a:r>
                        <a:rPr lang="et-EE" sz="1200" kern="50" dirty="0">
                          <a:effectLst/>
                        </a:rPr>
                        <a:t>Keel</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extLst>
                  <a:ext uri="{0D108BD9-81ED-4DB2-BD59-A6C34878D82A}">
                    <a16:rowId xmlns:a16="http://schemas.microsoft.com/office/drawing/2014/main" val="3918165488"/>
                  </a:ext>
                </a:extLst>
              </a:tr>
              <a:tr h="289074">
                <a:tc>
                  <a:txBody>
                    <a:bodyPr/>
                    <a:lstStyle/>
                    <a:p>
                      <a:pPr algn="just">
                        <a:lnSpc>
                          <a:spcPct val="150000"/>
                        </a:lnSpc>
                      </a:pPr>
                      <a:r>
                        <a:rPr lang="et-EE" sz="1200" kern="50" dirty="0">
                          <a:effectLst/>
                        </a:rPr>
                        <a:t>Organisatsioon 1</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Tööstus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70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731960178"/>
                  </a:ext>
                </a:extLst>
              </a:tr>
              <a:tr h="320854">
                <a:tc>
                  <a:txBody>
                    <a:bodyPr/>
                    <a:lstStyle/>
                    <a:p>
                      <a:pPr algn="just">
                        <a:lnSpc>
                          <a:spcPct val="150000"/>
                        </a:lnSpc>
                      </a:pPr>
                      <a:r>
                        <a:rPr lang="et-EE" sz="1200" kern="50" dirty="0">
                          <a:effectLst/>
                        </a:rPr>
                        <a:t>Organisatsioon 2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Finants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2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903495079"/>
                  </a:ext>
                </a:extLst>
              </a:tr>
              <a:tr h="280747">
                <a:tc>
                  <a:txBody>
                    <a:bodyPr/>
                    <a:lstStyle/>
                    <a:p>
                      <a:pPr algn="just">
                        <a:lnSpc>
                          <a:spcPct val="150000"/>
                        </a:lnSpc>
                      </a:pPr>
                      <a:r>
                        <a:rPr lang="et-EE" sz="1200" kern="50" dirty="0">
                          <a:effectLst/>
                        </a:rPr>
                        <a:t>Organisatsioon 3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Tehnoloogia</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3; 7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 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90 min; 70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4152112741"/>
                  </a:ext>
                </a:extLst>
              </a:tr>
              <a:tr h="290356">
                <a:tc>
                  <a:txBody>
                    <a:bodyPr/>
                    <a:lstStyle/>
                    <a:p>
                      <a:pPr algn="just">
                        <a:lnSpc>
                          <a:spcPct val="150000"/>
                        </a:lnSpc>
                      </a:pPr>
                      <a:r>
                        <a:rPr lang="et-EE" sz="1200" kern="50">
                          <a:effectLst/>
                        </a:rPr>
                        <a:t>Organisatsioon 4</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Tehnoloogia</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4</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75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184442907"/>
                  </a:ext>
                </a:extLst>
              </a:tr>
              <a:tr h="280691">
                <a:tc>
                  <a:txBody>
                    <a:bodyPr/>
                    <a:lstStyle/>
                    <a:p>
                      <a:pPr algn="just">
                        <a:lnSpc>
                          <a:spcPct val="150000"/>
                        </a:lnSpc>
                      </a:pPr>
                      <a:r>
                        <a:rPr lang="et-EE" sz="1200" kern="50" dirty="0">
                          <a:effectLst/>
                        </a:rPr>
                        <a:t>Organisatsioon 5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Militaartööstus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5 </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3270140722"/>
                  </a:ext>
                </a:extLst>
              </a:tr>
              <a:tr h="300740">
                <a:tc>
                  <a:txBody>
                    <a:bodyPr/>
                    <a:lstStyle/>
                    <a:p>
                      <a:pPr algn="just">
                        <a:lnSpc>
                          <a:spcPct val="150000"/>
                        </a:lnSpc>
                      </a:pPr>
                      <a:r>
                        <a:rPr lang="et-EE" sz="1200" kern="50" dirty="0">
                          <a:effectLst/>
                        </a:rPr>
                        <a:t>Organisatsioon 6</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Militaartööstus</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 </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369977618"/>
                  </a:ext>
                </a:extLst>
              </a:tr>
              <a:tr h="290716">
                <a:tc>
                  <a:txBody>
                    <a:bodyPr/>
                    <a:lstStyle/>
                    <a:p>
                      <a:pPr algn="just">
                        <a:lnSpc>
                          <a:spcPct val="150000"/>
                        </a:lnSpc>
                      </a:pPr>
                      <a:r>
                        <a:rPr lang="et-EE" sz="1200" kern="50" dirty="0">
                          <a:effectLst/>
                        </a:rPr>
                        <a:t>Organisatsioon 7</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Avalik sektor</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8</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554679116"/>
                  </a:ext>
                </a:extLst>
              </a:tr>
              <a:tr h="280691">
                <a:tc>
                  <a:txBody>
                    <a:bodyPr/>
                    <a:lstStyle/>
                    <a:p>
                      <a:pPr algn="just">
                        <a:lnSpc>
                          <a:spcPct val="150000"/>
                        </a:lnSpc>
                      </a:pPr>
                      <a:r>
                        <a:rPr lang="et-EE" sz="1200" kern="50" dirty="0">
                          <a:effectLst/>
                        </a:rPr>
                        <a:t>Organisatsioon 8</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Finants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9</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75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741332269"/>
                  </a:ext>
                </a:extLst>
              </a:tr>
              <a:tr h="280691">
                <a:tc>
                  <a:txBody>
                    <a:bodyPr/>
                    <a:lstStyle/>
                    <a:p>
                      <a:pPr algn="just">
                        <a:lnSpc>
                          <a:spcPct val="150000"/>
                        </a:lnSpc>
                      </a:pPr>
                      <a:r>
                        <a:rPr lang="et-EE" sz="1200" kern="50" dirty="0">
                          <a:effectLst/>
                        </a:rPr>
                        <a:t>Organisatsioon 9</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Militaartööstus</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10</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30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3711907792"/>
                  </a:ext>
                </a:extLst>
              </a:tr>
              <a:tr h="310765">
                <a:tc>
                  <a:txBody>
                    <a:bodyPr/>
                    <a:lstStyle/>
                    <a:p>
                      <a:pPr algn="just">
                        <a:lnSpc>
                          <a:spcPct val="150000"/>
                        </a:lnSpc>
                      </a:pPr>
                      <a:r>
                        <a:rPr lang="et-EE" sz="1200" kern="50" dirty="0">
                          <a:effectLst/>
                        </a:rPr>
                        <a:t>Organisatsioon 10</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Avalik sektor</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90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1891970743"/>
                  </a:ext>
                </a:extLst>
              </a:tr>
              <a:tr h="270667">
                <a:tc>
                  <a:txBody>
                    <a:bodyPr/>
                    <a:lstStyle/>
                    <a:p>
                      <a:pPr algn="just">
                        <a:lnSpc>
                          <a:spcPct val="150000"/>
                        </a:lnSpc>
                      </a:pPr>
                      <a:r>
                        <a:rPr lang="et-EE" sz="1200" kern="50">
                          <a:effectLst/>
                        </a:rPr>
                        <a:t>Organisatsioon 11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Avalik sektor</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12</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eesti</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245411748"/>
                  </a:ext>
                </a:extLst>
              </a:tr>
            </a:tbl>
          </a:graphicData>
        </a:graphic>
      </p:graphicFrame>
      <p:sp>
        <p:nvSpPr>
          <p:cNvPr id="8" name="Text Placeholder 3">
            <a:extLst>
              <a:ext uri="{FF2B5EF4-FFF2-40B4-BE49-F238E27FC236}">
                <a16:creationId xmlns:a16="http://schemas.microsoft.com/office/drawing/2014/main" id="{53474E9F-DD88-612B-A596-DECA73831685}"/>
              </a:ext>
            </a:extLst>
          </p:cNvPr>
          <p:cNvSpPr txBox="1">
            <a:spLocks/>
          </p:cNvSpPr>
          <p:nvPr/>
        </p:nvSpPr>
        <p:spPr>
          <a:xfrm>
            <a:off x="308413" y="666748"/>
            <a:ext cx="9959535" cy="4783139"/>
          </a:xfrm>
          <a:prstGeom prst="rect">
            <a:avLst/>
          </a:prstGeom>
        </p:spPr>
        <p:txBody>
          <a:bodyPr vert="horz" lIns="0" tIns="0" rIns="0" bIns="0" rtlCol="0">
            <a:normAutofit/>
          </a:bodyPr>
          <a:lstStyle>
            <a:lvl1pPr marL="285750" marR="0" indent="-285750" algn="l" defTabSz="914400" rtl="0" eaLnBrk="1" fontAlgn="auto" latinLnBrk="0" hangingPunct="1">
              <a:lnSpc>
                <a:spcPct val="100000"/>
              </a:lnSpc>
              <a:spcBef>
                <a:spcPts val="500"/>
              </a:spcBef>
              <a:spcAft>
                <a:spcPts val="0"/>
              </a:spcAft>
              <a:buClr>
                <a:srgbClr val="E4067E"/>
              </a:buClr>
              <a:buSzTx/>
              <a:buFont typeface="Wingdings" panose="05000000000000000000" pitchFamily="2" charset="2"/>
              <a:buChar char="§"/>
              <a:tabLst/>
              <a:defRPr sz="1800" kern="1200" baseline="0">
                <a:solidFill>
                  <a:srgbClr val="332B60"/>
                </a:solidFill>
                <a:latin typeface="Verdana" charset="0"/>
                <a:ea typeface="+mn-ea"/>
                <a:cs typeface="+mn-cs"/>
              </a:defRPr>
            </a:lvl1pPr>
            <a:lvl2pPr marL="536575" indent="-263525" algn="l" rtl="0" eaLnBrk="1" fontAlgn="base" hangingPunct="1">
              <a:lnSpc>
                <a:spcPct val="100000"/>
              </a:lnSpc>
              <a:spcBef>
                <a:spcPts val="500"/>
              </a:spcBef>
              <a:spcAft>
                <a:spcPct val="0"/>
              </a:spcAft>
              <a:buClr>
                <a:srgbClr val="E4067E"/>
              </a:buClr>
              <a:buFont typeface="Wingdings" panose="05000000000000000000" pitchFamily="2" charset="2"/>
              <a:buChar char="§"/>
              <a:defRPr lang="en-US" altLang="en-US" sz="1600" kern="1200">
                <a:solidFill>
                  <a:srgbClr val="332B60"/>
                </a:solidFill>
                <a:latin typeface="+mn-lt"/>
                <a:ea typeface="+mn-ea"/>
                <a:cs typeface="+mn-cs"/>
              </a:defRPr>
            </a:lvl2pPr>
            <a:lvl3pPr marL="809625" indent="-273050" algn="l" rtl="0" eaLnBrk="1" fontAlgn="base" hangingPunct="1">
              <a:lnSpc>
                <a:spcPct val="100000"/>
              </a:lnSpc>
              <a:spcBef>
                <a:spcPts val="500"/>
              </a:spcBef>
              <a:spcAft>
                <a:spcPct val="0"/>
              </a:spcAft>
              <a:buClr>
                <a:srgbClr val="E4067E"/>
              </a:buClr>
              <a:buFont typeface="Wingdings" panose="05000000000000000000" pitchFamily="2" charset="2"/>
              <a:buChar char="§"/>
              <a:defRPr sz="1400" kern="1200">
                <a:solidFill>
                  <a:srgbClr val="332B60"/>
                </a:solidFill>
                <a:latin typeface="+mn-lt"/>
                <a:ea typeface="+mn-ea"/>
                <a:cs typeface="+mn-cs"/>
              </a:defRPr>
            </a:lvl3pPr>
            <a:lvl4pPr marL="1600200" marR="0" indent="-790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200" kern="1200">
                <a:solidFill>
                  <a:srgbClr val="332B60"/>
                </a:solidFill>
                <a:latin typeface="+mn-lt"/>
                <a:ea typeface="+mn-ea"/>
                <a:cs typeface="+mn-cs"/>
              </a:defRPr>
            </a:lvl4pPr>
            <a:lvl5pPr marL="2057400" marR="0" indent="-536575" algn="l" defTabSz="914400" rtl="0" eaLnBrk="1" fontAlgn="base" latinLnBrk="0" hangingPunct="1">
              <a:lnSpc>
                <a:spcPct val="100000"/>
              </a:lnSpc>
              <a:spcBef>
                <a:spcPts val="500"/>
              </a:spcBef>
              <a:spcAft>
                <a:spcPct val="0"/>
              </a:spcAft>
              <a:buClr>
                <a:srgbClr val="E4067E"/>
              </a:buClr>
              <a:buSzTx/>
              <a:buFont typeface="Wingdings" panose="05000000000000000000" pitchFamily="2" charset="2"/>
              <a:buChar char="§"/>
              <a:tabLst/>
              <a:defRPr sz="1000" kern="1200">
                <a:solidFill>
                  <a:srgbClr val="332B60"/>
                </a:solidFill>
                <a:latin typeface="+mn-lt"/>
                <a:ea typeface="+mn-ea"/>
                <a:cs typeface="+mn-cs"/>
              </a:defRPr>
            </a:lvl5pPr>
            <a:lvl6pPr marL="25146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6pPr>
            <a:lvl7pPr marL="2971800" marR="0" indent="-285750" algn="l" defTabSz="914400" rtl="0" eaLnBrk="1" fontAlgn="base" latinLnBrk="0" hangingPunct="1">
              <a:lnSpc>
                <a:spcPct val="90000"/>
              </a:lnSpc>
              <a:spcBef>
                <a:spcPts val="500"/>
              </a:spcBef>
              <a:spcAft>
                <a:spcPct val="0"/>
              </a:spcAft>
              <a:buClr>
                <a:srgbClr val="E4067E"/>
              </a:buClr>
              <a:buSzTx/>
              <a:buFont typeface="Wingdings" panose="05000000000000000000" pitchFamily="2" charset="2"/>
              <a:buChar char="§"/>
              <a:tabLst/>
              <a:defRPr sz="1800" kern="1200">
                <a:solidFill>
                  <a:srgbClr val="332B60"/>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just">
              <a:buFont typeface="Wingdings" panose="05000000000000000000" pitchFamily="2" charset="2"/>
              <a:buNone/>
            </a:pPr>
            <a:r>
              <a:rPr lang="et-EE" b="1" dirty="0"/>
              <a:t>EESMÄRK</a:t>
            </a:r>
          </a:p>
          <a:p>
            <a:pPr algn="just"/>
            <a:r>
              <a:rPr lang="et-EE" dirty="0"/>
              <a:t>Eesmärk oli koostada ettepanekud tehisintellekti süsteemi komponentide, protseduuride ja juurutamise kava väljatöötamisel organisatsioonidele, kes soovivad rakendada tehisintellekti otsustusprotsessis.</a:t>
            </a:r>
          </a:p>
        </p:txBody>
      </p:sp>
      <p:sp>
        <p:nvSpPr>
          <p:cNvPr id="9" name="Rectangle 1">
            <a:extLst>
              <a:ext uri="{FF2B5EF4-FFF2-40B4-BE49-F238E27FC236}">
                <a16:creationId xmlns:a16="http://schemas.microsoft.com/office/drawing/2014/main" id="{552D796D-DFF5-68C7-8211-9B50A0A8C3CE}"/>
              </a:ext>
            </a:extLst>
          </p:cNvPr>
          <p:cNvSpPr>
            <a:spLocks noChangeArrowheads="1"/>
          </p:cNvSpPr>
          <p:nvPr/>
        </p:nvSpPr>
        <p:spPr bwMode="auto">
          <a:xfrm>
            <a:off x="4906141" y="6361183"/>
            <a:ext cx="22518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Allikas: Autori koostatud.</a:t>
            </a:r>
            <a:endParaRPr kumimoji="0" lang="et-EE" altLang="et-E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442286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9A787-7F2F-1BF7-02B0-46A6CEA3F7D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E1FF3CA-4AAA-75D8-57CB-B66DD7445C46}"/>
              </a:ext>
            </a:extLst>
          </p:cNvPr>
          <p:cNvSpPr>
            <a:spLocks noGrp="1"/>
          </p:cNvSpPr>
          <p:nvPr>
            <p:ph type="body" sz="quarter" idx="13"/>
          </p:nvPr>
        </p:nvSpPr>
        <p:spPr>
          <a:xfrm>
            <a:off x="415359" y="631193"/>
            <a:ext cx="11361281" cy="810888"/>
          </a:xfrm>
        </p:spPr>
        <p:txBody>
          <a:bodyPr>
            <a:normAutofit/>
          </a:bodyPr>
          <a:lstStyle/>
          <a:p>
            <a:r>
              <a:rPr lang="et-EE" altLang="en-US" dirty="0"/>
              <a:t>Mida teada sain?</a:t>
            </a:r>
          </a:p>
        </p:txBody>
      </p:sp>
      <p:sp>
        <p:nvSpPr>
          <p:cNvPr id="7" name="Text Placeholder 6">
            <a:extLst>
              <a:ext uri="{FF2B5EF4-FFF2-40B4-BE49-F238E27FC236}">
                <a16:creationId xmlns:a16="http://schemas.microsoft.com/office/drawing/2014/main" id="{0667F200-E5D3-760E-CDBA-A3E0DFF91C10}"/>
              </a:ext>
            </a:extLst>
          </p:cNvPr>
          <p:cNvSpPr>
            <a:spLocks noGrp="1"/>
          </p:cNvSpPr>
          <p:nvPr>
            <p:ph type="body" sz="quarter" idx="16"/>
          </p:nvPr>
        </p:nvSpPr>
        <p:spPr>
          <a:xfrm>
            <a:off x="571500" y="1440989"/>
            <a:ext cx="10402441" cy="3940539"/>
          </a:xfrm>
        </p:spPr>
        <p:txBody>
          <a:bodyPr>
            <a:normAutofit/>
          </a:bodyPr>
          <a:lstStyle/>
          <a:p>
            <a:pPr marL="0" indent="0">
              <a:buNone/>
            </a:pPr>
            <a:r>
              <a:rPr lang="et-EE" b="1" dirty="0"/>
              <a:t>1. KUS?</a:t>
            </a:r>
          </a:p>
          <a:p>
            <a:pPr marL="0" indent="0">
              <a:buNone/>
            </a:pPr>
            <a:r>
              <a:rPr lang="et-EE" altLang="en-US" dirty="0"/>
              <a:t>AI kaasatus organisatsiooni otsustusprotsessides</a:t>
            </a:r>
          </a:p>
          <a:p>
            <a:pPr marL="0" indent="0">
              <a:buNone/>
            </a:pPr>
            <a:endParaRPr lang="et-EE" altLang="en-US" dirty="0"/>
          </a:p>
          <a:p>
            <a:pPr marL="0" indent="0">
              <a:buNone/>
            </a:pPr>
            <a:r>
              <a:rPr lang="et-EE" b="1" dirty="0"/>
              <a:t>2. OTSUSTUSÕIGUS?</a:t>
            </a:r>
          </a:p>
          <a:p>
            <a:pPr marL="0" indent="0">
              <a:buNone/>
            </a:pPr>
            <a:r>
              <a:rPr lang="et-EE" altLang="en-US" dirty="0"/>
              <a:t>Inimese panus tehisintellektile otsuse tegemiseks loa andmisel</a:t>
            </a:r>
          </a:p>
          <a:p>
            <a:pPr marL="0" indent="0">
              <a:buNone/>
            </a:pPr>
            <a:endParaRPr lang="et-EE" altLang="en-US" dirty="0"/>
          </a:p>
          <a:p>
            <a:pPr marL="0" indent="0">
              <a:buNone/>
            </a:pPr>
            <a:r>
              <a:rPr lang="et-EE" altLang="en-US" b="1" dirty="0"/>
              <a:t>3. KUIDAS AI OTSUSTOESÜSTEEMI JUHTIDA?</a:t>
            </a:r>
          </a:p>
          <a:p>
            <a:pPr marL="0" indent="0">
              <a:buNone/>
            </a:pPr>
            <a:r>
              <a:rPr lang="et-EE" altLang="en-US" dirty="0"/>
              <a:t>Tehniline, organisatsiooni, inimeste ettevalmistus ja regulaarne täiendamine</a:t>
            </a:r>
          </a:p>
          <a:p>
            <a:pPr marL="0" indent="0">
              <a:buNone/>
            </a:pPr>
            <a:endParaRPr lang="et-EE" altLang="en-US" dirty="0"/>
          </a:p>
          <a:p>
            <a:pPr marL="0" indent="0">
              <a:buNone/>
            </a:pPr>
            <a:r>
              <a:rPr lang="et-EE" altLang="en-US" b="1" dirty="0"/>
              <a:t>4. AI OTSUSTOESÜSTEEMIGA SEOTUD JUHTIMISPROBLEEMID</a:t>
            </a:r>
          </a:p>
          <a:p>
            <a:pPr marL="0" indent="0">
              <a:buNone/>
            </a:pPr>
            <a:r>
              <a:rPr lang="et-EE" dirty="0"/>
              <a:t>Hirmud, riskid, kulud, organisatsioonikultuur, eetilised, juriidilised</a:t>
            </a:r>
          </a:p>
        </p:txBody>
      </p:sp>
    </p:spTree>
    <p:extLst>
      <p:ext uri="{BB962C8B-B14F-4D97-AF65-F5344CB8AC3E}">
        <p14:creationId xmlns:p14="http://schemas.microsoft.com/office/powerpoint/2010/main" val="18523807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3E7F9-1CD6-8009-EF6A-680649E7A165}"/>
              </a:ext>
            </a:extLst>
          </p:cNvPr>
          <p:cNvSpPr>
            <a:spLocks noGrp="1"/>
          </p:cNvSpPr>
          <p:nvPr>
            <p:ph type="title"/>
          </p:nvPr>
        </p:nvSpPr>
        <p:spPr>
          <a:xfrm>
            <a:off x="128587" y="142876"/>
            <a:ext cx="11958637" cy="478482"/>
          </a:xfrm>
        </p:spPr>
        <p:txBody>
          <a:bodyPr>
            <a:noAutofit/>
          </a:bodyPr>
          <a:lstStyle/>
          <a:p>
            <a:pPr algn="ctr"/>
            <a:r>
              <a:rPr lang="en-US" sz="3200" dirty="0"/>
              <a:t>AI business applications</a:t>
            </a:r>
            <a:r>
              <a:rPr lang="et-EE" sz="3200" dirty="0"/>
              <a:t> </a:t>
            </a:r>
            <a:r>
              <a:rPr lang="en-US" sz="3200" dirty="0"/>
              <a:t>and their induced economic effects</a:t>
            </a:r>
          </a:p>
        </p:txBody>
      </p:sp>
      <p:sp>
        <p:nvSpPr>
          <p:cNvPr id="3" name="Content Placeholder 2">
            <a:extLst>
              <a:ext uri="{FF2B5EF4-FFF2-40B4-BE49-F238E27FC236}">
                <a16:creationId xmlns:a16="http://schemas.microsoft.com/office/drawing/2014/main" id="{C1E06AD9-D65A-77D3-93AF-F68B77FFE038}"/>
              </a:ext>
            </a:extLst>
          </p:cNvPr>
          <p:cNvSpPr>
            <a:spLocks noGrp="1"/>
          </p:cNvSpPr>
          <p:nvPr>
            <p:ph idx="1"/>
          </p:nvPr>
        </p:nvSpPr>
        <p:spPr/>
        <p:txBody>
          <a:bodyPr/>
          <a:lstStyle/>
          <a:p>
            <a:endParaRPr lang="en-US"/>
          </a:p>
        </p:txBody>
      </p:sp>
      <p:pic>
        <p:nvPicPr>
          <p:cNvPr id="4" name="Picture 3" descr="A diagram of a company&#10;&#10;Description automatically generated">
            <a:extLst>
              <a:ext uri="{FF2B5EF4-FFF2-40B4-BE49-F238E27FC236}">
                <a16:creationId xmlns:a16="http://schemas.microsoft.com/office/drawing/2014/main" id="{FE8B9C0A-BDDA-728A-2492-35729F60ED3D}"/>
              </a:ext>
            </a:extLst>
          </p:cNvPr>
          <p:cNvPicPr>
            <a:picLocks noChangeAspect="1"/>
          </p:cNvPicPr>
          <p:nvPr/>
        </p:nvPicPr>
        <p:blipFill>
          <a:blip r:embed="rId3"/>
          <a:stretch>
            <a:fillRect/>
          </a:stretch>
        </p:blipFill>
        <p:spPr>
          <a:xfrm>
            <a:off x="0" y="621357"/>
            <a:ext cx="12192000" cy="6200502"/>
          </a:xfrm>
          <a:prstGeom prst="rect">
            <a:avLst/>
          </a:prstGeom>
        </p:spPr>
      </p:pic>
    </p:spTree>
    <p:extLst>
      <p:ext uri="{BB962C8B-B14F-4D97-AF65-F5344CB8AC3E}">
        <p14:creationId xmlns:p14="http://schemas.microsoft.com/office/powerpoint/2010/main" val="3324883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43AF9B9-0E72-A64F-1025-8667BB0BA858}"/>
              </a:ext>
            </a:extLst>
          </p:cNvPr>
          <p:cNvSpPr>
            <a:spLocks noGrp="1"/>
          </p:cNvSpPr>
          <p:nvPr>
            <p:ph type="body" sz="quarter" idx="13"/>
          </p:nvPr>
        </p:nvSpPr>
        <p:spPr>
          <a:xfrm>
            <a:off x="415359" y="631193"/>
            <a:ext cx="11361281" cy="810888"/>
          </a:xfrm>
        </p:spPr>
        <p:txBody>
          <a:bodyPr>
            <a:normAutofit fontScale="92500" lnSpcReduction="20000"/>
          </a:bodyPr>
          <a:lstStyle/>
          <a:p>
            <a:r>
              <a:rPr lang="et-EE" altLang="en-US" dirty="0"/>
              <a:t>Mida teada sain? (1/4)</a:t>
            </a:r>
          </a:p>
          <a:p>
            <a:endParaRPr lang="et-EE" altLang="en-US" dirty="0"/>
          </a:p>
          <a:p>
            <a:r>
              <a:rPr lang="et-EE" altLang="en-US" b="1" dirty="0"/>
              <a:t>1. </a:t>
            </a:r>
            <a:r>
              <a:rPr lang="et-EE" altLang="en-US" dirty="0"/>
              <a:t>A</a:t>
            </a:r>
            <a:r>
              <a:rPr lang="et-EE" altLang="en-US" b="1" dirty="0"/>
              <a:t>I kaasatus organisatsiooni otsustusprotsessides</a:t>
            </a:r>
          </a:p>
          <a:p>
            <a:endParaRPr lang="en-US" altLang="en-US" dirty="0"/>
          </a:p>
        </p:txBody>
      </p:sp>
      <p:sp>
        <p:nvSpPr>
          <p:cNvPr id="7" name="Text Placeholder 6">
            <a:extLst>
              <a:ext uri="{FF2B5EF4-FFF2-40B4-BE49-F238E27FC236}">
                <a16:creationId xmlns:a16="http://schemas.microsoft.com/office/drawing/2014/main" id="{2C9C4F85-8E2C-881D-003E-16A35E59DB40}"/>
              </a:ext>
            </a:extLst>
          </p:cNvPr>
          <p:cNvSpPr>
            <a:spLocks noGrp="1"/>
          </p:cNvSpPr>
          <p:nvPr>
            <p:ph type="body" sz="quarter" idx="16"/>
          </p:nvPr>
        </p:nvSpPr>
        <p:spPr>
          <a:xfrm>
            <a:off x="571500" y="1709374"/>
            <a:ext cx="10402441" cy="3940539"/>
          </a:xfrm>
        </p:spPr>
        <p:txBody>
          <a:bodyPr>
            <a:normAutofit lnSpcReduction="10000"/>
          </a:bodyPr>
          <a:lstStyle/>
          <a:p>
            <a:pPr marL="0" indent="0">
              <a:buNone/>
            </a:pPr>
            <a:r>
              <a:rPr lang="et-EE" altLang="en-US" dirty="0"/>
              <a:t>1.1. Koostööd </a:t>
            </a:r>
            <a:r>
              <a:rPr lang="et-EE" altLang="en-US" dirty="0" err="1"/>
              <a:t>AI-ga</a:t>
            </a:r>
            <a:r>
              <a:rPr lang="et-EE" altLang="en-US" dirty="0"/>
              <a:t> nähakse sarnaselt inimesega usalduspõhiselt ning tulemustele orienteeritult.</a:t>
            </a:r>
          </a:p>
          <a:p>
            <a:pPr marL="0" indent="0">
              <a:buNone/>
            </a:pPr>
            <a:endParaRPr lang="et-EE" altLang="en-US" dirty="0"/>
          </a:p>
          <a:p>
            <a:pPr marL="0" indent="0">
              <a:buNone/>
            </a:pPr>
            <a:r>
              <a:rPr lang="et-EE" altLang="en-US" dirty="0"/>
              <a:t>1.2. Ootus otsustusprotsessiks inimsilmale nähtamatuks jäävate seoste avastamist, seoste loomist ning inimesele nähtavaks tegemist.</a:t>
            </a:r>
          </a:p>
          <a:p>
            <a:pPr marL="0" indent="0">
              <a:buNone/>
            </a:pPr>
            <a:endParaRPr lang="et-EE" altLang="en-US" dirty="0"/>
          </a:p>
          <a:p>
            <a:pPr marL="0" indent="0">
              <a:buNone/>
            </a:pPr>
            <a:r>
              <a:rPr lang="et-EE" altLang="en-US" dirty="0"/>
              <a:t>1.3. AI kasutegur sõltub kasutamisoskusest.</a:t>
            </a:r>
          </a:p>
          <a:p>
            <a:pPr marL="0" indent="0">
              <a:buNone/>
            </a:pPr>
            <a:endParaRPr lang="et-EE" altLang="en-US" dirty="0"/>
          </a:p>
          <a:p>
            <a:pPr marL="0" indent="0">
              <a:buNone/>
            </a:pPr>
            <a:r>
              <a:rPr lang="et-EE" u="sng" dirty="0"/>
              <a:t>Kus kaasata </a:t>
            </a:r>
            <a:r>
              <a:rPr lang="et-EE" u="sng" dirty="0" err="1"/>
              <a:t>AI-d</a:t>
            </a:r>
            <a:r>
              <a:rPr lang="et-EE" u="sng" dirty="0"/>
              <a:t> organisatsiooni otsustusprotsessis? </a:t>
            </a:r>
            <a:r>
              <a:rPr lang="et-EE" dirty="0"/>
              <a:t>Seal kus inimene kulutab kõige rohkem aega: sissetuleva info sorteerimine, struktureerimine, sooritusmõõdikute jälgimine ning kõrvalekaldumistel otsustoe osutamine jms.</a:t>
            </a:r>
          </a:p>
          <a:p>
            <a:pPr marL="0" indent="0">
              <a:buNone/>
            </a:pPr>
            <a:r>
              <a:rPr lang="et-EE" u="sng" dirty="0"/>
              <a:t>Kus loob AI otsustusprotsessis kõige rohkem väärtust? </a:t>
            </a:r>
            <a:r>
              <a:rPr lang="et-EE" dirty="0"/>
              <a:t>Kõige väärtuslikumaks peetakse korduvates tegevustes inimese osaliselt või täielikult asendamist </a:t>
            </a:r>
            <a:r>
              <a:rPr lang="et-EE" dirty="0" err="1"/>
              <a:t>AI-ga</a:t>
            </a:r>
            <a:r>
              <a:rPr lang="et-EE" dirty="0"/>
              <a:t>. (LISA 12)</a:t>
            </a:r>
          </a:p>
          <a:p>
            <a:pPr marL="0" indent="0">
              <a:buNone/>
            </a:pPr>
            <a:endParaRPr lang="et-EE" altLang="en-US" dirty="0"/>
          </a:p>
          <a:p>
            <a:endParaRPr lang="et-EE" dirty="0"/>
          </a:p>
        </p:txBody>
      </p:sp>
    </p:spTree>
    <p:extLst>
      <p:ext uri="{BB962C8B-B14F-4D97-AF65-F5344CB8AC3E}">
        <p14:creationId xmlns:p14="http://schemas.microsoft.com/office/powerpoint/2010/main" val="45455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D431-9206-BD29-BD4F-3A15F796B2E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946E405-1356-6903-8B49-0032C81E8550}"/>
              </a:ext>
            </a:extLst>
          </p:cNvPr>
          <p:cNvSpPr>
            <a:spLocks noGrp="1"/>
          </p:cNvSpPr>
          <p:nvPr>
            <p:ph type="body" sz="quarter" idx="13"/>
          </p:nvPr>
        </p:nvSpPr>
        <p:spPr/>
        <p:txBody>
          <a:bodyPr/>
          <a:lstStyle/>
          <a:p>
            <a:r>
              <a:rPr lang="et-EE" dirty="0"/>
              <a:t>LISA 12. </a:t>
            </a:r>
            <a:r>
              <a:rPr lang="fi-FI" dirty="0" err="1"/>
              <a:t>Tehisintellekti</a:t>
            </a:r>
            <a:r>
              <a:rPr lang="fi-FI" dirty="0"/>
              <a:t> </a:t>
            </a:r>
            <a:r>
              <a:rPr lang="fi-FI" dirty="0" err="1"/>
              <a:t>hetkel</a:t>
            </a:r>
            <a:r>
              <a:rPr lang="fi-FI" dirty="0"/>
              <a:t> ja </a:t>
            </a:r>
            <a:r>
              <a:rPr lang="fi-FI" dirty="0" err="1"/>
              <a:t>võimalikud</a:t>
            </a:r>
            <a:r>
              <a:rPr lang="fi-FI" dirty="0"/>
              <a:t> </a:t>
            </a:r>
            <a:r>
              <a:rPr lang="fi-FI" dirty="0" err="1"/>
              <a:t>rakendamisvõimalused</a:t>
            </a:r>
            <a:r>
              <a:rPr lang="fi-FI" dirty="0"/>
              <a:t> </a:t>
            </a:r>
            <a:r>
              <a:rPr lang="fi-FI" dirty="0" err="1"/>
              <a:t>organisatsiooni</a:t>
            </a:r>
            <a:r>
              <a:rPr lang="fi-FI" dirty="0"/>
              <a:t> </a:t>
            </a:r>
            <a:r>
              <a:rPr lang="fi-FI" dirty="0" err="1"/>
              <a:t>juhtimises</a:t>
            </a:r>
            <a:endParaRPr lang="et-EE" dirty="0"/>
          </a:p>
        </p:txBody>
      </p:sp>
      <p:sp>
        <p:nvSpPr>
          <p:cNvPr id="4" name="Text Placeholder 3">
            <a:extLst>
              <a:ext uri="{FF2B5EF4-FFF2-40B4-BE49-F238E27FC236}">
                <a16:creationId xmlns:a16="http://schemas.microsoft.com/office/drawing/2014/main" id="{F7EAD002-CB4A-2B6A-0E75-D254D0AD0CDF}"/>
              </a:ext>
            </a:extLst>
          </p:cNvPr>
          <p:cNvSpPr>
            <a:spLocks noGrp="1"/>
          </p:cNvSpPr>
          <p:nvPr>
            <p:ph type="body" sz="quarter" idx="16"/>
          </p:nvPr>
        </p:nvSpPr>
        <p:spPr>
          <a:xfrm>
            <a:off x="3205047" y="6244226"/>
            <a:ext cx="8802241" cy="588102"/>
          </a:xfrm>
        </p:spPr>
        <p:txBody>
          <a:bodyPr>
            <a:normAutofit fontScale="70000" lnSpcReduction="20000"/>
          </a:bodyPr>
          <a:lstStyle/>
          <a:p>
            <a:pPr marL="0" indent="0" algn="just">
              <a:lnSpc>
                <a:spcPct val="150000"/>
              </a:lnSpc>
              <a:buNone/>
            </a:pP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Allikas: (Autori uuring; </a:t>
            </a:r>
            <a:r>
              <a:rPr lang="et-EE" sz="1800" dirty="0" err="1">
                <a:effectLst/>
                <a:latin typeface="Times New Roman" panose="02020603050405020304" pitchFamily="18" charset="0"/>
                <a:ea typeface="Calibri" panose="020F0502020204030204" pitchFamily="34" charset="0"/>
                <a:cs typeface="Times New Roman" panose="02020603050405020304" pitchFamily="18" charset="0"/>
              </a:rPr>
              <a:t>Ryder</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et-EE" sz="1800" dirty="0" err="1">
                <a:effectLst/>
                <a:latin typeface="Times New Roman" panose="02020603050405020304" pitchFamily="18" charset="0"/>
                <a:ea typeface="Calibri" panose="020F0502020204030204" pitchFamily="34" charset="0"/>
                <a:cs typeface="Times New Roman" panose="02020603050405020304" pitchFamily="18" charset="0"/>
              </a:rPr>
              <a:t>Downs</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2022; </a:t>
            </a:r>
            <a:r>
              <a:rPr lang="et-EE" sz="1800" dirty="0" err="1">
                <a:effectLst/>
                <a:latin typeface="Times New Roman" panose="02020603050405020304" pitchFamily="18" charset="0"/>
                <a:ea typeface="Calibri" panose="020F0502020204030204" pitchFamily="34" charset="0"/>
                <a:cs typeface="Times New Roman" panose="02020603050405020304" pitchFamily="18" charset="0"/>
              </a:rPr>
              <a:t>Ermus</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&amp; Murumets, 2020; </a:t>
            </a:r>
            <a:r>
              <a:rPr lang="et-EE" sz="1800" dirty="0" err="1">
                <a:effectLst/>
                <a:latin typeface="Times New Roman" panose="02020603050405020304" pitchFamily="18" charset="0"/>
                <a:ea typeface="Calibri" panose="020F0502020204030204" pitchFamily="34" charset="0"/>
                <a:cs typeface="Times New Roman" panose="02020603050405020304" pitchFamily="18" charset="0"/>
              </a:rPr>
              <a:t>Dieves</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2020; </a:t>
            </a:r>
            <a:r>
              <a:rPr lang="et-EE" sz="1800" dirty="0" err="1">
                <a:effectLst/>
                <a:latin typeface="Times New Roman" panose="02020603050405020304" pitchFamily="18" charset="0"/>
                <a:ea typeface="Calibri" panose="020F0502020204030204" pitchFamily="34" charset="0"/>
                <a:cs typeface="Times New Roman" panose="02020603050405020304" pitchFamily="18" charset="0"/>
              </a:rPr>
              <a:t>Agrawal</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et-EE" sz="1800" i="1" dirty="0">
                <a:effectLst/>
                <a:latin typeface="Times New Roman" panose="02020603050405020304" pitchFamily="18" charset="0"/>
                <a:ea typeface="Calibri" panose="020F0502020204030204" pitchFamily="34" charset="0"/>
                <a:cs typeface="Times New Roman" panose="02020603050405020304" pitchFamily="18" charset="0"/>
              </a:rPr>
              <a:t>et al.</a:t>
            </a:r>
            <a:r>
              <a:rPr lang="et-EE" sz="1800" dirty="0">
                <a:effectLst/>
                <a:latin typeface="Times New Roman" panose="02020603050405020304" pitchFamily="18" charset="0"/>
                <a:ea typeface="Calibri" panose="020F0502020204030204" pitchFamily="34" charset="0"/>
                <a:cs typeface="Times New Roman" panose="02020603050405020304" pitchFamily="18" charset="0"/>
              </a:rPr>
              <a:t>, 2022; autori kohandatud)</a:t>
            </a:r>
          </a:p>
          <a:p>
            <a:pPr marL="0" indent="0">
              <a:buNone/>
            </a:pPr>
            <a:r>
              <a:rPr lang="et-EE" sz="1800" dirty="0">
                <a:effectLst/>
                <a:latin typeface="Times New Roman" panose="02020603050405020304" pitchFamily="18" charset="0"/>
                <a:ea typeface="Calibri" panose="020F0502020204030204" pitchFamily="34" charset="0"/>
              </a:rPr>
              <a:t>Märkused: Valdkonnad on jaotatud värvide järgi – </a:t>
            </a:r>
            <a:r>
              <a:rPr lang="et-EE" sz="1800" dirty="0">
                <a:solidFill>
                  <a:srgbClr val="C00000"/>
                </a:solidFill>
                <a:effectLst/>
                <a:latin typeface="Times New Roman" panose="02020603050405020304" pitchFamily="18" charset="0"/>
                <a:ea typeface="Calibri" panose="020F0502020204030204" pitchFamily="34" charset="0"/>
              </a:rPr>
              <a:t>tootmine</a:t>
            </a:r>
            <a:r>
              <a:rPr lang="et-EE" sz="1800" dirty="0">
                <a:effectLst/>
                <a:latin typeface="Times New Roman" panose="02020603050405020304" pitchFamily="18" charset="0"/>
                <a:ea typeface="Calibri" panose="020F0502020204030204" pitchFamily="34" charset="0"/>
              </a:rPr>
              <a:t>, </a:t>
            </a:r>
            <a:r>
              <a:rPr lang="et-EE" sz="1800" dirty="0">
                <a:solidFill>
                  <a:srgbClr val="ED7D31"/>
                </a:solidFill>
                <a:effectLst/>
                <a:latin typeface="Times New Roman" panose="02020603050405020304" pitchFamily="18" charset="0"/>
                <a:ea typeface="Calibri" panose="020F0502020204030204" pitchFamily="34" charset="0"/>
              </a:rPr>
              <a:t>finants</a:t>
            </a:r>
            <a:r>
              <a:rPr lang="et-EE" sz="1800" dirty="0">
                <a:effectLst/>
                <a:latin typeface="Times New Roman" panose="02020603050405020304" pitchFamily="18" charset="0"/>
                <a:ea typeface="Calibri" panose="020F0502020204030204" pitchFamily="34" charset="0"/>
              </a:rPr>
              <a:t>, </a:t>
            </a:r>
            <a:r>
              <a:rPr lang="et-EE" sz="1800" dirty="0">
                <a:solidFill>
                  <a:srgbClr val="5B9BD5"/>
                </a:solidFill>
                <a:effectLst/>
                <a:latin typeface="Times New Roman" panose="02020603050405020304" pitchFamily="18" charset="0"/>
                <a:ea typeface="Calibri" panose="020F0502020204030204" pitchFamily="34" charset="0"/>
              </a:rPr>
              <a:t>tehnoloogia</a:t>
            </a:r>
            <a:r>
              <a:rPr lang="et-EE" sz="1800" dirty="0">
                <a:effectLst/>
                <a:latin typeface="Times New Roman" panose="02020603050405020304" pitchFamily="18" charset="0"/>
                <a:ea typeface="Calibri" panose="020F0502020204030204" pitchFamily="34" charset="0"/>
              </a:rPr>
              <a:t>, </a:t>
            </a:r>
            <a:r>
              <a:rPr lang="et-EE" sz="1800" dirty="0">
                <a:solidFill>
                  <a:srgbClr val="70AD47"/>
                </a:solidFill>
                <a:effectLst/>
                <a:latin typeface="Times New Roman" panose="02020603050405020304" pitchFamily="18" charset="0"/>
                <a:ea typeface="Calibri" panose="020F0502020204030204" pitchFamily="34" charset="0"/>
              </a:rPr>
              <a:t>kaitsetööstus</a:t>
            </a:r>
            <a:r>
              <a:rPr lang="et-EE" sz="1800" dirty="0">
                <a:effectLst/>
                <a:latin typeface="Times New Roman" panose="02020603050405020304" pitchFamily="18" charset="0"/>
                <a:ea typeface="Calibri" panose="020F0502020204030204" pitchFamily="34" charset="0"/>
              </a:rPr>
              <a:t>, </a:t>
            </a:r>
            <a:r>
              <a:rPr lang="et-EE" sz="1800" dirty="0">
                <a:solidFill>
                  <a:srgbClr val="002060"/>
                </a:solidFill>
                <a:effectLst/>
                <a:latin typeface="Times New Roman" panose="02020603050405020304" pitchFamily="18" charset="0"/>
                <a:ea typeface="Calibri" panose="020F0502020204030204" pitchFamily="34" charset="0"/>
              </a:rPr>
              <a:t>avalik sektor</a:t>
            </a:r>
            <a:r>
              <a:rPr lang="et-EE" sz="1800" dirty="0">
                <a:effectLst/>
                <a:latin typeface="Times New Roman" panose="02020603050405020304" pitchFamily="18" charset="0"/>
                <a:ea typeface="Calibri" panose="020F0502020204030204" pitchFamily="34" charset="0"/>
              </a:rPr>
              <a:t>.</a:t>
            </a:r>
            <a:endParaRPr lang="et-EE" dirty="0"/>
          </a:p>
        </p:txBody>
      </p:sp>
      <p:pic>
        <p:nvPicPr>
          <p:cNvPr id="6" name="Picture 5">
            <a:extLst>
              <a:ext uri="{FF2B5EF4-FFF2-40B4-BE49-F238E27FC236}">
                <a16:creationId xmlns:a16="http://schemas.microsoft.com/office/drawing/2014/main" id="{CC81E52B-4891-3BA7-2B93-B27B3F56720C}"/>
              </a:ext>
            </a:extLst>
          </p:cNvPr>
          <p:cNvPicPr>
            <a:picLocks noChangeAspect="1"/>
          </p:cNvPicPr>
          <p:nvPr/>
        </p:nvPicPr>
        <p:blipFill>
          <a:blip r:embed="rId2"/>
          <a:srcRect r="1838"/>
          <a:stretch/>
        </p:blipFill>
        <p:spPr>
          <a:xfrm>
            <a:off x="3197240" y="1277163"/>
            <a:ext cx="8950009" cy="4906661"/>
          </a:xfrm>
          <a:prstGeom prst="rect">
            <a:avLst/>
          </a:prstGeom>
        </p:spPr>
      </p:pic>
    </p:spTree>
    <p:extLst>
      <p:ext uri="{BB962C8B-B14F-4D97-AF65-F5344CB8AC3E}">
        <p14:creationId xmlns:p14="http://schemas.microsoft.com/office/powerpoint/2010/main" val="3679735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4995A-4B77-6FCB-286D-3AE8F02F55C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8A57609-51D0-244C-7816-1F38E743AFF8}"/>
              </a:ext>
            </a:extLst>
          </p:cNvPr>
          <p:cNvSpPr>
            <a:spLocks noGrp="1"/>
          </p:cNvSpPr>
          <p:nvPr>
            <p:ph type="body" sz="quarter" idx="13"/>
          </p:nvPr>
        </p:nvSpPr>
        <p:spPr>
          <a:xfrm>
            <a:off x="479424" y="549275"/>
            <a:ext cx="11268291" cy="810888"/>
          </a:xfrm>
        </p:spPr>
        <p:txBody>
          <a:bodyPr>
            <a:normAutofit fontScale="92500" lnSpcReduction="20000"/>
          </a:bodyPr>
          <a:lstStyle/>
          <a:p>
            <a:r>
              <a:rPr lang="et-EE" altLang="en-US" dirty="0"/>
              <a:t>Mida teada sain? (2/4)</a:t>
            </a:r>
          </a:p>
          <a:p>
            <a:endParaRPr lang="et-EE" altLang="en-US" dirty="0"/>
          </a:p>
          <a:p>
            <a:r>
              <a:rPr lang="et-EE" altLang="en-US" b="1" dirty="0"/>
              <a:t>2. Inimese panus tehisintellektile otsuse tegemiseks loa andmisel</a:t>
            </a:r>
          </a:p>
          <a:p>
            <a:endParaRPr lang="en-US" altLang="en-US" dirty="0"/>
          </a:p>
        </p:txBody>
      </p:sp>
      <p:sp>
        <p:nvSpPr>
          <p:cNvPr id="7" name="Text Placeholder 6">
            <a:extLst>
              <a:ext uri="{FF2B5EF4-FFF2-40B4-BE49-F238E27FC236}">
                <a16:creationId xmlns:a16="http://schemas.microsoft.com/office/drawing/2014/main" id="{AC8582B9-22AE-FAEC-F65B-8423C9602BAF}"/>
              </a:ext>
            </a:extLst>
          </p:cNvPr>
          <p:cNvSpPr>
            <a:spLocks noGrp="1"/>
          </p:cNvSpPr>
          <p:nvPr>
            <p:ph type="body" sz="quarter" idx="16"/>
          </p:nvPr>
        </p:nvSpPr>
        <p:spPr>
          <a:xfrm>
            <a:off x="390526" y="1576024"/>
            <a:ext cx="10583416" cy="3940539"/>
          </a:xfrm>
        </p:spPr>
        <p:txBody>
          <a:bodyPr>
            <a:normAutofit fontScale="92500"/>
          </a:bodyPr>
          <a:lstStyle/>
          <a:p>
            <a:pPr marL="0" indent="0">
              <a:buNone/>
            </a:pPr>
            <a:r>
              <a:rPr lang="et-EE" altLang="en-US" dirty="0"/>
              <a:t>2.1. AI otsustoesüsteem pakub otsustuge, millelt küsitakse arvamust või kokkuvõtteid.</a:t>
            </a:r>
          </a:p>
          <a:p>
            <a:pPr marL="0" indent="0">
              <a:buNone/>
            </a:pPr>
            <a:endParaRPr lang="et-EE" altLang="en-US" dirty="0"/>
          </a:p>
          <a:p>
            <a:pPr marL="0" indent="0">
              <a:buNone/>
            </a:pPr>
            <a:r>
              <a:rPr lang="et-EE" altLang="en-US" dirty="0"/>
              <a:t>2.2. Lõpliku otsuse teeb alati inimene.</a:t>
            </a:r>
          </a:p>
          <a:p>
            <a:pPr marL="0" indent="0">
              <a:buNone/>
            </a:pPr>
            <a:endParaRPr lang="et-EE" altLang="en-US" dirty="0"/>
          </a:p>
          <a:p>
            <a:pPr marL="0" indent="0">
              <a:buNone/>
            </a:pPr>
            <a:r>
              <a:rPr lang="et-EE" altLang="en-US" dirty="0"/>
              <a:t>2.3. Organisatsiooni juhtimisse AI juurutamise kõige suuremateks takistusteks peetakse usaldust AI süsteemide vastu, </a:t>
            </a:r>
            <a:r>
              <a:rPr lang="et-EE" altLang="en-US" dirty="0" err="1"/>
              <a:t>AI-ga</a:t>
            </a:r>
            <a:r>
              <a:rPr lang="et-EE" altLang="en-US" dirty="0"/>
              <a:t> seotud riske ning organisatsiooni kultuuri.</a:t>
            </a:r>
          </a:p>
          <a:p>
            <a:pPr marL="0" indent="0">
              <a:buNone/>
            </a:pPr>
            <a:endParaRPr lang="et-EE" altLang="en-US" dirty="0"/>
          </a:p>
          <a:p>
            <a:pPr marL="0" indent="0">
              <a:buNone/>
            </a:pPr>
            <a:r>
              <a:rPr lang="et-EE" altLang="en-US" dirty="0"/>
              <a:t>2.4. AI põhise otsustoesüsteemi usaldusväärsuse tagamiseks on oluline regulaarne sisendandmete kvaliteedikontroll.</a:t>
            </a:r>
          </a:p>
          <a:p>
            <a:pPr marL="0" indent="0">
              <a:buNone/>
            </a:pPr>
            <a:endParaRPr lang="et-EE" altLang="en-US" dirty="0"/>
          </a:p>
          <a:p>
            <a:pPr marL="0" indent="0">
              <a:buNone/>
            </a:pPr>
            <a:r>
              <a:rPr lang="et-EE" u="sng" dirty="0"/>
              <a:t>Millega panustab inimene </a:t>
            </a:r>
            <a:r>
              <a:rPr lang="et-EE" u="sng" dirty="0" err="1"/>
              <a:t>AI-le</a:t>
            </a:r>
            <a:r>
              <a:rPr lang="et-EE" u="sng" dirty="0"/>
              <a:t> otsuse tegemiseksandmisel</a:t>
            </a:r>
            <a:r>
              <a:rPr lang="et-EE" dirty="0"/>
              <a:t>? AI juurutamiseks vajalike eeldused loomisega organisatsioonis - defineerib AI otsustoesüsteemi eesmärgid, ulatuse, rolli, ülesanded, sooritusmõõdikud, otsustusahela, eksimuslävendi, otsustusprotsessi parameetrid.</a:t>
            </a:r>
          </a:p>
          <a:p>
            <a:pPr marL="0" indent="0">
              <a:buNone/>
            </a:pPr>
            <a:endParaRPr lang="et-EE" altLang="en-US" dirty="0"/>
          </a:p>
          <a:p>
            <a:pPr marL="0" indent="0">
              <a:buNone/>
            </a:pPr>
            <a:endParaRPr lang="et-EE" dirty="0"/>
          </a:p>
        </p:txBody>
      </p:sp>
    </p:spTree>
    <p:extLst>
      <p:ext uri="{BB962C8B-B14F-4D97-AF65-F5344CB8AC3E}">
        <p14:creationId xmlns:p14="http://schemas.microsoft.com/office/powerpoint/2010/main" val="1450227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328B7-D6A1-29C7-F22D-14971C84AA2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63F05B3-D5AA-FAB7-27FC-B943A0740A1B}"/>
              </a:ext>
            </a:extLst>
          </p:cNvPr>
          <p:cNvSpPr>
            <a:spLocks noGrp="1"/>
          </p:cNvSpPr>
          <p:nvPr>
            <p:ph type="body" sz="quarter" idx="13"/>
          </p:nvPr>
        </p:nvSpPr>
        <p:spPr/>
        <p:txBody>
          <a:bodyPr>
            <a:normAutofit fontScale="92500" lnSpcReduction="20000"/>
          </a:bodyPr>
          <a:lstStyle/>
          <a:p>
            <a:r>
              <a:rPr lang="et-EE" altLang="en-US" dirty="0"/>
              <a:t>Mida teada sain? (3/4)</a:t>
            </a:r>
          </a:p>
          <a:p>
            <a:endParaRPr lang="et-EE" altLang="en-US" dirty="0"/>
          </a:p>
          <a:p>
            <a:r>
              <a:rPr lang="fi-FI" altLang="en-US" dirty="0"/>
              <a:t>3. </a:t>
            </a:r>
            <a:r>
              <a:rPr lang="et-EE" altLang="en-US" dirty="0"/>
              <a:t>a</a:t>
            </a:r>
            <a:r>
              <a:rPr lang="fi-FI" altLang="en-US" dirty="0"/>
              <a:t>I </a:t>
            </a:r>
            <a:r>
              <a:rPr lang="fi-FI" altLang="en-US" dirty="0" err="1"/>
              <a:t>põhise</a:t>
            </a:r>
            <a:r>
              <a:rPr lang="fi-FI" altLang="en-US" dirty="0"/>
              <a:t> </a:t>
            </a:r>
            <a:r>
              <a:rPr lang="fi-FI" altLang="en-US" dirty="0" err="1"/>
              <a:t>otsustoesüsteemi</a:t>
            </a:r>
            <a:r>
              <a:rPr lang="fi-FI" altLang="en-US" dirty="0"/>
              <a:t> </a:t>
            </a:r>
            <a:r>
              <a:rPr lang="fi-FI" altLang="en-US" dirty="0" err="1"/>
              <a:t>juhtimine</a:t>
            </a:r>
            <a:endParaRPr lang="fi-FI" altLang="en-US" dirty="0"/>
          </a:p>
          <a:p>
            <a:endParaRPr lang="en-US" altLang="en-US" dirty="0"/>
          </a:p>
        </p:txBody>
      </p:sp>
      <p:sp>
        <p:nvSpPr>
          <p:cNvPr id="7" name="Text Placeholder 6">
            <a:extLst>
              <a:ext uri="{FF2B5EF4-FFF2-40B4-BE49-F238E27FC236}">
                <a16:creationId xmlns:a16="http://schemas.microsoft.com/office/drawing/2014/main" id="{F119A9D6-2D34-42B7-A2BC-015D521C298E}"/>
              </a:ext>
            </a:extLst>
          </p:cNvPr>
          <p:cNvSpPr>
            <a:spLocks noGrp="1"/>
          </p:cNvSpPr>
          <p:nvPr>
            <p:ph type="body" sz="quarter" idx="16"/>
          </p:nvPr>
        </p:nvSpPr>
        <p:spPr>
          <a:xfrm>
            <a:off x="479424" y="1576024"/>
            <a:ext cx="10494518" cy="3940539"/>
          </a:xfrm>
        </p:spPr>
        <p:txBody>
          <a:bodyPr>
            <a:normAutofit lnSpcReduction="10000"/>
          </a:bodyPr>
          <a:lstStyle/>
          <a:p>
            <a:pPr marL="0" indent="0">
              <a:buNone/>
            </a:pPr>
            <a:r>
              <a:rPr lang="et-EE" altLang="en-US" dirty="0"/>
              <a:t>3.1. Eelduseks juurutamise raamistiku loomine, andmete standardiseerimine ja põhiprotsesside digitaliseerimine.</a:t>
            </a:r>
          </a:p>
          <a:p>
            <a:pPr marL="0" indent="0">
              <a:buNone/>
            </a:pPr>
            <a:endParaRPr lang="et-EE" altLang="en-US" dirty="0"/>
          </a:p>
          <a:p>
            <a:pPr marL="0" indent="0">
              <a:buNone/>
            </a:pPr>
            <a:r>
              <a:rPr lang="et-EE" altLang="en-US" dirty="0"/>
              <a:t>3.2. Digitaalsete oskuste tase juhtide seas.</a:t>
            </a:r>
          </a:p>
          <a:p>
            <a:pPr marL="0" indent="0">
              <a:buNone/>
            </a:pPr>
            <a:endParaRPr lang="et-EE" altLang="en-US" dirty="0"/>
          </a:p>
          <a:p>
            <a:pPr marL="0" indent="0">
              <a:buNone/>
            </a:pPr>
            <a:r>
              <a:rPr lang="et-EE" altLang="en-US" dirty="0"/>
              <a:t>3.3. AI kasutamisoskus. Mõju värbamistel kandidaate valikul esineb juba täna.</a:t>
            </a:r>
          </a:p>
          <a:p>
            <a:pPr marL="0" indent="0">
              <a:buNone/>
            </a:pPr>
            <a:endParaRPr lang="et-EE" altLang="en-US" dirty="0"/>
          </a:p>
          <a:p>
            <a:pPr marL="0" indent="0">
              <a:buNone/>
            </a:pPr>
            <a:r>
              <a:rPr lang="et-EE" altLang="en-US" dirty="0"/>
              <a:t>3.4. Ootuste juhtimine.</a:t>
            </a:r>
          </a:p>
          <a:p>
            <a:pPr marL="0" indent="0">
              <a:buNone/>
            </a:pPr>
            <a:endParaRPr lang="et-EE" altLang="en-US" dirty="0"/>
          </a:p>
          <a:p>
            <a:pPr marL="0" indent="0">
              <a:buNone/>
            </a:pPr>
            <a:r>
              <a:rPr lang="et-EE" altLang="en-US" dirty="0"/>
              <a:t>3.5. Juhid näevad ennast AI otsustoesüsteemi täiustajatena – tagasisidestamine.</a:t>
            </a:r>
          </a:p>
          <a:p>
            <a:pPr marL="0" indent="0">
              <a:buNone/>
            </a:pPr>
            <a:endParaRPr lang="et-EE" altLang="en-US" dirty="0"/>
          </a:p>
          <a:p>
            <a:pPr marL="0" indent="0">
              <a:buNone/>
            </a:pPr>
            <a:r>
              <a:rPr lang="et-EE" dirty="0"/>
              <a:t>AI otsustoesüsteemi juhtimiseks on tarvis tehnilist, organisatsiooni, inimeste teadlikkuse ja </a:t>
            </a:r>
            <a:r>
              <a:rPr lang="et-EE"/>
              <a:t>oskuste ettevalmistut </a:t>
            </a:r>
            <a:r>
              <a:rPr lang="et-EE" dirty="0"/>
              <a:t>ning regulaarset täiendamist.</a:t>
            </a:r>
            <a:endParaRPr lang="et-EE" altLang="en-US" dirty="0"/>
          </a:p>
          <a:p>
            <a:pPr marL="0" indent="0">
              <a:buNone/>
            </a:pPr>
            <a:endParaRPr lang="et-EE" dirty="0"/>
          </a:p>
        </p:txBody>
      </p:sp>
    </p:spTree>
    <p:extLst>
      <p:ext uri="{BB962C8B-B14F-4D97-AF65-F5344CB8AC3E}">
        <p14:creationId xmlns:p14="http://schemas.microsoft.com/office/powerpoint/2010/main" val="3426434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4B143-2819-4A89-B665-52D725ED8EB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4B434CE-AF72-875B-6889-2CD46217005C}"/>
              </a:ext>
            </a:extLst>
          </p:cNvPr>
          <p:cNvSpPr>
            <a:spLocks noGrp="1"/>
          </p:cNvSpPr>
          <p:nvPr>
            <p:ph type="body" sz="quarter" idx="13"/>
          </p:nvPr>
        </p:nvSpPr>
        <p:spPr/>
        <p:txBody>
          <a:bodyPr>
            <a:normAutofit fontScale="92500" lnSpcReduction="20000"/>
          </a:bodyPr>
          <a:lstStyle/>
          <a:p>
            <a:r>
              <a:rPr lang="et-EE" altLang="en-US" dirty="0"/>
              <a:t>Mida teada sain? (4/4)</a:t>
            </a:r>
          </a:p>
          <a:p>
            <a:endParaRPr lang="et-EE" altLang="en-US" dirty="0"/>
          </a:p>
          <a:p>
            <a:r>
              <a:rPr lang="et-EE" altLang="en-US" b="1" dirty="0"/>
              <a:t>4. Tehisintellekti süsteemide juhtimisprobleemid</a:t>
            </a:r>
          </a:p>
          <a:p>
            <a:endParaRPr lang="en-US" altLang="en-US" dirty="0"/>
          </a:p>
        </p:txBody>
      </p:sp>
      <p:sp>
        <p:nvSpPr>
          <p:cNvPr id="7" name="Text Placeholder 6">
            <a:extLst>
              <a:ext uri="{FF2B5EF4-FFF2-40B4-BE49-F238E27FC236}">
                <a16:creationId xmlns:a16="http://schemas.microsoft.com/office/drawing/2014/main" id="{EEF8D55E-7385-8248-915A-E6D37182C6CD}"/>
              </a:ext>
            </a:extLst>
          </p:cNvPr>
          <p:cNvSpPr>
            <a:spLocks noGrp="1"/>
          </p:cNvSpPr>
          <p:nvPr>
            <p:ph type="body" sz="quarter" idx="16"/>
          </p:nvPr>
        </p:nvSpPr>
        <p:spPr>
          <a:xfrm>
            <a:off x="609600" y="1576024"/>
            <a:ext cx="10364341" cy="3940539"/>
          </a:xfrm>
        </p:spPr>
        <p:txBody>
          <a:bodyPr>
            <a:normAutofit fontScale="85000" lnSpcReduction="20000"/>
          </a:bodyPr>
          <a:lstStyle/>
          <a:p>
            <a:pPr marL="0" indent="0">
              <a:buNone/>
            </a:pPr>
            <a:r>
              <a:rPr lang="et-EE" altLang="en-US" dirty="0"/>
              <a:t>4.1. AI kasutuselevõtt ilma veendumuseta, et see on sobivaim tööriist, tekitab juhtimisprobleemide lahendamise asemel probleeme juurde.</a:t>
            </a:r>
          </a:p>
          <a:p>
            <a:pPr marL="0" indent="0">
              <a:buNone/>
            </a:pPr>
            <a:endParaRPr lang="et-EE" altLang="en-US" dirty="0"/>
          </a:p>
          <a:p>
            <a:pPr marL="0" indent="0">
              <a:buNone/>
            </a:pPr>
            <a:r>
              <a:rPr lang="et-EE" altLang="en-US" dirty="0"/>
              <a:t>4.2. Hirmud:</a:t>
            </a:r>
          </a:p>
          <a:p>
            <a:pPr lvl="1"/>
            <a:r>
              <a:rPr lang="et-EE" altLang="en-US" dirty="0"/>
              <a:t>süsteemiga liigselt seotust kulud;</a:t>
            </a:r>
          </a:p>
          <a:p>
            <a:pPr lvl="1"/>
            <a:r>
              <a:rPr lang="et-EE" altLang="en-US" dirty="0"/>
              <a:t>Lekkerisk, k.a. organisatsiooni sisese info jagamine organisatsiooni välistele koostööpartneritele.</a:t>
            </a:r>
          </a:p>
          <a:p>
            <a:pPr marL="273050" lvl="1" indent="0">
              <a:buNone/>
            </a:pPr>
            <a:endParaRPr lang="et-EE" altLang="en-US" dirty="0"/>
          </a:p>
          <a:p>
            <a:pPr marL="0" indent="0">
              <a:buNone/>
            </a:pPr>
            <a:r>
              <a:rPr lang="et-EE" altLang="en-US" dirty="0"/>
              <a:t>4.3. Otsustusprotsessis tehnoloogiale liigne tuginemine võib vähendada juhtide juhtimisotsuseni jõudmise kogemust.</a:t>
            </a:r>
          </a:p>
          <a:p>
            <a:pPr marL="0" indent="0">
              <a:buNone/>
            </a:pPr>
            <a:endParaRPr lang="et-EE" altLang="en-US" dirty="0"/>
          </a:p>
          <a:p>
            <a:pPr marL="0" indent="0">
              <a:buNone/>
            </a:pPr>
            <a:r>
              <a:rPr lang="et-EE" altLang="en-US" dirty="0"/>
              <a:t>4.4. AI mudeli treeningandmete ajakohasus.</a:t>
            </a:r>
          </a:p>
          <a:p>
            <a:pPr marL="0" indent="0">
              <a:buNone/>
            </a:pPr>
            <a:endParaRPr lang="et-EE" altLang="en-US" dirty="0"/>
          </a:p>
          <a:p>
            <a:pPr marL="0" indent="0">
              <a:buNone/>
            </a:pPr>
            <a:r>
              <a:rPr lang="et-EE" altLang="en-US" dirty="0"/>
              <a:t>4.5. AI otsustoesüsteemi funktsionaalsus ja kasutatavus mõjutab juhtide </a:t>
            </a:r>
            <a:r>
              <a:rPr lang="et-EE" altLang="en-US" dirty="0" err="1"/>
              <a:t>metakognitiivset</a:t>
            </a:r>
            <a:r>
              <a:rPr lang="et-EE" altLang="en-US" dirty="0"/>
              <a:t> koormust.</a:t>
            </a:r>
          </a:p>
          <a:p>
            <a:pPr marL="0" indent="0">
              <a:buNone/>
            </a:pPr>
            <a:endParaRPr lang="et-EE" altLang="en-US" dirty="0"/>
          </a:p>
          <a:p>
            <a:pPr marL="0" indent="0">
              <a:buNone/>
            </a:pPr>
            <a:r>
              <a:rPr lang="et-EE" dirty="0"/>
              <a:t>AI otsustoesüsteemi juhtimisprobleemideks on juhtimisotsuste jaoks vajalike andmete kvaliteet ja kättesaadavus, tehnoloogia keerukus ning juurutamisega seotud väljakutsed, organisatsiooni kultuur, eetilised, juriidilised ning kuludega seotud juhtimisprobleemid.</a:t>
            </a:r>
          </a:p>
          <a:p>
            <a:pPr marL="0" indent="0">
              <a:buNone/>
            </a:pPr>
            <a:endParaRPr lang="et-EE" altLang="en-US" dirty="0"/>
          </a:p>
          <a:p>
            <a:endParaRPr lang="et-EE" dirty="0"/>
          </a:p>
        </p:txBody>
      </p:sp>
    </p:spTree>
    <p:extLst>
      <p:ext uri="{BB962C8B-B14F-4D97-AF65-F5344CB8AC3E}">
        <p14:creationId xmlns:p14="http://schemas.microsoft.com/office/powerpoint/2010/main" val="415319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E4DDC-84A9-65A3-3F13-7DB5C3A93A7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AE3211B-083A-F4FF-D35D-DB4E241D4ED1}"/>
              </a:ext>
            </a:extLst>
          </p:cNvPr>
          <p:cNvSpPr>
            <a:spLocks noGrp="1"/>
          </p:cNvSpPr>
          <p:nvPr>
            <p:ph type="body" sz="quarter" idx="11"/>
          </p:nvPr>
        </p:nvSpPr>
        <p:spPr/>
        <p:txBody>
          <a:bodyPr>
            <a:normAutofit lnSpcReduction="10000"/>
          </a:bodyPr>
          <a:lstStyle/>
          <a:p>
            <a:r>
              <a:rPr lang="en-US" altLang="en-US" dirty="0"/>
              <a:t>TALLINN</a:t>
            </a:r>
            <a:r>
              <a:rPr lang="et-EE" altLang="en-US" dirty="0"/>
              <a:t>A</a:t>
            </a:r>
            <a:r>
              <a:rPr lang="en-US" altLang="en-US" dirty="0"/>
              <a:t> </a:t>
            </a:r>
            <a:r>
              <a:rPr lang="et-EE" altLang="en-US" dirty="0"/>
              <a:t>TEHNIKAÜLIKOOL</a:t>
            </a:r>
            <a:endParaRPr lang="en-US" altLang="en-US" dirty="0"/>
          </a:p>
          <a:p>
            <a:pPr>
              <a:lnSpc>
                <a:spcPct val="110000"/>
              </a:lnSpc>
            </a:pPr>
            <a:r>
              <a:rPr lang="en-US" altLang="en-US" sz="1700" b="0" cap="none" dirty="0" err="1"/>
              <a:t>Ehitajate</a:t>
            </a:r>
            <a:r>
              <a:rPr lang="en-US" altLang="en-US" sz="1700" b="0" cap="none" dirty="0"/>
              <a:t> </a:t>
            </a:r>
            <a:r>
              <a:rPr lang="et-EE" altLang="en-US" sz="1700" b="0" cap="none" dirty="0"/>
              <a:t>tee</a:t>
            </a:r>
            <a:r>
              <a:rPr lang="en-US" altLang="en-US" sz="1700" b="0" cap="none" dirty="0"/>
              <a:t> 5, 19086 Tallinn</a:t>
            </a:r>
            <a:r>
              <a:rPr lang="et-EE" altLang="en-US" sz="1700" b="0" cap="none" dirty="0"/>
              <a:t>, </a:t>
            </a:r>
          </a:p>
          <a:p>
            <a:pPr>
              <a:lnSpc>
                <a:spcPct val="110000"/>
              </a:lnSpc>
            </a:pPr>
            <a:r>
              <a:rPr lang="et-EE" altLang="en-US" sz="1700" b="0" cap="none" dirty="0"/>
              <a:t>Tel </a:t>
            </a:r>
            <a:r>
              <a:rPr lang="en-US" altLang="en-US" sz="1700" b="0" cap="none" dirty="0"/>
              <a:t>620 2002 (</a:t>
            </a:r>
            <a:r>
              <a:rPr lang="et-EE" altLang="en-US" sz="1700" b="0" cap="none" dirty="0"/>
              <a:t>E-R</a:t>
            </a:r>
            <a:r>
              <a:rPr lang="en-US" altLang="en-US" sz="1700" b="0" cap="none" dirty="0"/>
              <a:t> 8.30–</a:t>
            </a:r>
            <a:r>
              <a:rPr lang="et-EE" altLang="en-US" sz="1700" b="0" cap="none" dirty="0"/>
              <a:t>17</a:t>
            </a:r>
            <a:r>
              <a:rPr lang="en-US" altLang="en-US" sz="1700" b="0" cap="none" dirty="0"/>
              <a:t>.00</a:t>
            </a:r>
            <a:r>
              <a:rPr lang="et-EE" altLang="en-US" sz="1700" b="0" cap="none" dirty="0"/>
              <a:t>)</a:t>
            </a:r>
            <a:endParaRPr lang="en-US" altLang="en-US" sz="1700" cap="none" dirty="0"/>
          </a:p>
          <a:p>
            <a:pPr>
              <a:lnSpc>
                <a:spcPct val="110000"/>
              </a:lnSpc>
            </a:pPr>
            <a:r>
              <a:rPr lang="en-US" altLang="en-US" sz="1700" cap="none" dirty="0">
                <a:latin typeface="Verdana" panose="020B0604030504040204" pitchFamily="34" charset="0"/>
              </a:rPr>
              <a:t>t</a:t>
            </a:r>
            <a:r>
              <a:rPr lang="et-EE" altLang="en-US" sz="1700" cap="none" dirty="0" err="1">
                <a:latin typeface="Verdana" panose="020B0604030504040204" pitchFamily="34" charset="0"/>
              </a:rPr>
              <a:t>altech</a:t>
            </a:r>
            <a:r>
              <a:rPr lang="en-US" altLang="en-US" sz="1700" cap="none" dirty="0">
                <a:latin typeface="Verdana" panose="020B0604030504040204" pitchFamily="34" charset="0"/>
              </a:rPr>
              <a:t>.</a:t>
            </a:r>
            <a:r>
              <a:rPr lang="en-US" altLang="en-US" sz="1700" cap="none" dirty="0" err="1">
                <a:latin typeface="Verdana" panose="020B0604030504040204" pitchFamily="34" charset="0"/>
              </a:rPr>
              <a:t>ee</a:t>
            </a:r>
            <a:endParaRPr lang="en-US" altLang="en-US" sz="1700" cap="none" dirty="0"/>
          </a:p>
        </p:txBody>
      </p:sp>
    </p:spTree>
    <p:extLst>
      <p:ext uri="{BB962C8B-B14F-4D97-AF65-F5344CB8AC3E}">
        <p14:creationId xmlns:p14="http://schemas.microsoft.com/office/powerpoint/2010/main" val="41264239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Text Placeholder 1"/>
          <p:cNvSpPr>
            <a:spLocks noGrp="1"/>
          </p:cNvSpPr>
          <p:nvPr>
            <p:ph type="body" sz="quarter" idx="13"/>
          </p:nvPr>
        </p:nvSpPr>
        <p:spPr/>
        <p:txBody>
          <a:bodyPr vert="horz" lIns="0" tIns="0" rIns="0" bIns="0" rtlCol="0" anchor="t">
            <a:normAutofit/>
          </a:bodyPr>
          <a:lstStyle/>
          <a:p>
            <a:r>
              <a:rPr lang="et-EE" dirty="0">
                <a:latin typeface="Verdana"/>
                <a:ea typeface="Verdana"/>
              </a:rPr>
              <a:t>TÖÖ Uurimisprobleem ja eesmärk</a:t>
            </a:r>
            <a:endParaRPr lang="en-US" altLang="en-US" dirty="0">
              <a:solidFill>
                <a:srgbClr val="332B60"/>
              </a:solidFill>
            </a:endParaRPr>
          </a:p>
        </p:txBody>
      </p:sp>
      <p:sp>
        <p:nvSpPr>
          <p:cNvPr id="2" name="Teksti kohatäide 1">
            <a:extLst>
              <a:ext uri="{FF2B5EF4-FFF2-40B4-BE49-F238E27FC236}">
                <a16:creationId xmlns:a16="http://schemas.microsoft.com/office/drawing/2014/main" id="{747282F8-61B5-48AB-96C9-9CDD317CED72}"/>
              </a:ext>
            </a:extLst>
          </p:cNvPr>
          <p:cNvSpPr>
            <a:spLocks noGrp="1"/>
          </p:cNvSpPr>
          <p:nvPr>
            <p:ph type="body" sz="quarter" idx="16"/>
          </p:nvPr>
        </p:nvSpPr>
        <p:spPr>
          <a:xfrm>
            <a:off x="2171700" y="1193370"/>
            <a:ext cx="9160329" cy="4323194"/>
          </a:xfrm>
        </p:spPr>
        <p:txBody>
          <a:bodyPr>
            <a:normAutofit/>
          </a:bodyPr>
          <a:lstStyle/>
          <a:p>
            <a:pPr algn="just"/>
            <a:r>
              <a:rPr lang="et-EE" dirty="0"/>
              <a:t>Käesoleva magistritöö teema valikuga soovib autor anda magistritööga panuse Eesti riigi tehisintellekti strateegia elluviimisesse ning erasektori kui ka avaliku sektori tehisintellekti eesmärkide saavutamisse.</a:t>
            </a:r>
          </a:p>
          <a:p>
            <a:pPr algn="just"/>
            <a:endParaRPr lang="et-EE" dirty="0"/>
          </a:p>
          <a:p>
            <a:pPr algn="just"/>
            <a:r>
              <a:rPr lang="fi-FI" dirty="0" err="1"/>
              <a:t>Töö</a:t>
            </a:r>
            <a:r>
              <a:rPr lang="fi-FI" dirty="0"/>
              <a:t> </a:t>
            </a:r>
            <a:r>
              <a:rPr lang="fi-FI" dirty="0" err="1"/>
              <a:t>uurimisprobleemiks</a:t>
            </a:r>
            <a:r>
              <a:rPr lang="fi-FI" dirty="0"/>
              <a:t> on </a:t>
            </a:r>
            <a:r>
              <a:rPr lang="fi-FI" dirty="0" err="1"/>
              <a:t>organisatsiooni</a:t>
            </a:r>
            <a:r>
              <a:rPr lang="et-EE" dirty="0"/>
              <a:t>des</a:t>
            </a:r>
            <a:r>
              <a:rPr lang="fi-FI" dirty="0"/>
              <a:t> </a:t>
            </a:r>
            <a:r>
              <a:rPr lang="fi-FI" dirty="0" err="1"/>
              <a:t>erinevatel</a:t>
            </a:r>
            <a:r>
              <a:rPr lang="fi-FI" dirty="0"/>
              <a:t> </a:t>
            </a:r>
            <a:r>
              <a:rPr lang="fi-FI" dirty="0" err="1"/>
              <a:t>juhtimistasanditel</a:t>
            </a:r>
            <a:r>
              <a:rPr lang="fi-FI" dirty="0"/>
              <a:t> </a:t>
            </a:r>
            <a:r>
              <a:rPr lang="fi-FI" dirty="0" err="1"/>
              <a:t>ettevalmistuse</a:t>
            </a:r>
            <a:r>
              <a:rPr lang="fi-FI" dirty="0"/>
              <a:t> </a:t>
            </a:r>
            <a:r>
              <a:rPr lang="fi-FI" dirty="0" err="1"/>
              <a:t>puudumine</a:t>
            </a:r>
            <a:r>
              <a:rPr lang="fi-FI" dirty="0"/>
              <a:t> </a:t>
            </a:r>
            <a:r>
              <a:rPr lang="fi-FI" dirty="0" err="1"/>
              <a:t>tehisintellekti</a:t>
            </a:r>
            <a:r>
              <a:rPr lang="et-EE" dirty="0"/>
              <a:t> </a:t>
            </a:r>
            <a:r>
              <a:rPr lang="fi-FI" dirty="0" err="1"/>
              <a:t>otsustusprotsessi</a:t>
            </a:r>
            <a:r>
              <a:rPr lang="fi-FI" dirty="0"/>
              <a:t> </a:t>
            </a:r>
            <a:r>
              <a:rPr lang="fi-FI" dirty="0" err="1"/>
              <a:t>juurutamisel</a:t>
            </a:r>
            <a:r>
              <a:rPr lang="et-EE" dirty="0"/>
              <a:t>.</a:t>
            </a:r>
          </a:p>
          <a:p>
            <a:pPr algn="just"/>
            <a:endParaRPr lang="et-EE" dirty="0"/>
          </a:p>
          <a:p>
            <a:pPr algn="just"/>
            <a:r>
              <a:rPr lang="et-EE" dirty="0"/>
              <a:t>Töö eesmärk on koostada ettepanekud tehisintellekti süsteemi komponentide, protseduuride ja juurutamise kava väljatöötamisel organisatsioonidele, kes soovivad rakendada tehisintellekti otsustusprotsessis ning seeläbi edendada tehisintellekti rakendamist organisatsiooni juhtimises.</a:t>
            </a:r>
          </a:p>
        </p:txBody>
      </p:sp>
    </p:spTree>
    <p:extLst>
      <p:ext uri="{BB962C8B-B14F-4D97-AF65-F5344CB8AC3E}">
        <p14:creationId xmlns:p14="http://schemas.microsoft.com/office/powerpoint/2010/main" val="11135104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2342466-AA3A-A813-4A3B-55A631821297}"/>
            </a:ext>
          </a:extLst>
        </p:cNvPr>
        <p:cNvGrpSpPr/>
        <p:nvPr/>
      </p:nvGrpSpPr>
      <p:grpSpPr>
        <a:xfrm>
          <a:off x="0" y="0"/>
          <a:ext cx="0" cy="0"/>
          <a:chOff x="0" y="0"/>
          <a:chExt cx="0" cy="0"/>
        </a:xfrm>
      </p:grpSpPr>
      <p:sp>
        <p:nvSpPr>
          <p:cNvPr id="6146" name="Text Placeholder 1">
            <a:extLst>
              <a:ext uri="{FF2B5EF4-FFF2-40B4-BE49-F238E27FC236}">
                <a16:creationId xmlns:a16="http://schemas.microsoft.com/office/drawing/2014/main" id="{478AD248-6E65-3422-D3F4-60742D43DBD7}"/>
              </a:ext>
            </a:extLst>
          </p:cNvPr>
          <p:cNvSpPr>
            <a:spLocks noGrp="1"/>
          </p:cNvSpPr>
          <p:nvPr>
            <p:ph type="body" sz="quarter" idx="13"/>
          </p:nvPr>
        </p:nvSpPr>
        <p:spPr/>
        <p:txBody>
          <a:bodyPr vert="horz" lIns="0" tIns="0" rIns="0" bIns="0" rtlCol="0" anchor="t">
            <a:normAutofit/>
          </a:bodyPr>
          <a:lstStyle/>
          <a:p>
            <a:r>
              <a:rPr lang="et-EE" dirty="0">
                <a:latin typeface="Verdana"/>
                <a:ea typeface="Verdana"/>
              </a:rPr>
              <a:t>UURIMISKÜSIMUSED</a:t>
            </a:r>
            <a:endParaRPr lang="en-US" altLang="en-US" dirty="0">
              <a:solidFill>
                <a:srgbClr val="332B60"/>
              </a:solidFill>
            </a:endParaRPr>
          </a:p>
        </p:txBody>
      </p:sp>
      <p:sp>
        <p:nvSpPr>
          <p:cNvPr id="2" name="Teksti kohatäide 1">
            <a:extLst>
              <a:ext uri="{FF2B5EF4-FFF2-40B4-BE49-F238E27FC236}">
                <a16:creationId xmlns:a16="http://schemas.microsoft.com/office/drawing/2014/main" id="{908D5F95-4CE6-5E8F-C56E-EA06BFB811C7}"/>
              </a:ext>
            </a:extLst>
          </p:cNvPr>
          <p:cNvSpPr>
            <a:spLocks noGrp="1"/>
          </p:cNvSpPr>
          <p:nvPr>
            <p:ph type="body" sz="quarter" idx="16"/>
          </p:nvPr>
        </p:nvSpPr>
        <p:spPr/>
        <p:txBody>
          <a:bodyPr>
            <a:normAutofit/>
          </a:bodyPr>
          <a:lstStyle/>
          <a:p>
            <a:pPr marL="0" indent="0" algn="just">
              <a:buNone/>
            </a:pPr>
            <a:r>
              <a:rPr lang="et-EE" dirty="0"/>
              <a:t>Magistritöö eesmärgi saavutamiseks on püstitatud järgmised uurimisküsimused:</a:t>
            </a:r>
          </a:p>
          <a:p>
            <a:pPr algn="just"/>
            <a:r>
              <a:rPr lang="et-EE" dirty="0"/>
              <a:t>Kuidas kaasata tehisintellekti otsustusprotsessi?</a:t>
            </a:r>
          </a:p>
          <a:p>
            <a:pPr algn="just"/>
            <a:r>
              <a:rPr lang="et-EE" dirty="0"/>
              <a:t>Milliselt peab inimene panustama tehisintellektile otsuse tegemiseks loa andmisel?</a:t>
            </a:r>
          </a:p>
          <a:p>
            <a:pPr algn="just"/>
            <a:r>
              <a:rPr lang="et-EE" dirty="0"/>
              <a:t>Millised juhtimisprobleemid esinevad tehisintellekti süsteemide juhtimisel?</a:t>
            </a:r>
          </a:p>
          <a:p>
            <a:pPr algn="just"/>
            <a:r>
              <a:rPr lang="et-EE" dirty="0"/>
              <a:t>Kuidas tehisintellektil põhinevat otsustussüsteemi juhtida?</a:t>
            </a:r>
          </a:p>
        </p:txBody>
      </p:sp>
    </p:spTree>
    <p:extLst>
      <p:ext uri="{BB962C8B-B14F-4D97-AF65-F5344CB8AC3E}">
        <p14:creationId xmlns:p14="http://schemas.microsoft.com/office/powerpoint/2010/main" val="2668819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640042-8A6E-5DC7-9E55-FF19ABE49058}"/>
              </a:ext>
            </a:extLst>
          </p:cNvPr>
          <p:cNvSpPr>
            <a:spLocks noGrp="1"/>
          </p:cNvSpPr>
          <p:nvPr>
            <p:ph type="body" sz="quarter" idx="13"/>
          </p:nvPr>
        </p:nvSpPr>
        <p:spPr/>
        <p:txBody>
          <a:bodyPr/>
          <a:lstStyle/>
          <a:p>
            <a:r>
              <a:rPr lang="et-EE" dirty="0"/>
              <a:t>TEOREETILINE RAAMISTIK, OLULINE SEOTUD KIRJANDUS (1/2)</a:t>
            </a:r>
          </a:p>
        </p:txBody>
      </p:sp>
      <p:sp>
        <p:nvSpPr>
          <p:cNvPr id="4" name="Text Placeholder 3">
            <a:extLst>
              <a:ext uri="{FF2B5EF4-FFF2-40B4-BE49-F238E27FC236}">
                <a16:creationId xmlns:a16="http://schemas.microsoft.com/office/drawing/2014/main" id="{D3D2E9CF-93EE-4027-C5E8-D4FF8AF8495E}"/>
              </a:ext>
            </a:extLst>
          </p:cNvPr>
          <p:cNvSpPr>
            <a:spLocks noGrp="1"/>
          </p:cNvSpPr>
          <p:nvPr>
            <p:ph type="body" sz="quarter" idx="16"/>
          </p:nvPr>
        </p:nvSpPr>
        <p:spPr/>
        <p:txBody>
          <a:bodyPr/>
          <a:lstStyle/>
          <a:p>
            <a:r>
              <a:rPr lang="et-EE" b="1" dirty="0"/>
              <a:t>Ressursipõhine vaade </a:t>
            </a:r>
            <a:r>
              <a:rPr lang="et-EE" dirty="0"/>
              <a:t>(RBV – </a:t>
            </a:r>
            <a:r>
              <a:rPr lang="et-EE" i="1" dirty="0" err="1"/>
              <a:t>Resource-based</a:t>
            </a:r>
            <a:r>
              <a:rPr lang="et-EE" i="1" dirty="0"/>
              <a:t> </a:t>
            </a:r>
            <a:r>
              <a:rPr lang="et-EE" i="1" dirty="0" err="1"/>
              <a:t>view</a:t>
            </a:r>
            <a:r>
              <a:rPr lang="et-EE" dirty="0"/>
              <a:t>). Ettevõtted on suurema tõenäosusega suutelised hoidma paremat </a:t>
            </a:r>
            <a:r>
              <a:rPr lang="et-EE" dirty="0" err="1"/>
              <a:t>positsooni</a:t>
            </a:r>
            <a:r>
              <a:rPr lang="et-EE" dirty="0"/>
              <a:t> konkurentsieelise säilitamisel kui ettevõttel on väärtuslik, haruldane, </a:t>
            </a:r>
            <a:r>
              <a:rPr lang="et-EE" dirty="0" err="1"/>
              <a:t>jäljendamatu</a:t>
            </a:r>
            <a:r>
              <a:rPr lang="et-EE" dirty="0"/>
              <a:t> ning asendamatu ressurss (</a:t>
            </a:r>
            <a:r>
              <a:rPr lang="et-EE" dirty="0" err="1"/>
              <a:t>Barney</a:t>
            </a:r>
            <a:r>
              <a:rPr lang="et-EE" dirty="0"/>
              <a:t>, 1991).</a:t>
            </a:r>
          </a:p>
          <a:p>
            <a:pPr marL="0" indent="0">
              <a:buNone/>
            </a:pPr>
            <a:endParaRPr lang="et-EE" dirty="0"/>
          </a:p>
          <a:p>
            <a:r>
              <a:rPr lang="et-EE" b="1" dirty="0"/>
              <a:t>Teadmuspõhine vaade </a:t>
            </a:r>
            <a:r>
              <a:rPr lang="et-EE" dirty="0"/>
              <a:t>(KBV – </a:t>
            </a:r>
            <a:r>
              <a:rPr lang="et-EE" i="1" dirty="0" err="1"/>
              <a:t>Knowledge-based</a:t>
            </a:r>
            <a:r>
              <a:rPr lang="et-EE" i="1" dirty="0"/>
              <a:t> </a:t>
            </a:r>
            <a:r>
              <a:rPr lang="et-EE" i="1" dirty="0" err="1"/>
              <a:t>view</a:t>
            </a:r>
            <a:r>
              <a:rPr lang="et-EE" dirty="0"/>
              <a:t>). KBV määratleb teadmised organisatsiooni kõige olulisemaks ressursiks, mille strateegilised omadused loovad olulise mõju konkurentsieelise loomisele ja säilitamisele (Grant, 2015). Teadmised jagunevad </a:t>
            </a:r>
            <a:r>
              <a:rPr lang="et-EE" dirty="0" err="1"/>
              <a:t>eksplitsiitseteks</a:t>
            </a:r>
            <a:r>
              <a:rPr lang="et-EE" dirty="0"/>
              <a:t> ehk teadmised millestki (</a:t>
            </a:r>
            <a:r>
              <a:rPr lang="et-EE" i="1" dirty="0" err="1"/>
              <a:t>knowing</a:t>
            </a:r>
            <a:r>
              <a:rPr lang="et-EE" i="1" dirty="0"/>
              <a:t> </a:t>
            </a:r>
            <a:r>
              <a:rPr lang="et-EE" i="1" dirty="0" err="1"/>
              <a:t>about</a:t>
            </a:r>
            <a:r>
              <a:rPr lang="et-EE" dirty="0"/>
              <a:t>) ning </a:t>
            </a:r>
            <a:r>
              <a:rPr lang="et-EE" dirty="0" err="1"/>
              <a:t>vaiketeadmisteks</a:t>
            </a:r>
            <a:r>
              <a:rPr lang="et-EE" dirty="0"/>
              <a:t> ehk teadmised kuidas </a:t>
            </a:r>
            <a:r>
              <a:rPr lang="et-EE" i="1" dirty="0"/>
              <a:t>(</a:t>
            </a:r>
            <a:r>
              <a:rPr lang="et-EE" i="1" dirty="0" err="1"/>
              <a:t>knowing</a:t>
            </a:r>
            <a:r>
              <a:rPr lang="et-EE" i="1" dirty="0"/>
              <a:t> </a:t>
            </a:r>
            <a:r>
              <a:rPr lang="et-EE" i="1" dirty="0" err="1"/>
              <a:t>how</a:t>
            </a:r>
            <a:r>
              <a:rPr lang="et-EE" dirty="0"/>
              <a:t>) </a:t>
            </a:r>
            <a:r>
              <a:rPr lang="et-EE" i="1" dirty="0"/>
              <a:t>(</a:t>
            </a:r>
            <a:r>
              <a:rPr lang="et-EE" dirty="0"/>
              <a:t>Grant, 1996a, Grant 1996b).</a:t>
            </a:r>
          </a:p>
          <a:p>
            <a:endParaRPr lang="et-EE" dirty="0"/>
          </a:p>
          <a:p>
            <a:r>
              <a:rPr lang="et-EE" b="1" dirty="0" err="1"/>
              <a:t>Rogersi</a:t>
            </a:r>
            <a:r>
              <a:rPr lang="et-EE" b="1" dirty="0"/>
              <a:t> innovatsiooni leviku teooria </a:t>
            </a:r>
            <a:r>
              <a:rPr lang="et-EE" dirty="0"/>
              <a:t>(</a:t>
            </a:r>
            <a:r>
              <a:rPr lang="et-EE" dirty="0" err="1"/>
              <a:t>Rogers</a:t>
            </a:r>
            <a:r>
              <a:rPr lang="et-EE" dirty="0"/>
              <a:t>, 2003) </a:t>
            </a:r>
          </a:p>
        </p:txBody>
      </p:sp>
    </p:spTree>
    <p:extLst>
      <p:ext uri="{BB962C8B-B14F-4D97-AF65-F5344CB8AC3E}">
        <p14:creationId xmlns:p14="http://schemas.microsoft.com/office/powerpoint/2010/main" val="352037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3EB5C1-98A6-5121-930C-865384CDB747}"/>
              </a:ext>
            </a:extLst>
          </p:cNvPr>
          <p:cNvSpPr>
            <a:spLocks noGrp="1"/>
          </p:cNvSpPr>
          <p:nvPr>
            <p:ph type="body" sz="quarter" idx="13"/>
          </p:nvPr>
        </p:nvSpPr>
        <p:spPr/>
        <p:txBody>
          <a:bodyPr/>
          <a:lstStyle/>
          <a:p>
            <a:r>
              <a:rPr lang="et-EE" dirty="0"/>
              <a:t>TEOREETILINE RAAMISTIK, OLULINE SEOTUD KIRJANDUS (2/2)</a:t>
            </a:r>
          </a:p>
        </p:txBody>
      </p:sp>
      <p:sp>
        <p:nvSpPr>
          <p:cNvPr id="4" name="Text Placeholder 3">
            <a:extLst>
              <a:ext uri="{FF2B5EF4-FFF2-40B4-BE49-F238E27FC236}">
                <a16:creationId xmlns:a16="http://schemas.microsoft.com/office/drawing/2014/main" id="{E9184E5E-D129-586E-78D9-F166EB7DA70A}"/>
              </a:ext>
            </a:extLst>
          </p:cNvPr>
          <p:cNvSpPr>
            <a:spLocks noGrp="1"/>
          </p:cNvSpPr>
          <p:nvPr>
            <p:ph type="body" sz="quarter" idx="16"/>
          </p:nvPr>
        </p:nvSpPr>
        <p:spPr>
          <a:xfrm>
            <a:off x="4541004" y="5788985"/>
            <a:ext cx="7409331" cy="1039480"/>
          </a:xfrm>
        </p:spPr>
        <p:txBody>
          <a:bodyPr>
            <a:normAutofit/>
          </a:bodyPr>
          <a:lstStyle/>
          <a:p>
            <a:pPr marL="0" indent="0" algn="just">
              <a:lnSpc>
                <a:spcPct val="150000"/>
              </a:lnSpc>
              <a:buNone/>
            </a:pPr>
            <a:r>
              <a:rPr lang="et-EE" sz="1800" kern="50" dirty="0">
                <a:effectLst/>
                <a:latin typeface="Times New Roman" panose="02020603050405020304" pitchFamily="18" charset="0"/>
                <a:ea typeface="Times New Roman" panose="02020603050405020304" pitchFamily="18" charset="0"/>
              </a:rPr>
              <a:t>Joonis 1. Kohanejate kategoriseerimine innovaatilisuse põhjal.</a:t>
            </a:r>
          </a:p>
          <a:p>
            <a:pPr marL="0" indent="0" algn="just">
              <a:lnSpc>
                <a:spcPct val="150000"/>
              </a:lnSpc>
              <a:spcAft>
                <a:spcPts val="1800"/>
              </a:spcAft>
              <a:buNone/>
            </a:pPr>
            <a:r>
              <a:rPr lang="et-EE" sz="1800" kern="50" dirty="0">
                <a:effectLst/>
                <a:latin typeface="Times New Roman" panose="02020603050405020304" pitchFamily="18" charset="0"/>
                <a:ea typeface="Times New Roman" panose="02020603050405020304" pitchFamily="18" charset="0"/>
              </a:rPr>
              <a:t>Autor: (</a:t>
            </a:r>
            <a:r>
              <a:rPr lang="et-EE" sz="1800" kern="50" dirty="0" err="1">
                <a:effectLst/>
                <a:latin typeface="Times New Roman" panose="02020603050405020304" pitchFamily="18" charset="0"/>
                <a:ea typeface="Times New Roman" panose="02020603050405020304" pitchFamily="18" charset="0"/>
              </a:rPr>
              <a:t>Rogers</a:t>
            </a:r>
            <a:r>
              <a:rPr lang="et-EE" sz="1800" kern="50" dirty="0">
                <a:effectLst/>
                <a:latin typeface="Times New Roman" panose="02020603050405020304" pitchFamily="18" charset="0"/>
                <a:ea typeface="Times New Roman" panose="02020603050405020304" pitchFamily="18" charset="0"/>
              </a:rPr>
              <a:t>, 2003; autori kohandatud)</a:t>
            </a:r>
          </a:p>
        </p:txBody>
      </p:sp>
      <p:pic>
        <p:nvPicPr>
          <p:cNvPr id="22" name="Picture 21">
            <a:extLst>
              <a:ext uri="{FF2B5EF4-FFF2-40B4-BE49-F238E27FC236}">
                <a16:creationId xmlns:a16="http://schemas.microsoft.com/office/drawing/2014/main" id="{F36761A2-8E49-41F0-D160-0DC08EBA8D60}"/>
              </a:ext>
            </a:extLst>
          </p:cNvPr>
          <p:cNvPicPr>
            <a:picLocks noChangeAspect="1"/>
          </p:cNvPicPr>
          <p:nvPr/>
        </p:nvPicPr>
        <p:blipFill>
          <a:blip r:embed="rId2"/>
          <a:stretch>
            <a:fillRect/>
          </a:stretch>
        </p:blipFill>
        <p:spPr>
          <a:xfrm>
            <a:off x="1656148" y="1009926"/>
            <a:ext cx="8879704" cy="4779059"/>
          </a:xfrm>
          <a:prstGeom prst="rect">
            <a:avLst/>
          </a:prstGeom>
        </p:spPr>
      </p:pic>
    </p:spTree>
    <p:extLst>
      <p:ext uri="{BB962C8B-B14F-4D97-AF65-F5344CB8AC3E}">
        <p14:creationId xmlns:p14="http://schemas.microsoft.com/office/powerpoint/2010/main" val="1766457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a:extLst>
            <a:ext uri="{FF2B5EF4-FFF2-40B4-BE49-F238E27FC236}">
              <a16:creationId xmlns:a16="http://schemas.microsoft.com/office/drawing/2014/main" id="{2DC1F901-2414-1F75-89A9-ECF5FC344A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F511A2-B240-36A9-0483-60A56E13C512}"/>
              </a:ext>
            </a:extLst>
          </p:cNvPr>
          <p:cNvSpPr>
            <a:spLocks noGrp="1"/>
          </p:cNvSpPr>
          <p:nvPr>
            <p:ph type="title"/>
          </p:nvPr>
        </p:nvSpPr>
        <p:spPr>
          <a:xfrm>
            <a:off x="636182" y="1086679"/>
            <a:ext cx="11155326" cy="4797286"/>
          </a:xfrm>
        </p:spPr>
        <p:txBody>
          <a:bodyPr>
            <a:normAutofit/>
          </a:bodyPr>
          <a:lstStyle/>
          <a:p>
            <a:r>
              <a:rPr lang="et-EE" sz="9600" dirty="0"/>
              <a:t>Mudelid</a:t>
            </a:r>
            <a:endParaRPr lang="en-US" sz="9600" dirty="0"/>
          </a:p>
        </p:txBody>
      </p:sp>
    </p:spTree>
    <p:extLst>
      <p:ext uri="{BB962C8B-B14F-4D97-AF65-F5344CB8AC3E}">
        <p14:creationId xmlns:p14="http://schemas.microsoft.com/office/powerpoint/2010/main" val="2770920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2CFC980-A17C-6F17-3ED4-1A04C5F0DDB5}"/>
            </a:ext>
          </a:extLst>
        </p:cNvPr>
        <p:cNvGrpSpPr/>
        <p:nvPr/>
      </p:nvGrpSpPr>
      <p:grpSpPr>
        <a:xfrm>
          <a:off x="0" y="0"/>
          <a:ext cx="0" cy="0"/>
          <a:chOff x="0" y="0"/>
          <a:chExt cx="0" cy="0"/>
        </a:xfrm>
      </p:grpSpPr>
      <p:sp>
        <p:nvSpPr>
          <p:cNvPr id="6146" name="Text Placeholder 1">
            <a:extLst>
              <a:ext uri="{FF2B5EF4-FFF2-40B4-BE49-F238E27FC236}">
                <a16:creationId xmlns:a16="http://schemas.microsoft.com/office/drawing/2014/main" id="{5FA677B7-4F1C-8DCB-7607-311347D5BBEE}"/>
              </a:ext>
            </a:extLst>
          </p:cNvPr>
          <p:cNvSpPr>
            <a:spLocks noGrp="1"/>
          </p:cNvSpPr>
          <p:nvPr>
            <p:ph type="body" sz="quarter" idx="13"/>
          </p:nvPr>
        </p:nvSpPr>
        <p:spPr/>
        <p:txBody>
          <a:bodyPr vert="horz" lIns="0" tIns="0" rIns="0" bIns="0" rtlCol="0" anchor="t">
            <a:normAutofit/>
          </a:bodyPr>
          <a:lstStyle/>
          <a:p>
            <a:r>
              <a:rPr lang="et-EE" dirty="0">
                <a:latin typeface="Verdana"/>
                <a:ea typeface="Verdana"/>
              </a:rPr>
              <a:t>METOODIKA</a:t>
            </a:r>
            <a:endParaRPr lang="en-US" altLang="en-US" dirty="0">
              <a:solidFill>
                <a:srgbClr val="332B60"/>
              </a:solidFill>
            </a:endParaRPr>
          </a:p>
        </p:txBody>
      </p:sp>
      <p:sp>
        <p:nvSpPr>
          <p:cNvPr id="2" name="Teksti kohatäide 1">
            <a:extLst>
              <a:ext uri="{FF2B5EF4-FFF2-40B4-BE49-F238E27FC236}">
                <a16:creationId xmlns:a16="http://schemas.microsoft.com/office/drawing/2014/main" id="{C5914463-A739-DC9F-92AB-EA0C6F7B7121}"/>
              </a:ext>
            </a:extLst>
          </p:cNvPr>
          <p:cNvSpPr>
            <a:spLocks noGrp="1"/>
          </p:cNvSpPr>
          <p:nvPr>
            <p:ph type="body" sz="quarter" idx="16"/>
          </p:nvPr>
        </p:nvSpPr>
        <p:spPr>
          <a:xfrm>
            <a:off x="143641" y="1360163"/>
            <a:ext cx="4838701" cy="3940539"/>
          </a:xfrm>
        </p:spPr>
        <p:txBody>
          <a:bodyPr>
            <a:normAutofit/>
          </a:bodyPr>
          <a:lstStyle/>
          <a:p>
            <a:r>
              <a:rPr lang="et-EE" dirty="0"/>
              <a:t>Fenomenoloogilise suunitlusega kvalitatiivne uurimismeetod.</a:t>
            </a:r>
          </a:p>
          <a:p>
            <a:r>
              <a:rPr lang="et-EE" dirty="0"/>
              <a:t>Poolstruktureeritud intervjuud (n=12).</a:t>
            </a:r>
          </a:p>
          <a:p>
            <a:r>
              <a:rPr lang="et-EE" dirty="0"/>
              <a:t>Konfidentsiaalsusnõuded.</a:t>
            </a:r>
          </a:p>
          <a:p>
            <a:r>
              <a:rPr lang="et-EE" dirty="0"/>
              <a:t>Intervjuud salvestati ning koostati </a:t>
            </a:r>
            <a:r>
              <a:rPr lang="et-EE" dirty="0" err="1"/>
              <a:t>sõna-sõnalised</a:t>
            </a:r>
            <a:r>
              <a:rPr lang="et-EE" dirty="0"/>
              <a:t> transkriptsioonid (andmeid kokku 102 lk).</a:t>
            </a:r>
          </a:p>
          <a:p>
            <a:r>
              <a:rPr lang="et-EE" dirty="0"/>
              <a:t>Sisuanalüüs kodeerimismeetodil.</a:t>
            </a:r>
          </a:p>
        </p:txBody>
      </p:sp>
      <p:graphicFrame>
        <p:nvGraphicFramePr>
          <p:cNvPr id="8" name="Table 7">
            <a:extLst>
              <a:ext uri="{FF2B5EF4-FFF2-40B4-BE49-F238E27FC236}">
                <a16:creationId xmlns:a16="http://schemas.microsoft.com/office/drawing/2014/main" id="{84BC951A-AB26-8839-6D3D-6E9123E57B9E}"/>
              </a:ext>
            </a:extLst>
          </p:cNvPr>
          <p:cNvGraphicFramePr>
            <a:graphicFrameLocks noGrp="1"/>
          </p:cNvGraphicFramePr>
          <p:nvPr>
            <p:extLst>
              <p:ext uri="{D42A27DB-BD31-4B8C-83A1-F6EECF244321}">
                <p14:modId xmlns:p14="http://schemas.microsoft.com/office/powerpoint/2010/main" val="2758619931"/>
              </p:ext>
            </p:extLst>
          </p:nvPr>
        </p:nvGraphicFramePr>
        <p:xfrm>
          <a:off x="4982341" y="1537096"/>
          <a:ext cx="7066017" cy="4327016"/>
        </p:xfrm>
        <a:graphic>
          <a:graphicData uri="http://schemas.openxmlformats.org/drawingml/2006/table">
            <a:tbl>
              <a:tblPr firstRow="1" firstCol="1" bandRow="1">
                <a:tableStyleId>{B301B821-A1FF-4177-AEE7-76D212191A09}</a:tableStyleId>
              </a:tblPr>
              <a:tblGrid>
                <a:gridCol w="1923754">
                  <a:extLst>
                    <a:ext uri="{9D8B030D-6E8A-4147-A177-3AD203B41FA5}">
                      <a16:colId xmlns:a16="http://schemas.microsoft.com/office/drawing/2014/main" val="2694213028"/>
                    </a:ext>
                  </a:extLst>
                </a:gridCol>
                <a:gridCol w="1260875">
                  <a:extLst>
                    <a:ext uri="{9D8B030D-6E8A-4147-A177-3AD203B41FA5}">
                      <a16:colId xmlns:a16="http://schemas.microsoft.com/office/drawing/2014/main" val="73249471"/>
                    </a:ext>
                  </a:extLst>
                </a:gridCol>
                <a:gridCol w="1002717">
                  <a:extLst>
                    <a:ext uri="{9D8B030D-6E8A-4147-A177-3AD203B41FA5}">
                      <a16:colId xmlns:a16="http://schemas.microsoft.com/office/drawing/2014/main" val="3276001454"/>
                    </a:ext>
                  </a:extLst>
                </a:gridCol>
                <a:gridCol w="648082">
                  <a:extLst>
                    <a:ext uri="{9D8B030D-6E8A-4147-A177-3AD203B41FA5}">
                      <a16:colId xmlns:a16="http://schemas.microsoft.com/office/drawing/2014/main" val="3075460069"/>
                    </a:ext>
                  </a:extLst>
                </a:gridCol>
                <a:gridCol w="1432600">
                  <a:extLst>
                    <a:ext uri="{9D8B030D-6E8A-4147-A177-3AD203B41FA5}">
                      <a16:colId xmlns:a16="http://schemas.microsoft.com/office/drawing/2014/main" val="1592252313"/>
                    </a:ext>
                  </a:extLst>
                </a:gridCol>
                <a:gridCol w="797989">
                  <a:extLst>
                    <a:ext uri="{9D8B030D-6E8A-4147-A177-3AD203B41FA5}">
                      <a16:colId xmlns:a16="http://schemas.microsoft.com/office/drawing/2014/main" val="597379825"/>
                    </a:ext>
                  </a:extLst>
                </a:gridCol>
              </a:tblGrid>
              <a:tr h="519024">
                <a:tc gridSpan="2">
                  <a:txBody>
                    <a:bodyPr/>
                    <a:lstStyle/>
                    <a:p>
                      <a:pPr algn="ctr">
                        <a:lnSpc>
                          <a:spcPct val="150000"/>
                        </a:lnSpc>
                      </a:pPr>
                      <a:r>
                        <a:rPr lang="et-EE" sz="1200" kern="50" dirty="0">
                          <a:effectLst/>
                        </a:rPr>
                        <a:t>Organisatsioon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hMerge="1">
                  <a:txBody>
                    <a:bodyPr/>
                    <a:lstStyle/>
                    <a:p>
                      <a:pPr algn="ctr">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gridSpan="2">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t-EE" sz="1200" kern="50" dirty="0">
                          <a:effectLst/>
                        </a:rPr>
                        <a:t>Intervjueeritavad</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hMerge="1">
                  <a:txBody>
                    <a:bodyPr/>
                    <a:lstStyle/>
                    <a:p>
                      <a:pPr algn="just">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gridSpan="2">
                  <a:txBody>
                    <a:bodyPr/>
                    <a:lstStyle/>
                    <a:p>
                      <a:pPr algn="ctr"/>
                      <a:r>
                        <a:rPr lang="et-EE" sz="1200" dirty="0">
                          <a:effectLst/>
                        </a:rPr>
                        <a:t>Intervjuud</a:t>
                      </a:r>
                      <a:endParaRPr lang="et-EE"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4306" marR="34306" marT="0" marB="0" anchor="ctr"/>
                </a:tc>
                <a:tc hMerge="1">
                  <a:txBody>
                    <a:bodyPr/>
                    <a:lstStyle/>
                    <a:p>
                      <a:pPr algn="just">
                        <a:lnSpc>
                          <a:spcPct val="150000"/>
                        </a:lnSpc>
                      </a:pP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1609174776"/>
                  </a:ext>
                </a:extLst>
              </a:tr>
              <a:tr h="612000">
                <a:tc>
                  <a:txBody>
                    <a:bodyPr/>
                    <a:lstStyle/>
                    <a:p>
                      <a:pPr algn="l">
                        <a:lnSpc>
                          <a:spcPct val="150000"/>
                        </a:lnSpc>
                      </a:pPr>
                      <a:r>
                        <a:rPr lang="et-EE" sz="1200" b="0" kern="50" dirty="0">
                          <a:effectLst/>
                        </a:rPr>
                        <a:t>Kood</a:t>
                      </a:r>
                      <a:endParaRPr lang="et-EE" sz="1200" b="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Põhitegevusala</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Kood</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Sugu</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tc>
                  <a:txBody>
                    <a:bodyPr/>
                    <a:lstStyle/>
                    <a:p>
                      <a:pPr algn="l">
                        <a:lnSpc>
                          <a:spcPct val="150000"/>
                        </a:lnSpc>
                      </a:pPr>
                      <a:r>
                        <a:rPr lang="et-EE" sz="1200" kern="50" dirty="0">
                          <a:effectLst/>
                        </a:rPr>
                        <a:t>Kestvus (min)</a:t>
                      </a:r>
                      <a:endParaRPr lang="et-EE" sz="1200" dirty="0">
                        <a:effectLst/>
                      </a:endParaRPr>
                    </a:p>
                  </a:txBody>
                  <a:tcPr marL="34306" marR="34306" marT="0" marB="0" anchor="ctr"/>
                </a:tc>
                <a:tc>
                  <a:txBody>
                    <a:bodyPr/>
                    <a:lstStyle/>
                    <a:p>
                      <a:pPr algn="l">
                        <a:lnSpc>
                          <a:spcPct val="150000"/>
                        </a:lnSpc>
                      </a:pPr>
                      <a:r>
                        <a:rPr lang="et-EE" sz="1200" kern="50" dirty="0">
                          <a:effectLst/>
                        </a:rPr>
                        <a:t>Keel</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nchor="ctr"/>
                </a:tc>
                <a:extLst>
                  <a:ext uri="{0D108BD9-81ED-4DB2-BD59-A6C34878D82A}">
                    <a16:rowId xmlns:a16="http://schemas.microsoft.com/office/drawing/2014/main" val="3918165488"/>
                  </a:ext>
                </a:extLst>
              </a:tr>
              <a:tr h="289074">
                <a:tc>
                  <a:txBody>
                    <a:bodyPr/>
                    <a:lstStyle/>
                    <a:p>
                      <a:pPr algn="just">
                        <a:lnSpc>
                          <a:spcPct val="150000"/>
                        </a:lnSpc>
                      </a:pPr>
                      <a:r>
                        <a:rPr lang="et-EE" sz="1200" kern="50" dirty="0">
                          <a:effectLst/>
                        </a:rPr>
                        <a:t>Organisatsioon 1</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Tööstus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70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731960178"/>
                  </a:ext>
                </a:extLst>
              </a:tr>
              <a:tr h="320854">
                <a:tc>
                  <a:txBody>
                    <a:bodyPr/>
                    <a:lstStyle/>
                    <a:p>
                      <a:pPr algn="just">
                        <a:lnSpc>
                          <a:spcPct val="150000"/>
                        </a:lnSpc>
                      </a:pPr>
                      <a:r>
                        <a:rPr lang="et-EE" sz="1200" kern="50" dirty="0">
                          <a:effectLst/>
                        </a:rPr>
                        <a:t>Organisatsioon 2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Finants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2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903495079"/>
                  </a:ext>
                </a:extLst>
              </a:tr>
              <a:tr h="280747">
                <a:tc>
                  <a:txBody>
                    <a:bodyPr/>
                    <a:lstStyle/>
                    <a:p>
                      <a:pPr algn="just">
                        <a:lnSpc>
                          <a:spcPct val="150000"/>
                        </a:lnSpc>
                      </a:pPr>
                      <a:r>
                        <a:rPr lang="et-EE" sz="1200" kern="50" dirty="0">
                          <a:effectLst/>
                        </a:rPr>
                        <a:t>Organisatsioon 3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Tehnoloogia</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3; 7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 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90 min; 70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4152112741"/>
                  </a:ext>
                </a:extLst>
              </a:tr>
              <a:tr h="290356">
                <a:tc>
                  <a:txBody>
                    <a:bodyPr/>
                    <a:lstStyle/>
                    <a:p>
                      <a:pPr algn="just">
                        <a:lnSpc>
                          <a:spcPct val="150000"/>
                        </a:lnSpc>
                      </a:pPr>
                      <a:r>
                        <a:rPr lang="et-EE" sz="1200" kern="50">
                          <a:effectLst/>
                        </a:rPr>
                        <a:t>Organisatsioon 4</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Tehnoloogia</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4</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75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inglise</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184442907"/>
                  </a:ext>
                </a:extLst>
              </a:tr>
              <a:tr h="280691">
                <a:tc>
                  <a:txBody>
                    <a:bodyPr/>
                    <a:lstStyle/>
                    <a:p>
                      <a:pPr algn="just">
                        <a:lnSpc>
                          <a:spcPct val="150000"/>
                        </a:lnSpc>
                      </a:pPr>
                      <a:r>
                        <a:rPr lang="et-EE" sz="1200" kern="50" dirty="0">
                          <a:effectLst/>
                        </a:rPr>
                        <a:t>Organisatsioon 5 </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Militaartööstus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5 </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60 min</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3270140722"/>
                  </a:ext>
                </a:extLst>
              </a:tr>
              <a:tr h="300740">
                <a:tc>
                  <a:txBody>
                    <a:bodyPr/>
                    <a:lstStyle/>
                    <a:p>
                      <a:pPr algn="just">
                        <a:lnSpc>
                          <a:spcPct val="150000"/>
                        </a:lnSpc>
                      </a:pPr>
                      <a:r>
                        <a:rPr lang="et-EE" sz="1200" kern="50" dirty="0">
                          <a:effectLst/>
                        </a:rPr>
                        <a:t>Organisatsioon 6</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Militaartööstus</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6 </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369977618"/>
                  </a:ext>
                </a:extLst>
              </a:tr>
              <a:tr h="290716">
                <a:tc>
                  <a:txBody>
                    <a:bodyPr/>
                    <a:lstStyle/>
                    <a:p>
                      <a:pPr algn="just">
                        <a:lnSpc>
                          <a:spcPct val="150000"/>
                        </a:lnSpc>
                      </a:pPr>
                      <a:r>
                        <a:rPr lang="et-EE" sz="1200" kern="50" dirty="0">
                          <a:effectLst/>
                        </a:rPr>
                        <a:t>Organisatsioon 7</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Avalik sektor</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8</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554679116"/>
                  </a:ext>
                </a:extLst>
              </a:tr>
              <a:tr h="280691">
                <a:tc>
                  <a:txBody>
                    <a:bodyPr/>
                    <a:lstStyle/>
                    <a:p>
                      <a:pPr algn="just">
                        <a:lnSpc>
                          <a:spcPct val="150000"/>
                        </a:lnSpc>
                      </a:pPr>
                      <a:r>
                        <a:rPr lang="et-EE" sz="1200" kern="50" dirty="0">
                          <a:effectLst/>
                        </a:rPr>
                        <a:t>Organisatsioon 8</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Finants</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9</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75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741332269"/>
                  </a:ext>
                </a:extLst>
              </a:tr>
              <a:tr h="280691">
                <a:tc>
                  <a:txBody>
                    <a:bodyPr/>
                    <a:lstStyle/>
                    <a:p>
                      <a:pPr algn="just">
                        <a:lnSpc>
                          <a:spcPct val="150000"/>
                        </a:lnSpc>
                      </a:pPr>
                      <a:r>
                        <a:rPr lang="et-EE" sz="1200" kern="50" dirty="0">
                          <a:effectLst/>
                        </a:rPr>
                        <a:t>Organisatsioon 9</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Militaartööstus</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10</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30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3711907792"/>
                  </a:ext>
                </a:extLst>
              </a:tr>
              <a:tr h="310765">
                <a:tc>
                  <a:txBody>
                    <a:bodyPr/>
                    <a:lstStyle/>
                    <a:p>
                      <a:pPr algn="just">
                        <a:lnSpc>
                          <a:spcPct val="150000"/>
                        </a:lnSpc>
                      </a:pPr>
                      <a:r>
                        <a:rPr lang="et-EE" sz="1200" kern="50" dirty="0">
                          <a:effectLst/>
                        </a:rPr>
                        <a:t>Organisatsioon 10</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Avalik sektor</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11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M</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90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a:effectLst/>
                        </a:rPr>
                        <a:t>eesti</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1891970743"/>
                  </a:ext>
                </a:extLst>
              </a:tr>
              <a:tr h="270667">
                <a:tc>
                  <a:txBody>
                    <a:bodyPr/>
                    <a:lstStyle/>
                    <a:p>
                      <a:pPr algn="just">
                        <a:lnSpc>
                          <a:spcPct val="150000"/>
                        </a:lnSpc>
                      </a:pPr>
                      <a:r>
                        <a:rPr lang="et-EE" sz="1200" kern="50">
                          <a:effectLst/>
                        </a:rPr>
                        <a:t>Organisatsioon 11</a:t>
                      </a:r>
                      <a:endParaRPr lang="et-EE" sz="1200" kern="5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Avalik sektor</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12</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M</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60 min</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tc>
                  <a:txBody>
                    <a:bodyPr/>
                    <a:lstStyle/>
                    <a:p>
                      <a:pPr algn="just">
                        <a:lnSpc>
                          <a:spcPct val="150000"/>
                        </a:lnSpc>
                      </a:pPr>
                      <a:r>
                        <a:rPr lang="et-EE" sz="1200" kern="50" dirty="0">
                          <a:effectLst/>
                        </a:rPr>
                        <a:t>eesti</a:t>
                      </a:r>
                      <a:endParaRPr lang="et-EE" sz="1200" kern="5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4306" marR="34306" marT="0" marB="0"/>
                </a:tc>
                <a:extLst>
                  <a:ext uri="{0D108BD9-81ED-4DB2-BD59-A6C34878D82A}">
                    <a16:rowId xmlns:a16="http://schemas.microsoft.com/office/drawing/2014/main" val="2245411748"/>
                  </a:ext>
                </a:extLst>
              </a:tr>
            </a:tbl>
          </a:graphicData>
        </a:graphic>
      </p:graphicFrame>
      <p:sp>
        <p:nvSpPr>
          <p:cNvPr id="3" name="Rectangle 1">
            <a:extLst>
              <a:ext uri="{FF2B5EF4-FFF2-40B4-BE49-F238E27FC236}">
                <a16:creationId xmlns:a16="http://schemas.microsoft.com/office/drawing/2014/main" id="{63C46EED-6107-853D-B766-EA97BF456F1C}"/>
              </a:ext>
            </a:extLst>
          </p:cNvPr>
          <p:cNvSpPr>
            <a:spLocks noChangeArrowheads="1"/>
          </p:cNvSpPr>
          <p:nvPr/>
        </p:nvSpPr>
        <p:spPr bwMode="auto">
          <a:xfrm>
            <a:off x="4892611" y="6031726"/>
            <a:ext cx="22518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Allikas: Autori koostatud.</a:t>
            </a:r>
            <a:endParaRPr kumimoji="0" lang="et-EE" altLang="et-EE"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4013649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ext Placeholder 1"/>
          <p:cNvSpPr>
            <a:spLocks noGrp="1"/>
          </p:cNvSpPr>
          <p:nvPr>
            <p:ph type="body" sz="quarter" idx="13"/>
          </p:nvPr>
        </p:nvSpPr>
        <p:spPr/>
        <p:txBody>
          <a:bodyPr>
            <a:normAutofit fontScale="92500"/>
          </a:bodyPr>
          <a:lstStyle/>
          <a:p>
            <a:r>
              <a:rPr lang="fi-FI" altLang="en-US" dirty="0" err="1">
                <a:solidFill>
                  <a:srgbClr val="332B60"/>
                </a:solidFill>
              </a:rPr>
              <a:t>Ülemkategooria</a:t>
            </a:r>
            <a:r>
              <a:rPr lang="fi-FI" altLang="en-US" dirty="0">
                <a:solidFill>
                  <a:srgbClr val="332B60"/>
                </a:solidFill>
              </a:rPr>
              <a:t> „</a:t>
            </a:r>
            <a:r>
              <a:rPr lang="fi-FI" altLang="en-US" dirty="0" err="1">
                <a:solidFill>
                  <a:srgbClr val="332B60"/>
                </a:solidFill>
              </a:rPr>
              <a:t>Tehisintellekti</a:t>
            </a:r>
            <a:r>
              <a:rPr lang="fi-FI" altLang="en-US" dirty="0">
                <a:solidFill>
                  <a:srgbClr val="332B60"/>
                </a:solidFill>
              </a:rPr>
              <a:t> </a:t>
            </a:r>
            <a:r>
              <a:rPr lang="fi-FI" altLang="en-US" dirty="0" err="1">
                <a:solidFill>
                  <a:srgbClr val="332B60"/>
                </a:solidFill>
              </a:rPr>
              <a:t>kaasatus</a:t>
            </a:r>
            <a:r>
              <a:rPr lang="fi-FI" altLang="en-US" dirty="0">
                <a:solidFill>
                  <a:srgbClr val="332B60"/>
                </a:solidFill>
              </a:rPr>
              <a:t> </a:t>
            </a:r>
            <a:r>
              <a:rPr lang="fi-FI" altLang="en-US" dirty="0" err="1">
                <a:solidFill>
                  <a:srgbClr val="332B60"/>
                </a:solidFill>
              </a:rPr>
              <a:t>organisatsiooni</a:t>
            </a:r>
            <a:r>
              <a:rPr lang="fi-FI" altLang="en-US" dirty="0">
                <a:solidFill>
                  <a:srgbClr val="332B60"/>
                </a:solidFill>
              </a:rPr>
              <a:t> </a:t>
            </a:r>
            <a:r>
              <a:rPr lang="fi-FI" altLang="en-US" dirty="0" err="1">
                <a:solidFill>
                  <a:srgbClr val="332B60"/>
                </a:solidFill>
              </a:rPr>
              <a:t>otsustusprotsessides</a:t>
            </a:r>
            <a:r>
              <a:rPr lang="fi-FI" altLang="en-US" dirty="0">
                <a:solidFill>
                  <a:srgbClr val="332B60"/>
                </a:solidFill>
              </a:rPr>
              <a:t>“ </a:t>
            </a:r>
            <a:r>
              <a:rPr lang="fi-FI" altLang="en-US" dirty="0" err="1">
                <a:solidFill>
                  <a:srgbClr val="332B60"/>
                </a:solidFill>
              </a:rPr>
              <a:t>kodeerimistabel</a:t>
            </a:r>
            <a:r>
              <a:rPr lang="et-EE" altLang="en-US" dirty="0">
                <a:solidFill>
                  <a:srgbClr val="332B60"/>
                </a:solidFill>
              </a:rPr>
              <a:t>I NÄIDIS</a:t>
            </a:r>
            <a:endParaRPr lang="en-US" altLang="en-US" dirty="0">
              <a:solidFill>
                <a:srgbClr val="332B60"/>
              </a:solidFill>
            </a:endParaRPr>
          </a:p>
        </p:txBody>
      </p:sp>
      <p:sp>
        <p:nvSpPr>
          <p:cNvPr id="9" name="Rectangle 1">
            <a:extLst>
              <a:ext uri="{FF2B5EF4-FFF2-40B4-BE49-F238E27FC236}">
                <a16:creationId xmlns:a16="http://schemas.microsoft.com/office/drawing/2014/main" id="{46D8B684-4E5E-671E-56DB-74E263523F2D}"/>
              </a:ext>
            </a:extLst>
          </p:cNvPr>
          <p:cNvSpPr>
            <a:spLocks noChangeArrowheads="1"/>
          </p:cNvSpPr>
          <p:nvPr/>
        </p:nvSpPr>
        <p:spPr bwMode="auto">
          <a:xfrm>
            <a:off x="1761894" y="6564427"/>
            <a:ext cx="225184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et-EE"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Allikas: Autori koostatud.</a:t>
            </a:r>
            <a:endParaRPr kumimoji="0" lang="et-EE" altLang="et-EE"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995F88B1-DAF0-C9B3-9C49-1EB141ECACF0}"/>
              </a:ext>
            </a:extLst>
          </p:cNvPr>
          <p:cNvPicPr>
            <a:picLocks noChangeAspect="1"/>
          </p:cNvPicPr>
          <p:nvPr/>
        </p:nvPicPr>
        <p:blipFill>
          <a:blip r:embed="rId2"/>
          <a:stretch>
            <a:fillRect/>
          </a:stretch>
        </p:blipFill>
        <p:spPr>
          <a:xfrm>
            <a:off x="1744888" y="1169473"/>
            <a:ext cx="9532712" cy="5409473"/>
          </a:xfrm>
          <a:prstGeom prst="rect">
            <a:avLst/>
          </a:prstGeom>
        </p:spPr>
      </p:pic>
    </p:spTree>
    <p:extLst>
      <p:ext uri="{BB962C8B-B14F-4D97-AF65-F5344CB8AC3E}">
        <p14:creationId xmlns:p14="http://schemas.microsoft.com/office/powerpoint/2010/main" val="21456229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4140F9-B382-F263-084B-BE9956E6CDF4}"/>
              </a:ext>
            </a:extLst>
          </p:cNvPr>
          <p:cNvSpPr>
            <a:spLocks noGrp="1"/>
          </p:cNvSpPr>
          <p:nvPr>
            <p:ph type="body" sz="quarter" idx="13"/>
          </p:nvPr>
        </p:nvSpPr>
        <p:spPr/>
        <p:txBody>
          <a:bodyPr/>
          <a:lstStyle/>
          <a:p>
            <a:r>
              <a:rPr lang="et-EE" dirty="0"/>
              <a:t>JÄRELDUSED</a:t>
            </a:r>
          </a:p>
        </p:txBody>
      </p:sp>
      <p:sp>
        <p:nvSpPr>
          <p:cNvPr id="4" name="Text Placeholder 3">
            <a:extLst>
              <a:ext uri="{FF2B5EF4-FFF2-40B4-BE49-F238E27FC236}">
                <a16:creationId xmlns:a16="http://schemas.microsoft.com/office/drawing/2014/main" id="{C2ECE4F7-7B85-8C27-3570-6887C81E4A8A}"/>
              </a:ext>
            </a:extLst>
          </p:cNvPr>
          <p:cNvSpPr>
            <a:spLocks noGrp="1"/>
          </p:cNvSpPr>
          <p:nvPr>
            <p:ph type="body" sz="quarter" idx="16"/>
          </p:nvPr>
        </p:nvSpPr>
        <p:spPr/>
        <p:txBody>
          <a:bodyPr>
            <a:normAutofit fontScale="92500" lnSpcReduction="10000"/>
          </a:bodyPr>
          <a:lstStyle/>
          <a:p>
            <a:pPr algn="just"/>
            <a:r>
              <a:rPr lang="et-EE" dirty="0"/>
              <a:t>AI juurutamisel organisatsiooni juhtimisse on oluline ettevalmistus organisatsiooni struktuuris, kultuuris, juhtimises ja infovahetuses. Inimese ja AI vahelise koostöös omab võtmetähtsust usalduse loomine AI lahenduste vastu ning ootuste juhtimine läbi personali koolitamiste kõikidel organisatsiooni tasanditel.</a:t>
            </a:r>
          </a:p>
          <a:p>
            <a:pPr algn="just"/>
            <a:r>
              <a:rPr lang="et-EE" dirty="0"/>
              <a:t>Inimese panus tehisintellektile otsuse tegemiseks loa andmisel on mitmetahulisem kui ainult protsessi läbimõtlemine, sõnastamine ja jõustamine. AI põhine otsustoesüsteem vajab tagasisidestamise funktsionaalsust, mida organisatsiooni juhid saavad igal kasutuskorral vajaduse tekkimisel tehisintellektipõhise otsustoesüsteemi arendajatele, valdkonnajuhtidele ja -spetsialistidele anda.</a:t>
            </a:r>
          </a:p>
          <a:p>
            <a:pPr algn="just"/>
            <a:r>
              <a:rPr lang="et-EE" dirty="0"/>
              <a:t>AI põhise otsustoesüsteemi juhtimisel kriitiliselt oluliseks teguriks on juhtide tehisintellektipõhise otsustoesüsteemi teadlikkus, teadmiste ja oskuste olemasolu ja nende pidev arendamine.</a:t>
            </a:r>
          </a:p>
          <a:p>
            <a:pPr algn="just"/>
            <a:r>
              <a:rPr lang="et-EE" dirty="0"/>
              <a:t>AI kasutuselevõtt ilma eeltöö ja veendumuseta, et see on sobivaim tööriist, tekitab juhtimisprobleemide lahendamise asemel probleeme juurde.</a:t>
            </a:r>
          </a:p>
        </p:txBody>
      </p:sp>
    </p:spTree>
    <p:extLst>
      <p:ext uri="{BB962C8B-B14F-4D97-AF65-F5344CB8AC3E}">
        <p14:creationId xmlns:p14="http://schemas.microsoft.com/office/powerpoint/2010/main" val="18158062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32666A0-F5CB-E22E-3717-525EB247B321}"/>
            </a:ext>
          </a:extLst>
        </p:cNvPr>
        <p:cNvGrpSpPr/>
        <p:nvPr/>
      </p:nvGrpSpPr>
      <p:grpSpPr>
        <a:xfrm>
          <a:off x="0" y="0"/>
          <a:ext cx="0" cy="0"/>
          <a:chOff x="0" y="0"/>
          <a:chExt cx="0" cy="0"/>
        </a:xfrm>
      </p:grpSpPr>
      <p:sp>
        <p:nvSpPr>
          <p:cNvPr id="8194" name="Text Placeholder 1">
            <a:extLst>
              <a:ext uri="{FF2B5EF4-FFF2-40B4-BE49-F238E27FC236}">
                <a16:creationId xmlns:a16="http://schemas.microsoft.com/office/drawing/2014/main" id="{89961E97-2364-6D40-AB50-91AB752C25C7}"/>
              </a:ext>
            </a:extLst>
          </p:cNvPr>
          <p:cNvSpPr>
            <a:spLocks noGrp="1"/>
          </p:cNvSpPr>
          <p:nvPr>
            <p:ph type="body" sz="quarter" idx="13"/>
          </p:nvPr>
        </p:nvSpPr>
        <p:spPr>
          <a:xfrm>
            <a:off x="479426" y="549275"/>
            <a:ext cx="11118213" cy="755228"/>
          </a:xfrm>
        </p:spPr>
        <p:txBody>
          <a:bodyPr/>
          <a:lstStyle/>
          <a:p>
            <a:r>
              <a:rPr lang="et-EE" altLang="en-US" dirty="0"/>
              <a:t>ETTEPANEKUD (1/2)</a:t>
            </a:r>
            <a:endParaRPr lang="en-US" altLang="en-US" dirty="0"/>
          </a:p>
        </p:txBody>
      </p:sp>
      <p:sp>
        <p:nvSpPr>
          <p:cNvPr id="8196" name="Text Placeholder 3">
            <a:extLst>
              <a:ext uri="{FF2B5EF4-FFF2-40B4-BE49-F238E27FC236}">
                <a16:creationId xmlns:a16="http://schemas.microsoft.com/office/drawing/2014/main" id="{2814B063-1B13-6D23-974E-058BACB14BA6}"/>
              </a:ext>
            </a:extLst>
          </p:cNvPr>
          <p:cNvSpPr>
            <a:spLocks noGrp="1"/>
          </p:cNvSpPr>
          <p:nvPr>
            <p:ph type="body" sz="quarter" idx="16"/>
          </p:nvPr>
        </p:nvSpPr>
        <p:spPr>
          <a:xfrm>
            <a:off x="479428" y="1577500"/>
            <a:ext cx="10874372" cy="3939063"/>
          </a:xfrm>
        </p:spPr>
        <p:txBody>
          <a:bodyPr/>
          <a:lstStyle/>
          <a:p>
            <a:r>
              <a:rPr lang="et-EE" altLang="en-US" dirty="0"/>
              <a:t>Ettepanekud tehisintellekti süsteemide komponentide, protseduuride ja juurutamise kava väljatöötamisel on koondatud kolme kategooriasse.</a:t>
            </a:r>
          </a:p>
        </p:txBody>
      </p:sp>
      <p:pic>
        <p:nvPicPr>
          <p:cNvPr id="3" name="Picture 2">
            <a:extLst>
              <a:ext uri="{FF2B5EF4-FFF2-40B4-BE49-F238E27FC236}">
                <a16:creationId xmlns:a16="http://schemas.microsoft.com/office/drawing/2014/main" id="{B9CACEB4-7470-5383-B631-91DD4432788A}"/>
              </a:ext>
            </a:extLst>
          </p:cNvPr>
          <p:cNvPicPr>
            <a:picLocks noChangeAspect="1"/>
          </p:cNvPicPr>
          <p:nvPr/>
        </p:nvPicPr>
        <p:blipFill>
          <a:blip r:embed="rId3"/>
          <a:srcRect t="3244" b="5311"/>
          <a:stretch/>
        </p:blipFill>
        <p:spPr>
          <a:xfrm>
            <a:off x="1807413" y="2375935"/>
            <a:ext cx="8128739" cy="2904565"/>
          </a:xfrm>
          <a:prstGeom prst="rect">
            <a:avLst/>
          </a:prstGeom>
        </p:spPr>
      </p:pic>
      <p:sp>
        <p:nvSpPr>
          <p:cNvPr id="10" name="Text Placeholder 4">
            <a:extLst>
              <a:ext uri="{FF2B5EF4-FFF2-40B4-BE49-F238E27FC236}">
                <a16:creationId xmlns:a16="http://schemas.microsoft.com/office/drawing/2014/main" id="{E289EAFB-3077-699D-DB64-AF507ECFD62C}"/>
              </a:ext>
            </a:extLst>
          </p:cNvPr>
          <p:cNvSpPr txBox="1">
            <a:spLocks/>
          </p:cNvSpPr>
          <p:nvPr/>
        </p:nvSpPr>
        <p:spPr>
          <a:xfrm>
            <a:off x="1455669" y="4932369"/>
            <a:ext cx="3587874" cy="310775"/>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600" kern="1200" baseline="0">
                <a:solidFill>
                  <a:srgbClr val="4F4C4E"/>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accent1"/>
              </a:buClr>
            </a:pPr>
            <a:r>
              <a:rPr lang="et-EE" altLang="en-US" sz="1400" dirty="0">
                <a:solidFill>
                  <a:srgbClr val="332B60"/>
                </a:solidFill>
              </a:rPr>
              <a:t>Joonis</a:t>
            </a:r>
            <a:r>
              <a:rPr lang="en-US" altLang="en-US" sz="1400" dirty="0">
                <a:solidFill>
                  <a:srgbClr val="332B60"/>
                </a:solidFill>
              </a:rPr>
              <a:t> 1</a:t>
            </a:r>
            <a:r>
              <a:rPr lang="et-EE" altLang="en-US" sz="1400" dirty="0">
                <a:solidFill>
                  <a:srgbClr val="332B60"/>
                </a:solidFill>
              </a:rPr>
              <a:t>1.</a:t>
            </a:r>
          </a:p>
          <a:p>
            <a:pPr marL="0" indent="0">
              <a:buClr>
                <a:schemeClr val="accent1"/>
              </a:buClr>
            </a:pPr>
            <a:r>
              <a:rPr lang="et-EE" altLang="en-US" sz="1400" dirty="0">
                <a:solidFill>
                  <a:srgbClr val="332B60"/>
                </a:solidFill>
              </a:rPr>
              <a:t>Allikas: Autori koostatud.</a:t>
            </a:r>
            <a:endParaRPr lang="en-US" altLang="en-US" sz="1400" dirty="0">
              <a:solidFill>
                <a:srgbClr val="332B60"/>
              </a:solidFill>
            </a:endParaRPr>
          </a:p>
          <a:p>
            <a:endParaRPr lang="en-US" altLang="en-US" dirty="0">
              <a:solidFill>
                <a:srgbClr val="332B60"/>
              </a:solidFill>
            </a:endParaRPr>
          </a:p>
        </p:txBody>
      </p:sp>
    </p:spTree>
    <p:extLst>
      <p:ext uri="{BB962C8B-B14F-4D97-AF65-F5344CB8AC3E}">
        <p14:creationId xmlns:p14="http://schemas.microsoft.com/office/powerpoint/2010/main" val="20477525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242B21-53DB-C5E0-747F-041EFE74F1ED}"/>
            </a:ext>
          </a:extLst>
        </p:cNvPr>
        <p:cNvGrpSpPr/>
        <p:nvPr/>
      </p:nvGrpSpPr>
      <p:grpSpPr>
        <a:xfrm>
          <a:off x="0" y="0"/>
          <a:ext cx="0" cy="0"/>
          <a:chOff x="0" y="0"/>
          <a:chExt cx="0" cy="0"/>
        </a:xfrm>
      </p:grpSpPr>
      <p:sp>
        <p:nvSpPr>
          <p:cNvPr id="8194" name="Text Placeholder 1">
            <a:extLst>
              <a:ext uri="{FF2B5EF4-FFF2-40B4-BE49-F238E27FC236}">
                <a16:creationId xmlns:a16="http://schemas.microsoft.com/office/drawing/2014/main" id="{38F2DD7F-9465-FECA-804C-239372393D7F}"/>
              </a:ext>
            </a:extLst>
          </p:cNvPr>
          <p:cNvSpPr>
            <a:spLocks noGrp="1"/>
          </p:cNvSpPr>
          <p:nvPr>
            <p:ph type="body" sz="quarter" idx="13"/>
          </p:nvPr>
        </p:nvSpPr>
        <p:spPr>
          <a:xfrm>
            <a:off x="479426" y="549275"/>
            <a:ext cx="11233145" cy="755228"/>
          </a:xfrm>
        </p:spPr>
        <p:txBody>
          <a:bodyPr/>
          <a:lstStyle/>
          <a:p>
            <a:r>
              <a:rPr lang="et-EE" altLang="en-US" dirty="0"/>
              <a:t>ETTEPANEKUD (2/2) – JUHTIMISMUDELI KONTSEPTSIOON</a:t>
            </a:r>
            <a:endParaRPr lang="en-US" altLang="en-US" dirty="0"/>
          </a:p>
        </p:txBody>
      </p:sp>
      <p:sp>
        <p:nvSpPr>
          <p:cNvPr id="8196" name="Text Placeholder 3">
            <a:extLst>
              <a:ext uri="{FF2B5EF4-FFF2-40B4-BE49-F238E27FC236}">
                <a16:creationId xmlns:a16="http://schemas.microsoft.com/office/drawing/2014/main" id="{8EAB4CB0-C45D-75AC-E21F-079269F80FCE}"/>
              </a:ext>
            </a:extLst>
          </p:cNvPr>
          <p:cNvSpPr>
            <a:spLocks noGrp="1"/>
          </p:cNvSpPr>
          <p:nvPr>
            <p:ph type="body" sz="quarter" idx="16"/>
          </p:nvPr>
        </p:nvSpPr>
        <p:spPr>
          <a:xfrm>
            <a:off x="479428" y="1068439"/>
            <a:ext cx="11004360" cy="3983599"/>
          </a:xfrm>
        </p:spPr>
        <p:txBody>
          <a:bodyPr/>
          <a:lstStyle/>
          <a:p>
            <a:r>
              <a:rPr lang="et-EE" altLang="en-US" dirty="0"/>
              <a:t>Teadusartiklites AI rakenduspraktikate rohkus, kuid killustatus ning standardite vähesuse või kohati puudulikkuse tõttu koostas töö autor juhtimismudeli kontseptsiooni, millest saavad edaspidised tehisintellektipõhiste otsustoesüsteemide uurimustööd kui ka praktikud juhinduda.</a:t>
            </a:r>
          </a:p>
        </p:txBody>
      </p:sp>
      <p:sp>
        <p:nvSpPr>
          <p:cNvPr id="10" name="Text Placeholder 4">
            <a:extLst>
              <a:ext uri="{FF2B5EF4-FFF2-40B4-BE49-F238E27FC236}">
                <a16:creationId xmlns:a16="http://schemas.microsoft.com/office/drawing/2014/main" id="{7A984EAC-9822-1924-E7E6-25DB67BBC916}"/>
              </a:ext>
            </a:extLst>
          </p:cNvPr>
          <p:cNvSpPr txBox="1">
            <a:spLocks/>
          </p:cNvSpPr>
          <p:nvPr/>
        </p:nvSpPr>
        <p:spPr>
          <a:xfrm>
            <a:off x="3533614" y="5872028"/>
            <a:ext cx="8338345" cy="436697"/>
          </a:xfrm>
          <a:prstGeom prst="rect">
            <a:avLst/>
          </a:prstGeom>
        </p:spPr>
        <p:txBody>
          <a:bodyPr lIns="0" tIns="0" rIns="0" bIns="0"/>
          <a:lstStyle>
            <a:lvl1pPr marL="228600" marR="0" indent="-228600" algn="l" defTabSz="914400" rtl="0" eaLnBrk="1" fontAlgn="auto" latinLnBrk="0" hangingPunct="1">
              <a:lnSpc>
                <a:spcPct val="90000"/>
              </a:lnSpc>
              <a:spcBef>
                <a:spcPts val="1000"/>
              </a:spcBef>
              <a:spcAft>
                <a:spcPts val="0"/>
              </a:spcAft>
              <a:buClrTx/>
              <a:buSzTx/>
              <a:buFont typeface="Arial"/>
              <a:buNone/>
              <a:tabLst/>
              <a:defRPr sz="1600" kern="1200" baseline="0">
                <a:solidFill>
                  <a:srgbClr val="4F4C4E"/>
                </a:solidFill>
                <a:latin typeface="Verdana" charset="0"/>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Clr>
                <a:schemeClr val="accent1"/>
              </a:buClr>
            </a:pPr>
            <a:r>
              <a:rPr lang="et-EE" altLang="en-US" sz="1400" dirty="0">
                <a:solidFill>
                  <a:srgbClr val="332B60"/>
                </a:solidFill>
              </a:rPr>
              <a:t>Joonis</a:t>
            </a:r>
            <a:r>
              <a:rPr lang="en-US" altLang="en-US" sz="1400" dirty="0">
                <a:solidFill>
                  <a:srgbClr val="332B60"/>
                </a:solidFill>
              </a:rPr>
              <a:t> </a:t>
            </a:r>
            <a:r>
              <a:rPr lang="et-EE" altLang="en-US" sz="1400" dirty="0">
                <a:solidFill>
                  <a:srgbClr val="332B60"/>
                </a:solidFill>
              </a:rPr>
              <a:t>13. </a:t>
            </a:r>
            <a:r>
              <a:rPr lang="fi-FI" altLang="en-US" sz="1400" dirty="0" err="1">
                <a:solidFill>
                  <a:srgbClr val="332B60"/>
                </a:solidFill>
              </a:rPr>
              <a:t>Tehisintellektipõhise</a:t>
            </a:r>
            <a:r>
              <a:rPr lang="fi-FI" altLang="en-US" sz="1400" dirty="0">
                <a:solidFill>
                  <a:srgbClr val="332B60"/>
                </a:solidFill>
              </a:rPr>
              <a:t> </a:t>
            </a:r>
            <a:r>
              <a:rPr lang="fi-FI" altLang="en-US" sz="1400" dirty="0" err="1">
                <a:solidFill>
                  <a:srgbClr val="332B60"/>
                </a:solidFill>
              </a:rPr>
              <a:t>otsustoesüsteemi</a:t>
            </a:r>
            <a:r>
              <a:rPr lang="fi-FI" altLang="en-US" sz="1400" dirty="0">
                <a:solidFill>
                  <a:srgbClr val="332B60"/>
                </a:solidFill>
              </a:rPr>
              <a:t> </a:t>
            </a:r>
            <a:r>
              <a:rPr lang="fi-FI" altLang="en-US" sz="1400" dirty="0" err="1">
                <a:solidFill>
                  <a:srgbClr val="332B60"/>
                </a:solidFill>
              </a:rPr>
              <a:t>organisatsiooni</a:t>
            </a:r>
            <a:r>
              <a:rPr lang="fi-FI" altLang="en-US" sz="1400" dirty="0">
                <a:solidFill>
                  <a:srgbClr val="332B60"/>
                </a:solidFill>
              </a:rPr>
              <a:t> </a:t>
            </a:r>
            <a:r>
              <a:rPr lang="fi-FI" altLang="en-US" sz="1400" dirty="0" err="1">
                <a:solidFill>
                  <a:srgbClr val="332B60"/>
                </a:solidFill>
              </a:rPr>
              <a:t>juhtimise</a:t>
            </a:r>
            <a:r>
              <a:rPr lang="fi-FI" altLang="en-US" sz="1400" dirty="0">
                <a:solidFill>
                  <a:srgbClr val="332B60"/>
                </a:solidFill>
              </a:rPr>
              <a:t> </a:t>
            </a:r>
            <a:r>
              <a:rPr lang="fi-FI" altLang="en-US" sz="1400" dirty="0" err="1">
                <a:solidFill>
                  <a:srgbClr val="332B60"/>
                </a:solidFill>
              </a:rPr>
              <a:t>juhtimismudeli</a:t>
            </a:r>
            <a:r>
              <a:rPr lang="fi-FI" altLang="en-US" sz="1400" dirty="0">
                <a:solidFill>
                  <a:srgbClr val="332B60"/>
                </a:solidFill>
              </a:rPr>
              <a:t> </a:t>
            </a:r>
            <a:r>
              <a:rPr lang="fi-FI" altLang="en-US" sz="1400" dirty="0" err="1">
                <a:solidFill>
                  <a:srgbClr val="332B60"/>
                </a:solidFill>
              </a:rPr>
              <a:t>ettepanek</a:t>
            </a:r>
            <a:r>
              <a:rPr lang="fi-FI" altLang="en-US" sz="1400" dirty="0">
                <a:solidFill>
                  <a:srgbClr val="332B60"/>
                </a:solidFill>
              </a:rPr>
              <a:t>.</a:t>
            </a:r>
            <a:endParaRPr lang="et-EE" altLang="en-US" sz="1400" dirty="0">
              <a:solidFill>
                <a:srgbClr val="332B60"/>
              </a:solidFill>
            </a:endParaRPr>
          </a:p>
          <a:p>
            <a:pPr marL="0" indent="0">
              <a:buClr>
                <a:schemeClr val="accent1"/>
              </a:buClr>
            </a:pPr>
            <a:r>
              <a:rPr lang="et-EE" altLang="en-US" sz="1400" dirty="0">
                <a:solidFill>
                  <a:srgbClr val="332B60"/>
                </a:solidFill>
              </a:rPr>
              <a:t>Allikas: Autori koostatud.</a:t>
            </a:r>
            <a:endParaRPr lang="en-US" altLang="en-US" sz="1400" dirty="0">
              <a:solidFill>
                <a:srgbClr val="332B60"/>
              </a:solidFill>
            </a:endParaRPr>
          </a:p>
          <a:p>
            <a:endParaRPr lang="en-US" altLang="en-US" dirty="0">
              <a:solidFill>
                <a:srgbClr val="332B60"/>
              </a:solidFill>
            </a:endParaRPr>
          </a:p>
        </p:txBody>
      </p:sp>
      <p:pic>
        <p:nvPicPr>
          <p:cNvPr id="6" name="Picture 5">
            <a:extLst>
              <a:ext uri="{FF2B5EF4-FFF2-40B4-BE49-F238E27FC236}">
                <a16:creationId xmlns:a16="http://schemas.microsoft.com/office/drawing/2014/main" id="{426FBBD4-A54E-F8A9-EBA6-C74D386F1CF1}"/>
              </a:ext>
            </a:extLst>
          </p:cNvPr>
          <p:cNvPicPr>
            <a:picLocks noChangeAspect="1"/>
          </p:cNvPicPr>
          <p:nvPr/>
        </p:nvPicPr>
        <p:blipFill>
          <a:blip r:embed="rId3"/>
          <a:stretch>
            <a:fillRect/>
          </a:stretch>
        </p:blipFill>
        <p:spPr>
          <a:xfrm>
            <a:off x="1640541" y="2170820"/>
            <a:ext cx="9236927" cy="3701208"/>
          </a:xfrm>
          <a:prstGeom prst="rect">
            <a:avLst/>
          </a:prstGeom>
        </p:spPr>
      </p:pic>
    </p:spTree>
    <p:extLst>
      <p:ext uri="{BB962C8B-B14F-4D97-AF65-F5344CB8AC3E}">
        <p14:creationId xmlns:p14="http://schemas.microsoft.com/office/powerpoint/2010/main" val="803874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AB22642-FFC8-46EF-A79E-38AADD8CDADD}"/>
              </a:ext>
            </a:extLst>
          </p:cNvPr>
          <p:cNvSpPr>
            <a:spLocks noGrp="1"/>
          </p:cNvSpPr>
          <p:nvPr>
            <p:ph type="body" sz="quarter" idx="13"/>
          </p:nvPr>
        </p:nvSpPr>
        <p:spPr/>
        <p:txBody>
          <a:bodyPr/>
          <a:lstStyle/>
          <a:p>
            <a:r>
              <a:rPr lang="et-EE" dirty="0"/>
              <a:t>PANUS ning edasised uuringud</a:t>
            </a:r>
          </a:p>
        </p:txBody>
      </p:sp>
      <p:sp>
        <p:nvSpPr>
          <p:cNvPr id="7" name="Text Placeholder 6">
            <a:extLst>
              <a:ext uri="{FF2B5EF4-FFF2-40B4-BE49-F238E27FC236}">
                <a16:creationId xmlns:a16="http://schemas.microsoft.com/office/drawing/2014/main" id="{7D9335AF-9FFC-B6B8-768A-25FCAB306F5C}"/>
              </a:ext>
            </a:extLst>
          </p:cNvPr>
          <p:cNvSpPr>
            <a:spLocks noGrp="1"/>
          </p:cNvSpPr>
          <p:nvPr>
            <p:ph type="body" sz="quarter" idx="16"/>
          </p:nvPr>
        </p:nvSpPr>
        <p:spPr/>
        <p:txBody>
          <a:bodyPr/>
          <a:lstStyle/>
          <a:p>
            <a:pPr marL="0" indent="0">
              <a:buNone/>
            </a:pPr>
            <a:r>
              <a:rPr lang="et-EE" dirty="0"/>
              <a:t>Akadeemiline panus:</a:t>
            </a:r>
          </a:p>
          <a:p>
            <a:r>
              <a:rPr lang="et-EE" dirty="0"/>
              <a:t>Juhtimismudeli kontseptsiooni ettepanek.</a:t>
            </a:r>
          </a:p>
          <a:p>
            <a:pPr marL="0" indent="0">
              <a:buNone/>
            </a:pPr>
            <a:endParaRPr lang="et-EE" dirty="0"/>
          </a:p>
          <a:p>
            <a:pPr marL="0" indent="0">
              <a:buNone/>
            </a:pPr>
            <a:r>
              <a:rPr lang="et-EE" dirty="0"/>
              <a:t>Praktiline panus:</a:t>
            </a:r>
          </a:p>
          <a:p>
            <a:r>
              <a:rPr lang="et-EE" dirty="0"/>
              <a:t>AI põhise otsustoesüsteemi juurutamise ettepanekud.</a:t>
            </a:r>
          </a:p>
          <a:p>
            <a:r>
              <a:rPr lang="et-EE" dirty="0" err="1"/>
              <a:t>TalTech</a:t>
            </a:r>
            <a:r>
              <a:rPr lang="et-EE" dirty="0"/>
              <a:t> 3. kursuse tudengite AI põhine otsustoesüsteemi prototüübi projekt.</a:t>
            </a:r>
          </a:p>
          <a:p>
            <a:pPr marL="0" indent="0">
              <a:buNone/>
            </a:pPr>
            <a:endParaRPr lang="et-EE" dirty="0"/>
          </a:p>
          <a:p>
            <a:pPr marL="0" indent="0">
              <a:buNone/>
            </a:pPr>
            <a:r>
              <a:rPr lang="et-EE" dirty="0"/>
              <a:t>Edasised uuringud:</a:t>
            </a:r>
          </a:p>
          <a:p>
            <a:r>
              <a:rPr lang="et-EE" dirty="0"/>
              <a:t>Võiks uurida fokuseeritult AI põhiste otsustoesüsteemide rakendamist valdkondade põhiselt.</a:t>
            </a:r>
          </a:p>
          <a:p>
            <a:r>
              <a:rPr lang="et-EE" dirty="0"/>
              <a:t>Saavad tugineda juhtimismudeli kontseptsiooni ettepanekule.</a:t>
            </a:r>
          </a:p>
        </p:txBody>
      </p:sp>
    </p:spTree>
    <p:extLst>
      <p:ext uri="{BB962C8B-B14F-4D97-AF65-F5344CB8AC3E}">
        <p14:creationId xmlns:p14="http://schemas.microsoft.com/office/powerpoint/2010/main" val="282749022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p:txBody>
          <a:bodyPr>
            <a:normAutofit lnSpcReduction="10000"/>
          </a:bodyPr>
          <a:lstStyle/>
          <a:p>
            <a:r>
              <a:rPr lang="en-US" altLang="en-US" dirty="0"/>
              <a:t>TALLINN</a:t>
            </a:r>
            <a:r>
              <a:rPr lang="et-EE" altLang="en-US" dirty="0"/>
              <a:t>A</a:t>
            </a:r>
            <a:r>
              <a:rPr lang="en-US" altLang="en-US" dirty="0"/>
              <a:t> </a:t>
            </a:r>
            <a:r>
              <a:rPr lang="et-EE" altLang="en-US" dirty="0"/>
              <a:t>TEHNIKAÜLIKOOL</a:t>
            </a:r>
            <a:endParaRPr lang="en-US" altLang="en-US" dirty="0"/>
          </a:p>
          <a:p>
            <a:pPr>
              <a:lnSpc>
                <a:spcPct val="110000"/>
              </a:lnSpc>
            </a:pPr>
            <a:r>
              <a:rPr lang="en-US" altLang="en-US" sz="1700" b="0" cap="none" dirty="0" err="1"/>
              <a:t>Ehitajate</a:t>
            </a:r>
            <a:r>
              <a:rPr lang="en-US" altLang="en-US" sz="1700" b="0" cap="none" dirty="0"/>
              <a:t> </a:t>
            </a:r>
            <a:r>
              <a:rPr lang="et-EE" altLang="en-US" sz="1700" b="0" cap="none" dirty="0"/>
              <a:t>tee</a:t>
            </a:r>
            <a:r>
              <a:rPr lang="en-US" altLang="en-US" sz="1700" b="0" cap="none" dirty="0"/>
              <a:t> 5, 19086 Tallinn</a:t>
            </a:r>
            <a:r>
              <a:rPr lang="et-EE" altLang="en-US" sz="1700" b="0" cap="none" dirty="0"/>
              <a:t>, </a:t>
            </a:r>
          </a:p>
          <a:p>
            <a:pPr>
              <a:lnSpc>
                <a:spcPct val="110000"/>
              </a:lnSpc>
            </a:pPr>
            <a:r>
              <a:rPr lang="et-EE" altLang="en-US" sz="1700" b="0" cap="none" dirty="0"/>
              <a:t>Tel </a:t>
            </a:r>
            <a:r>
              <a:rPr lang="en-US" altLang="en-US" sz="1700" b="0" cap="none" dirty="0"/>
              <a:t>620 2002 (</a:t>
            </a:r>
            <a:r>
              <a:rPr lang="et-EE" altLang="en-US" sz="1700" b="0" cap="none" dirty="0"/>
              <a:t>E-R</a:t>
            </a:r>
            <a:r>
              <a:rPr lang="en-US" altLang="en-US" sz="1700" b="0" cap="none" dirty="0"/>
              <a:t> 8.30–</a:t>
            </a:r>
            <a:r>
              <a:rPr lang="et-EE" altLang="en-US" sz="1700" b="0" cap="none" dirty="0"/>
              <a:t>17</a:t>
            </a:r>
            <a:r>
              <a:rPr lang="en-US" altLang="en-US" sz="1700" b="0" cap="none" dirty="0"/>
              <a:t>.00</a:t>
            </a:r>
            <a:r>
              <a:rPr lang="et-EE" altLang="en-US" sz="1700" b="0" cap="none" dirty="0"/>
              <a:t>)</a:t>
            </a:r>
            <a:endParaRPr lang="en-US" altLang="en-US" sz="1700" cap="none" dirty="0"/>
          </a:p>
          <a:p>
            <a:pPr>
              <a:lnSpc>
                <a:spcPct val="110000"/>
              </a:lnSpc>
            </a:pPr>
            <a:r>
              <a:rPr lang="en-US" altLang="en-US" sz="1700" cap="none" dirty="0">
                <a:latin typeface="Verdana" panose="020B0604030504040204" pitchFamily="34" charset="0"/>
              </a:rPr>
              <a:t>t</a:t>
            </a:r>
            <a:r>
              <a:rPr lang="et-EE" altLang="en-US" sz="1700" cap="none" dirty="0" err="1">
                <a:latin typeface="Verdana" panose="020B0604030504040204" pitchFamily="34" charset="0"/>
              </a:rPr>
              <a:t>altech</a:t>
            </a:r>
            <a:r>
              <a:rPr lang="en-US" altLang="en-US" sz="1700" cap="none" dirty="0">
                <a:latin typeface="Verdana" panose="020B0604030504040204" pitchFamily="34" charset="0"/>
              </a:rPr>
              <a:t>.</a:t>
            </a:r>
            <a:r>
              <a:rPr lang="en-US" altLang="en-US" sz="1700" cap="none" dirty="0" err="1">
                <a:latin typeface="Verdana" panose="020B0604030504040204" pitchFamily="34" charset="0"/>
              </a:rPr>
              <a:t>ee</a:t>
            </a:r>
            <a:endParaRPr lang="en-US" altLang="en-US" sz="1700" cap="none" dirty="0"/>
          </a:p>
        </p:txBody>
      </p:sp>
    </p:spTree>
    <p:extLst>
      <p:ext uri="{BB962C8B-B14F-4D97-AF65-F5344CB8AC3E}">
        <p14:creationId xmlns:p14="http://schemas.microsoft.com/office/powerpoint/2010/main" val="109165892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with glasses and a pink oval with black text&#10;&#10;Description automatically generated">
            <a:extLst>
              <a:ext uri="{FF2B5EF4-FFF2-40B4-BE49-F238E27FC236}">
                <a16:creationId xmlns:a16="http://schemas.microsoft.com/office/drawing/2014/main" id="{28412581-6C7C-782D-5362-BF1F91E595D3}"/>
              </a:ext>
            </a:extLst>
          </p:cNvPr>
          <p:cNvPicPr>
            <a:picLocks noChangeAspect="1"/>
          </p:cNvPicPr>
          <p:nvPr/>
        </p:nvPicPr>
        <p:blipFill>
          <a:blip r:embed="rId2"/>
          <a:srcRect t="7539"/>
          <a:stretch>
            <a:fillRect/>
          </a:stretch>
        </p:blipFill>
        <p:spPr>
          <a:xfrm>
            <a:off x="457200" y="457200"/>
            <a:ext cx="11277600" cy="5943600"/>
          </a:xfrm>
          <a:prstGeom prst="rect">
            <a:avLst/>
          </a:prstGeom>
        </p:spPr>
      </p:pic>
    </p:spTree>
    <p:extLst>
      <p:ext uri="{BB962C8B-B14F-4D97-AF65-F5344CB8AC3E}">
        <p14:creationId xmlns:p14="http://schemas.microsoft.com/office/powerpoint/2010/main" val="4325287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E38C7-3FF2-4ADB-BE79-6F651E2523C3}"/>
              </a:ext>
            </a:extLst>
          </p:cNvPr>
          <p:cNvSpPr>
            <a:spLocks noGrp="1"/>
          </p:cNvSpPr>
          <p:nvPr>
            <p:ph type="ctrTitle"/>
          </p:nvPr>
        </p:nvSpPr>
        <p:spPr>
          <a:xfrm>
            <a:off x="1524000" y="2423803"/>
            <a:ext cx="9144000" cy="1077218"/>
          </a:xfrm>
        </p:spPr>
        <p:txBody>
          <a:bodyPr>
            <a:normAutofit/>
          </a:bodyPr>
          <a:lstStyle/>
          <a:p>
            <a:r>
              <a:rPr lang="et-EE" dirty="0">
                <a:solidFill>
                  <a:schemeClr val="bg1"/>
                </a:solidFill>
                <a:latin typeface="Arial" panose="020B0604020202020204" pitchFamily="34" charset="0"/>
                <a:cs typeface="Arial" panose="020B0604020202020204" pitchFamily="34" charset="0"/>
              </a:rPr>
              <a:t>AI praktikas</a:t>
            </a:r>
          </a:p>
        </p:txBody>
      </p:sp>
      <p:pic>
        <p:nvPicPr>
          <p:cNvPr id="5" name="Picture 4">
            <a:extLst>
              <a:ext uri="{FF2B5EF4-FFF2-40B4-BE49-F238E27FC236}">
                <a16:creationId xmlns:a16="http://schemas.microsoft.com/office/drawing/2014/main" id="{AA03D83C-DE3E-4179-880D-FC51D1F268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5950" y="0"/>
            <a:ext cx="2396753" cy="1467759"/>
          </a:xfrm>
          <a:prstGeom prst="rect">
            <a:avLst/>
          </a:prstGeom>
        </p:spPr>
      </p:pic>
      <p:sp>
        <p:nvSpPr>
          <p:cNvPr id="3" name="Rectangle 2">
            <a:extLst>
              <a:ext uri="{FF2B5EF4-FFF2-40B4-BE49-F238E27FC236}">
                <a16:creationId xmlns:a16="http://schemas.microsoft.com/office/drawing/2014/main" id="{7FFF5878-FAF3-4ADA-80BF-67CFD6E42853}"/>
              </a:ext>
            </a:extLst>
          </p:cNvPr>
          <p:cNvSpPr/>
          <p:nvPr/>
        </p:nvSpPr>
        <p:spPr>
          <a:xfrm>
            <a:off x="2142652" y="4831468"/>
            <a:ext cx="7717872" cy="1077218"/>
          </a:xfrm>
          <a:prstGeom prst="rect">
            <a:avLst/>
          </a:prstGeom>
        </p:spPr>
        <p:txBody>
          <a:bodyPr wrap="square">
            <a:spAutoFit/>
          </a:bodyPr>
          <a:lstStyle/>
          <a:p>
            <a:pPr algn="ctr"/>
            <a:r>
              <a:rPr lang="en-US" sz="3200" dirty="0">
                <a:solidFill>
                  <a:schemeClr val="bg1"/>
                </a:solidFill>
                <a:latin typeface="Arial" panose="020B0604020202020204" pitchFamily="34" charset="0"/>
                <a:cs typeface="Arial" panose="020B0604020202020204" pitchFamily="34" charset="0"/>
              </a:rPr>
              <a:t>Krista Teearu</a:t>
            </a:r>
          </a:p>
          <a:p>
            <a:pPr algn="ctr"/>
            <a:r>
              <a:rPr lang="et-EE" sz="3200" dirty="0">
                <a:solidFill>
                  <a:schemeClr val="bg1"/>
                </a:solidFill>
                <a:latin typeface="Arial" panose="020B0604020202020204" pitchFamily="34" charset="0"/>
                <a:cs typeface="Arial" panose="020B0604020202020204" pitchFamily="34" charset="0"/>
              </a:rPr>
              <a:t>02.12.2025</a:t>
            </a:r>
            <a:endParaRPr lang="en-US" sz="3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528823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kes ma olen?</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a:xfrm>
            <a:off x="838200" y="1835899"/>
            <a:ext cx="10515600" cy="4351338"/>
          </a:xfrm>
        </p:spPr>
        <p:txBody>
          <a:bodyPr>
            <a:normAutofit/>
          </a:bodyPr>
          <a:lstStyle/>
          <a:p>
            <a:r>
              <a:rPr lang="et-EE" dirty="0">
                <a:solidFill>
                  <a:srgbClr val="2F3035"/>
                </a:solidFill>
                <a:latin typeface="Arial" panose="020B0604020202020204" pitchFamily="34" charset="0"/>
                <a:cs typeface="Arial" panose="020B0604020202020204" pitchFamily="34" charset="0"/>
              </a:rPr>
              <a:t>raamatupidamisekspert, AI ja agentide fänn, koolitaja</a:t>
            </a:r>
          </a:p>
          <a:p>
            <a:r>
              <a:rPr lang="et-EE" dirty="0">
                <a:solidFill>
                  <a:srgbClr val="2F3035"/>
                </a:solidFill>
                <a:latin typeface="Arial" panose="020B0604020202020204" pitchFamily="34" charset="0"/>
                <a:cs typeface="Arial" panose="020B0604020202020204" pitchFamily="34" charset="0"/>
              </a:rPr>
              <a:t>Taltech automaatika, TÜ juura, Taltech MBA, ACCA finants</a:t>
            </a:r>
          </a:p>
          <a:p>
            <a:r>
              <a:rPr lang="et-EE" dirty="0">
                <a:solidFill>
                  <a:srgbClr val="2F3035"/>
                </a:solidFill>
                <a:latin typeface="Arial" panose="020B0604020202020204" pitchFamily="34" charset="0"/>
                <a:cs typeface="Arial" panose="020B0604020202020204" pitchFamily="34" charset="0"/>
              </a:rPr>
              <a:t>Magnum, Wise kontsernide pearaamatupidaja </a:t>
            </a:r>
          </a:p>
          <a:p>
            <a:r>
              <a:rPr lang="et-EE" dirty="0">
                <a:solidFill>
                  <a:srgbClr val="2F3035"/>
                </a:solidFill>
                <a:latin typeface="Arial" panose="020B0604020202020204" pitchFamily="34" charset="0"/>
                <a:cs typeface="Arial" panose="020B0604020202020204" pitchFamily="34" charset="0"/>
              </a:rPr>
              <a:t>alates 2017: Robby&amp;Bobby raamatupidamisbüroo, Pilvebüroo e-raamatud ja webinarid</a:t>
            </a:r>
          </a:p>
          <a:p>
            <a:r>
              <a:rPr lang="et-EE" dirty="0">
                <a:solidFill>
                  <a:srgbClr val="2F3035"/>
                </a:solidFill>
                <a:latin typeface="Arial" panose="020B0604020202020204" pitchFamily="34" charset="0"/>
                <a:cs typeface="Arial" panose="020B0604020202020204" pitchFamily="34" charset="0"/>
              </a:rPr>
              <a:t>ERK nõukoja liige, raamatupidamisteenuste toimkonna esimees</a:t>
            </a:r>
          </a:p>
          <a:p>
            <a:pPr marL="0" indent="0" algn="l">
              <a:buNone/>
            </a:pPr>
            <a:endParaRPr lang="et-EE" dirty="0">
              <a:solidFill>
                <a:srgbClr val="2F3035"/>
              </a:solidFill>
              <a:latin typeface="Arial" panose="020B0604020202020204" pitchFamily="34" charset="0"/>
              <a:cs typeface="Arial" panose="020B0604020202020204" pitchFamily="34" charset="0"/>
            </a:endParaRPr>
          </a:p>
          <a:p>
            <a:pPr marL="514350" indent="-514350" algn="l">
              <a:buAutoNum type="arabicPeriod"/>
            </a:pPr>
            <a:endParaRPr lang="et-EE" dirty="0">
              <a:solidFill>
                <a:srgbClr val="2F3035"/>
              </a:solidFill>
              <a:latin typeface="Arial" panose="020B0604020202020204" pitchFamily="34" charset="0"/>
              <a:cs typeface="Arial" panose="020B0604020202020204" pitchFamily="34" charset="0"/>
            </a:endParaRPr>
          </a:p>
          <a:p>
            <a:pPr marL="514350" indent="-514350" algn="l">
              <a:buAutoNum type="arabicPeriod"/>
            </a:pPr>
            <a:endParaRPr lang="et-EE" dirty="0">
              <a:solidFill>
                <a:srgbClr val="2F3035"/>
              </a:solidFill>
              <a:latin typeface="Arial" panose="020B0604020202020204" pitchFamily="34" charset="0"/>
              <a:cs typeface="Arial" panose="020B0604020202020204" pitchFamily="34" charset="0"/>
            </a:endParaRPr>
          </a:p>
          <a:p>
            <a:pPr marL="514350" indent="-514350" algn="l">
              <a:buAutoNum type="arabicPeriod"/>
            </a:pPr>
            <a:endParaRPr lang="et-EE" dirty="0">
              <a:solidFill>
                <a:srgbClr val="2F3035"/>
              </a:solidFill>
              <a:latin typeface="Arial" panose="020B0604020202020204" pitchFamily="34" charset="0"/>
              <a:cs typeface="Arial" panose="020B0604020202020204" pitchFamily="34" charset="0"/>
            </a:endParaRPr>
          </a:p>
          <a:p>
            <a:pPr marL="514350" indent="-514350" algn="l">
              <a:buAutoNum type="arabicPeriod"/>
            </a:pPr>
            <a:endParaRPr lang="et-EE" dirty="0">
              <a:solidFill>
                <a:srgbClr val="2F3035"/>
              </a:solidFill>
              <a:latin typeface="Arial" panose="020B0604020202020204" pitchFamily="34" charset="0"/>
              <a:cs typeface="Arial" panose="020B0604020202020204" pitchFamily="34" charset="0"/>
            </a:endParaRPr>
          </a:p>
          <a:p>
            <a:pPr marL="914400" lvl="2" indent="0">
              <a:buNone/>
            </a:pPr>
            <a:endParaRPr lang="en-US" dirty="0"/>
          </a:p>
        </p:txBody>
      </p:sp>
    </p:spTree>
    <p:extLst>
      <p:ext uri="{BB962C8B-B14F-4D97-AF65-F5344CB8AC3E}">
        <p14:creationId xmlns:p14="http://schemas.microsoft.com/office/powerpoint/2010/main" val="121623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E6B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2D6A5-BE81-88BE-43C4-69E682E30281}"/>
              </a:ext>
            </a:extLst>
          </p:cNvPr>
          <p:cNvSpPr>
            <a:spLocks noGrp="1"/>
          </p:cNvSpPr>
          <p:nvPr>
            <p:ph type="title"/>
          </p:nvPr>
        </p:nvSpPr>
        <p:spPr/>
        <p:txBody>
          <a:bodyPr/>
          <a:lstStyle/>
          <a:p>
            <a:r>
              <a:rPr lang="et-EE" dirty="0"/>
              <a:t> </a:t>
            </a:r>
            <a:endParaRPr lang="en-US" dirty="0"/>
          </a:p>
        </p:txBody>
      </p:sp>
      <p:pic>
        <p:nvPicPr>
          <p:cNvPr id="9" name="Content Placeholder 8" descr="A two posters of a robot and a person&#10;&#10;AI-generated content may be incorrect.">
            <a:extLst>
              <a:ext uri="{FF2B5EF4-FFF2-40B4-BE49-F238E27FC236}">
                <a16:creationId xmlns:a16="http://schemas.microsoft.com/office/drawing/2014/main" id="{DE765B7D-9037-9CF6-2EB0-791B12D01294}"/>
              </a:ext>
            </a:extLst>
          </p:cNvPr>
          <p:cNvPicPr>
            <a:picLocks noGrp="1" noChangeAspect="1"/>
          </p:cNvPicPr>
          <p:nvPr>
            <p:ph idx="1"/>
          </p:nvPr>
        </p:nvPicPr>
        <p:blipFill>
          <a:blip r:embed="rId3"/>
          <a:stretch>
            <a:fillRect/>
          </a:stretch>
        </p:blipFill>
        <p:spPr>
          <a:xfrm>
            <a:off x="1423629" y="167639"/>
            <a:ext cx="9784082" cy="6522722"/>
          </a:xfrm>
        </p:spPr>
      </p:pic>
      <p:sp>
        <p:nvSpPr>
          <p:cNvPr id="12" name="TextBox 11">
            <a:extLst>
              <a:ext uri="{FF2B5EF4-FFF2-40B4-BE49-F238E27FC236}">
                <a16:creationId xmlns:a16="http://schemas.microsoft.com/office/drawing/2014/main" id="{F5950A23-D138-C2D9-86BB-ABE807C0570E}"/>
              </a:ext>
            </a:extLst>
          </p:cNvPr>
          <p:cNvSpPr txBox="1"/>
          <p:nvPr/>
        </p:nvSpPr>
        <p:spPr>
          <a:xfrm>
            <a:off x="6315670" y="6492875"/>
            <a:ext cx="266451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Image: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Openai</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Image1,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prompt</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by TK, 250509</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839414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raamatupidamine</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fontScale="92500" lnSpcReduction="10000"/>
          </a:bodyPr>
          <a:lstStyle/>
          <a:p>
            <a:pPr marL="514350" indent="-514350">
              <a:buFont typeface="+mj-lt"/>
              <a:buAutoNum type="arabicParenR"/>
            </a:pPr>
            <a:r>
              <a:rPr lang="et-EE" i="1" dirty="0">
                <a:latin typeface="Arial" panose="020B0604020202020204" pitchFamily="34" charset="0"/>
                <a:cs typeface="Arial" panose="020B0604020202020204" pitchFamily="34" charset="0"/>
              </a:rPr>
              <a:t>pre-accounting</a:t>
            </a:r>
            <a:r>
              <a:rPr lang="et-EE" dirty="0">
                <a:latin typeface="Arial" panose="020B0604020202020204" pitchFamily="34" charset="0"/>
                <a:cs typeface="Arial" panose="020B0604020202020204" pitchFamily="34" charset="0"/>
              </a:rPr>
              <a:t> – andmete edastamine raamatupidamisprogrammi</a:t>
            </a:r>
          </a:p>
          <a:p>
            <a:pPr lvl="1"/>
            <a:r>
              <a:rPr lang="et-EE" dirty="0">
                <a:latin typeface="Arial" panose="020B0604020202020204" pitchFamily="34" charset="0"/>
                <a:cs typeface="Arial" panose="020B0604020202020204" pitchFamily="34" charset="0"/>
              </a:rPr>
              <a:t>palju automatiseerimist</a:t>
            </a:r>
          </a:p>
          <a:p>
            <a:pPr lvl="1"/>
            <a:r>
              <a:rPr lang="et-EE" dirty="0">
                <a:latin typeface="Arial" panose="020B0604020202020204" pitchFamily="34" charset="0"/>
                <a:cs typeface="Arial" panose="020B0604020202020204" pitchFamily="34" charset="0"/>
              </a:rPr>
              <a:t>AI praegu – OCR, lahterdamine</a:t>
            </a:r>
          </a:p>
          <a:p>
            <a:pPr lvl="1"/>
            <a:r>
              <a:rPr lang="et-EE" dirty="0">
                <a:latin typeface="Arial" panose="020B0604020202020204" pitchFamily="34" charset="0"/>
                <a:cs typeface="Arial" panose="020B0604020202020204" pitchFamily="34" charset="0"/>
              </a:rPr>
              <a:t>AI võimalused – võltsingute tuvastamine</a:t>
            </a:r>
          </a:p>
          <a:p>
            <a:pPr marL="0" indent="0">
              <a:buNone/>
            </a:pPr>
            <a:r>
              <a:rPr lang="et-EE" dirty="0">
                <a:latin typeface="Arial" panose="020B0604020202020204" pitchFamily="34" charset="0"/>
                <a:cs typeface="Arial" panose="020B0604020202020204" pitchFamily="34" charset="0"/>
              </a:rPr>
              <a:t>2) raamatupidamisprogramm</a:t>
            </a:r>
          </a:p>
          <a:p>
            <a:pPr lvl="1"/>
            <a:r>
              <a:rPr lang="et-EE" dirty="0">
                <a:latin typeface="Arial" panose="020B0604020202020204" pitchFamily="34" charset="0"/>
                <a:cs typeface="Arial" panose="020B0604020202020204" pitchFamily="34" charset="0"/>
              </a:rPr>
              <a:t>automaatika, 30a vana</a:t>
            </a:r>
          </a:p>
          <a:p>
            <a:pPr lvl="1"/>
            <a:r>
              <a:rPr lang="et-EE" dirty="0">
                <a:latin typeface="Arial" panose="020B0604020202020204" pitchFamily="34" charset="0"/>
                <a:cs typeface="Arial" panose="020B0604020202020204" pitchFamily="34" charset="0"/>
              </a:rPr>
              <a:t>inimene – setup, kinnitamine, hindamine, lõpetamiskanded</a:t>
            </a:r>
          </a:p>
          <a:p>
            <a:pPr lvl="1"/>
            <a:r>
              <a:rPr lang="et-EE" dirty="0">
                <a:latin typeface="Arial" panose="020B0604020202020204" pitchFamily="34" charset="0"/>
                <a:cs typeface="Arial" panose="020B0604020202020204" pitchFamily="34" charset="0"/>
              </a:rPr>
              <a:t>vähe muutuseid</a:t>
            </a:r>
          </a:p>
          <a:p>
            <a:pPr marL="514350" indent="-514350">
              <a:buAutoNum type="arabicParenR" startAt="3"/>
            </a:pPr>
            <a:r>
              <a:rPr lang="et-EE" dirty="0">
                <a:latin typeface="Arial" panose="020B0604020202020204" pitchFamily="34" charset="0"/>
                <a:cs typeface="Arial" panose="020B0604020202020204" pitchFamily="34" charset="0"/>
              </a:rPr>
              <a:t>kontroll – praegune fookus</a:t>
            </a:r>
          </a:p>
          <a:p>
            <a:pPr marL="514350" indent="-514350">
              <a:buAutoNum type="arabicParenR" startAt="3"/>
            </a:pPr>
            <a:r>
              <a:rPr lang="et-EE" dirty="0">
                <a:latin typeface="Arial" panose="020B0604020202020204" pitchFamily="34" charset="0"/>
                <a:cs typeface="Arial" panose="020B0604020202020204" pitchFamily="34" charset="0"/>
              </a:rPr>
              <a:t>analüüs, selgitamine, planeerimine – inimene (AI assisteerib, teine fookus)</a:t>
            </a:r>
          </a:p>
          <a:p>
            <a:pPr marL="0" indent="0">
              <a:buNone/>
            </a:pPr>
            <a:endParaRPr lang="et-EE" dirty="0">
              <a:latin typeface="Arial" panose="020B0604020202020204" pitchFamily="34" charset="0"/>
              <a:cs typeface="Arial" panose="020B0604020202020204" pitchFamily="34" charset="0"/>
            </a:endParaRPr>
          </a:p>
          <a:p>
            <a:pPr lvl="1"/>
            <a:endParaRPr lang="et-EE" dirty="0">
              <a:latin typeface="Arial" panose="020B0604020202020204" pitchFamily="34" charset="0"/>
              <a:cs typeface="Arial" panose="020B0604020202020204" pitchFamily="34" charset="0"/>
            </a:endParaRPr>
          </a:p>
          <a:p>
            <a:pPr marL="0" indent="0">
              <a:buNone/>
            </a:pPr>
            <a:endParaRPr lang="et-EE" dirty="0">
              <a:latin typeface="Arial" panose="020B0604020202020204" pitchFamily="34" charset="0"/>
              <a:cs typeface="Arial" panose="020B0604020202020204" pitchFamily="34" charset="0"/>
            </a:endParaRPr>
          </a:p>
          <a:p>
            <a:endParaRPr lang="et-EE"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36221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AI raamatupidamistarkvaras</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fontScale="92500" lnSpcReduction="20000"/>
          </a:bodyPr>
          <a:lstStyle/>
          <a:p>
            <a:pPr marL="0" indent="0">
              <a:buNone/>
            </a:pPr>
            <a:r>
              <a:rPr lang="et-EE" dirty="0">
                <a:latin typeface="Arial" panose="020B0604020202020204" pitchFamily="34" charset="0"/>
                <a:cs typeface="Arial" panose="020B0604020202020204" pitchFamily="34" charset="0"/>
              </a:rPr>
              <a:t>digiteerimisprogrammid (Costpocket, Fitek, Envoice) – </a:t>
            </a:r>
          </a:p>
          <a:p>
            <a:r>
              <a:rPr lang="et-EE" dirty="0">
                <a:latin typeface="Arial" panose="020B0604020202020204" pitchFamily="34" charset="0"/>
                <a:cs typeface="Arial" panose="020B0604020202020204" pitchFamily="34" charset="0"/>
              </a:rPr>
              <a:t>lahterdavad arveid – õige konto / artikkel</a:t>
            </a:r>
          </a:p>
          <a:p>
            <a:r>
              <a:rPr lang="et-EE" dirty="0">
                <a:latin typeface="Arial" panose="020B0604020202020204" pitchFamily="34" charset="0"/>
                <a:cs typeface="Arial" panose="020B0604020202020204" pitchFamily="34" charset="0"/>
              </a:rPr>
              <a:t>saadavad programmi juba kinnitatud arve</a:t>
            </a:r>
          </a:p>
          <a:p>
            <a:pPr marL="0" indent="0">
              <a:buNone/>
            </a:pPr>
            <a:r>
              <a:rPr lang="et-EE" dirty="0">
                <a:latin typeface="Arial" panose="020B0604020202020204" pitchFamily="34" charset="0"/>
                <a:cs typeface="Arial" panose="020B0604020202020204" pitchFamily="34" charset="0"/>
              </a:rPr>
              <a:t>Eesti raamatupidamisprogrammid – 2025 kevadise sisuga </a:t>
            </a:r>
            <a:r>
              <a:rPr lang="et-EE" b="1" dirty="0">
                <a:latin typeface="Arial" panose="020B0604020202020204" pitchFamily="34" charset="0"/>
                <a:cs typeface="Arial" panose="020B0604020202020204" pitchFamily="34" charset="0"/>
              </a:rPr>
              <a:t>0</a:t>
            </a:r>
          </a:p>
          <a:p>
            <a:pPr marL="0" indent="0">
              <a:buNone/>
            </a:pPr>
            <a:endParaRPr lang="et-EE" dirty="0">
              <a:latin typeface="Arial" panose="020B0604020202020204" pitchFamily="34" charset="0"/>
              <a:cs typeface="Arial" panose="020B0604020202020204" pitchFamily="34" charset="0"/>
            </a:endParaRPr>
          </a:p>
          <a:p>
            <a:pPr marL="0" indent="0">
              <a:buNone/>
            </a:pPr>
            <a:r>
              <a:rPr lang="et-EE" dirty="0">
                <a:latin typeface="Arial" panose="020B0604020202020204" pitchFamily="34" charset="0"/>
                <a:cs typeface="Arial" panose="020B0604020202020204" pitchFamily="34" charset="0"/>
              </a:rPr>
              <a:t>Xero - Just Ask Zero (JAX </a:t>
            </a:r>
            <a:r>
              <a:rPr lang="et-EE" dirty="0">
                <a:latin typeface="Arial" panose="020B0604020202020204" pitchFamily="34" charset="0"/>
                <a:cs typeface="Arial" panose="020B0604020202020204" pitchFamily="34" charset="0"/>
                <a:hlinkClick r:id="rId3"/>
              </a:rPr>
              <a:t>https://www.xero.com/jax/</a:t>
            </a:r>
            <a:r>
              <a:rPr lang="et-EE" dirty="0">
                <a:latin typeface="Arial" panose="020B0604020202020204" pitchFamily="34" charset="0"/>
                <a:cs typeface="Arial" panose="020B0604020202020204" pitchFamily="34" charset="0"/>
              </a:rPr>
              <a:t>) </a:t>
            </a:r>
          </a:p>
          <a:p>
            <a:r>
              <a:rPr lang="et-EE" dirty="0">
                <a:latin typeface="Arial" panose="020B0604020202020204" pitchFamily="34" charset="0"/>
                <a:cs typeface="Arial" panose="020B0604020202020204" pitchFamily="34" charset="0"/>
              </a:rPr>
              <a:t>müügiarvete kiire koostamine – nt WhatsAppi kaudu</a:t>
            </a:r>
          </a:p>
          <a:p>
            <a:r>
              <a:rPr lang="et-EE" dirty="0">
                <a:latin typeface="Arial" panose="020B0604020202020204" pitchFamily="34" charset="0"/>
                <a:cs typeface="Arial" panose="020B0604020202020204" pitchFamily="34" charset="0"/>
              </a:rPr>
              <a:t>küsi kokkuvõte laekumata ja maksmata arvetest</a:t>
            </a:r>
          </a:p>
          <a:p>
            <a:r>
              <a:rPr lang="et-EE" dirty="0">
                <a:latin typeface="Arial" panose="020B0604020202020204" pitchFamily="34" charset="0"/>
                <a:cs typeface="Arial" panose="020B0604020202020204" pitchFamily="34" charset="0"/>
              </a:rPr>
              <a:t>Xero kasutamise õpetused</a:t>
            </a:r>
          </a:p>
          <a:p>
            <a:pPr marL="0" indent="0">
              <a:buNone/>
            </a:pPr>
            <a:r>
              <a:rPr lang="et-EE" dirty="0">
                <a:latin typeface="Arial" panose="020B0604020202020204" pitchFamily="34" charset="0"/>
                <a:cs typeface="Arial" panose="020B0604020202020204" pitchFamily="34" charset="0"/>
              </a:rPr>
              <a:t>Dext (pre-accounting) – kontrollib digiteerimisel, ega pole tegemist võltsinguga</a:t>
            </a:r>
          </a:p>
        </p:txBody>
      </p:sp>
    </p:spTree>
    <p:extLst>
      <p:ext uri="{BB962C8B-B14F-4D97-AF65-F5344CB8AC3E}">
        <p14:creationId xmlns:p14="http://schemas.microsoft.com/office/powerpoint/2010/main" val="38162440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taskid, assisteerimine</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fontScale="92500" lnSpcReduction="20000"/>
          </a:bodyPr>
          <a:lstStyle/>
          <a:p>
            <a:pPr marL="0" indent="0">
              <a:buNone/>
            </a:pPr>
            <a:r>
              <a:rPr lang="et-EE" dirty="0">
                <a:latin typeface="Arial" panose="020B0604020202020204" pitchFamily="34" charset="0"/>
                <a:cs typeface="Arial" panose="020B0604020202020204" pitchFamily="34" charset="0"/>
              </a:rPr>
              <a:t>ChatGPT jutuakna tase</a:t>
            </a:r>
          </a:p>
          <a:p>
            <a:r>
              <a:rPr lang="et-EE" dirty="0">
                <a:latin typeface="Arial" panose="020B0604020202020204" pitchFamily="34" charset="0"/>
                <a:cs typeface="Arial" panose="020B0604020202020204" pitchFamily="34" charset="0"/>
              </a:rPr>
              <a:t>AI kui konsultant – maksureeglid, seadused, IT-teemad, nt graafikud või valemid või veateated</a:t>
            </a:r>
          </a:p>
          <a:p>
            <a:r>
              <a:rPr lang="et-EE" dirty="0">
                <a:latin typeface="Arial" panose="020B0604020202020204" pitchFamily="34" charset="0"/>
                <a:cs typeface="Arial" panose="020B0604020202020204" pitchFamily="34" charset="0"/>
              </a:rPr>
              <a:t>meilide kirjutamine ja tõlkimine, sh ületähtaegsete arvete meeldetuletused</a:t>
            </a:r>
          </a:p>
          <a:p>
            <a:r>
              <a:rPr lang="et-EE" dirty="0">
                <a:latin typeface="Arial" panose="020B0604020202020204" pitchFamily="34" charset="0"/>
                <a:cs typeface="Arial" panose="020B0604020202020204" pitchFamily="34" charset="0"/>
              </a:rPr>
              <a:t>pikkade inglisekeelsete juhendite/määruste tõlkimine, kokkuvõtted, selgitused </a:t>
            </a:r>
          </a:p>
          <a:p>
            <a:r>
              <a:rPr lang="et-EE" dirty="0">
                <a:latin typeface="Arial" panose="020B0604020202020204" pitchFamily="34" charset="0"/>
                <a:cs typeface="Arial" panose="020B0604020202020204" pitchFamily="34" charset="0"/>
              </a:rPr>
              <a:t>tööjuhendite koostamine </a:t>
            </a:r>
          </a:p>
          <a:p>
            <a:r>
              <a:rPr lang="et-EE" dirty="0">
                <a:latin typeface="Arial" panose="020B0604020202020204" pitchFamily="34" charset="0"/>
                <a:cs typeface="Arial" panose="020B0604020202020204" pitchFamily="34" charset="0"/>
              </a:rPr>
              <a:t>checklistide, küsimustike ja raportite koostamine</a:t>
            </a:r>
          </a:p>
          <a:p>
            <a:r>
              <a:rPr lang="et-EE" dirty="0">
                <a:latin typeface="Arial" panose="020B0604020202020204" pitchFamily="34" charset="0"/>
                <a:cs typeface="Arial" panose="020B0604020202020204" pitchFamily="34" charset="0"/>
              </a:rPr>
              <a:t>koolitusplaanid, individuaalsed arenguplaanid, koolitused, testid</a:t>
            </a:r>
          </a:p>
          <a:p>
            <a:r>
              <a:rPr lang="et-EE" dirty="0">
                <a:latin typeface="Arial" panose="020B0604020202020204" pitchFamily="34" charset="0"/>
                <a:cs typeface="Arial" panose="020B0604020202020204" pitchFamily="34" charset="0"/>
              </a:rPr>
              <a:t>ekspertide paneel keerulisemate juhtimisotsuste toeks</a:t>
            </a:r>
          </a:p>
          <a:p>
            <a:endParaRPr lang="et-EE" dirty="0">
              <a:latin typeface="Arial" panose="020B0604020202020204" pitchFamily="34" charset="0"/>
              <a:cs typeface="Arial" panose="020B0604020202020204" pitchFamily="34" charset="0"/>
            </a:endParaRPr>
          </a:p>
          <a:p>
            <a:pPr marL="0" indent="0">
              <a:buNone/>
            </a:pPr>
            <a:endParaRPr lang="et-EE" dirty="0">
              <a:latin typeface="Arial" panose="020B0604020202020204" pitchFamily="34" charset="0"/>
              <a:cs typeface="Arial" panose="020B0604020202020204" pitchFamily="34" charset="0"/>
            </a:endParaRPr>
          </a:p>
          <a:p>
            <a:pPr marL="0" indent="0">
              <a:buNone/>
            </a:pPr>
            <a:endParaRPr lang="fi-FI" dirty="0">
              <a:latin typeface="Arial" panose="020B0604020202020204" pitchFamily="34" charset="0"/>
              <a:cs typeface="Arial" panose="020B0604020202020204" pitchFamily="34" charset="0"/>
            </a:endParaRPr>
          </a:p>
          <a:p>
            <a:pPr marL="0" indent="0">
              <a:buNone/>
            </a:pPr>
            <a:endParaRPr lang="fi-FI"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50513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analüüsid</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a:bodyPr>
          <a:lstStyle/>
          <a:p>
            <a:pPr marL="0" indent="0">
              <a:buNone/>
            </a:pPr>
            <a:r>
              <a:rPr lang="et-EE" dirty="0">
                <a:latin typeface="Arial" panose="020B0604020202020204" pitchFamily="34" charset="0"/>
                <a:cs typeface="Arial" panose="020B0604020202020204" pitchFamily="34" charset="0"/>
              </a:rPr>
              <a:t>keerulisemad tööd, aste kõrgemal – aga ikka veel „jutuakna tase“</a:t>
            </a:r>
          </a:p>
          <a:p>
            <a:pPr marL="0" indent="0">
              <a:buNone/>
            </a:pPr>
            <a:r>
              <a:rPr lang="et-EE" dirty="0">
                <a:latin typeface="Arial" panose="020B0604020202020204" pitchFamily="34" charset="0"/>
                <a:cs typeface="Arial" panose="020B0604020202020204" pitchFamily="34" charset="0"/>
              </a:rPr>
              <a:t>• põhjalik juhtimisaruandlus</a:t>
            </a:r>
          </a:p>
          <a:p>
            <a:r>
              <a:rPr lang="et-EE" dirty="0">
                <a:latin typeface="Arial" panose="020B0604020202020204" pitchFamily="34" charset="0"/>
                <a:cs typeface="Arial" panose="020B0604020202020204" pitchFamily="34" charset="0"/>
              </a:rPr>
              <a:t>riskianalüüs</a:t>
            </a:r>
          </a:p>
          <a:p>
            <a:r>
              <a:rPr lang="et-EE" dirty="0">
                <a:latin typeface="Arial" panose="020B0604020202020204" pitchFamily="34" charset="0"/>
                <a:cs typeface="Arial" panose="020B0604020202020204" pitchFamily="34" charset="0"/>
              </a:rPr>
              <a:t>parendusplaan, tegevuskava</a:t>
            </a:r>
          </a:p>
          <a:p>
            <a:r>
              <a:rPr lang="et-EE" dirty="0">
                <a:latin typeface="Arial" panose="020B0604020202020204" pitchFamily="34" charset="0"/>
                <a:cs typeface="Arial" panose="020B0604020202020204" pitchFamily="34" charset="0"/>
              </a:rPr>
              <a:t>prognoos, stsenaariumid, eelarve</a:t>
            </a:r>
          </a:p>
          <a:p>
            <a:r>
              <a:rPr lang="et-EE" dirty="0">
                <a:latin typeface="Arial" panose="020B0604020202020204" pitchFamily="34" charset="0"/>
                <a:cs typeface="Arial" panose="020B0604020202020204" pitchFamily="34" charset="0"/>
              </a:rPr>
              <a:t>tekst ja üldised numbrid, jutuakna </a:t>
            </a:r>
            <a:r>
              <a:rPr lang="et-EE" i="1" dirty="0">
                <a:latin typeface="Arial" panose="020B0604020202020204" pitchFamily="34" charset="0"/>
                <a:cs typeface="Arial" panose="020B0604020202020204" pitchFamily="34" charset="0"/>
              </a:rPr>
              <a:t>reasoning mudel</a:t>
            </a:r>
            <a:r>
              <a:rPr lang="et-EE" dirty="0">
                <a:latin typeface="Arial" panose="020B0604020202020204" pitchFamily="34" charset="0"/>
                <a:cs typeface="Arial" panose="020B0604020202020204" pitchFamily="34" charset="0"/>
              </a:rPr>
              <a:t> saab ilusti hakkama </a:t>
            </a:r>
          </a:p>
          <a:p>
            <a:pPr marL="0" indent="0">
              <a:buNone/>
            </a:pPr>
            <a:r>
              <a:rPr lang="et-EE" dirty="0">
                <a:latin typeface="Arial" panose="020B0604020202020204" pitchFamily="34" charset="0"/>
                <a:cs typeface="Arial" panose="020B0604020202020204" pitchFamily="34" charset="0"/>
              </a:rPr>
              <a:t>• </a:t>
            </a:r>
            <a:r>
              <a:rPr lang="et-EE" u="sng" dirty="0">
                <a:latin typeface="Arial" panose="020B0604020202020204" pitchFamily="34" charset="0"/>
                <a:cs typeface="Arial" panose="020B0604020202020204" pitchFamily="34" charset="0"/>
              </a:rPr>
              <a:t>raamatupidaja oskab valideerida – kas tulemus on korrektne</a:t>
            </a:r>
          </a:p>
          <a:p>
            <a:pPr lvl="1"/>
            <a:endParaRPr lang="et-EE" dirty="0">
              <a:latin typeface="Arial" panose="020B0604020202020204" pitchFamily="34" charset="0"/>
              <a:cs typeface="Arial" panose="020B0604020202020204" pitchFamily="34" charset="0"/>
            </a:endParaRPr>
          </a:p>
          <a:p>
            <a:pPr marL="0" indent="0">
              <a:buNone/>
            </a:pPr>
            <a:endParaRPr lang="et-EE" dirty="0">
              <a:latin typeface="Arial" panose="020B0604020202020204" pitchFamily="34" charset="0"/>
              <a:cs typeface="Arial" panose="020B0604020202020204" pitchFamily="34" charset="0"/>
            </a:endParaRPr>
          </a:p>
          <a:p>
            <a:endParaRPr lang="et-EE"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91927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kontrollid</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lnSpcReduction="10000"/>
          </a:bodyPr>
          <a:lstStyle/>
          <a:p>
            <a:r>
              <a:rPr lang="et-EE" dirty="0">
                <a:latin typeface="Arial" panose="020B0604020202020204" pitchFamily="34" charset="0"/>
                <a:cs typeface="Arial" panose="020B0604020202020204" pitchFamily="34" charset="0"/>
              </a:rPr>
              <a:t>erinevus eelnevatega – tulemus peab olema TÄPNE!</a:t>
            </a:r>
          </a:p>
          <a:p>
            <a:r>
              <a:rPr lang="et-EE" dirty="0">
                <a:latin typeface="Arial" panose="020B0604020202020204" pitchFamily="34" charset="0"/>
                <a:cs typeface="Arial" panose="020B0604020202020204" pitchFamily="34" charset="0"/>
              </a:rPr>
              <a:t>töövoog, erineva sisuga etapid, andmed, range väljundiformaat</a:t>
            </a:r>
          </a:p>
          <a:p>
            <a:r>
              <a:rPr lang="et-EE" dirty="0">
                <a:latin typeface="Arial" panose="020B0604020202020204" pitchFamily="34" charset="0"/>
                <a:cs typeface="Arial" panose="020B0604020202020204" pitchFamily="34" charset="0"/>
              </a:rPr>
              <a:t>säästab aega, tõstab töö kvaliteeti</a:t>
            </a:r>
          </a:p>
          <a:p>
            <a:r>
              <a:rPr lang="et-EE" dirty="0">
                <a:latin typeface="Arial" panose="020B0604020202020204" pitchFamily="34" charset="0"/>
                <a:cs typeface="Arial" panose="020B0604020202020204" pitchFamily="34" charset="0"/>
              </a:rPr>
              <a:t>raamatupidamise erinevad kontrollid:</a:t>
            </a:r>
          </a:p>
          <a:p>
            <a:pPr lvl="1"/>
            <a:r>
              <a:rPr lang="et-EE" dirty="0">
                <a:latin typeface="Arial" panose="020B0604020202020204" pitchFamily="34" charset="0"/>
                <a:cs typeface="Arial" panose="020B0604020202020204" pitchFamily="34" charset="0"/>
              </a:rPr>
              <a:t>jooksev kontroll – kas andmed on õigesti sisestatud?</a:t>
            </a:r>
          </a:p>
          <a:p>
            <a:pPr lvl="1"/>
            <a:r>
              <a:rPr lang="et-EE" dirty="0">
                <a:latin typeface="Arial" panose="020B0604020202020204" pitchFamily="34" charset="0"/>
                <a:cs typeface="Arial" panose="020B0604020202020204" pitchFamily="34" charset="0"/>
              </a:rPr>
              <a:t>kuu lõpetamise kontroll – vead, anomaaliad</a:t>
            </a:r>
          </a:p>
          <a:p>
            <a:pPr lvl="1"/>
            <a:r>
              <a:rPr lang="et-EE" dirty="0">
                <a:latin typeface="Arial" panose="020B0604020202020204" pitchFamily="34" charset="0"/>
                <a:cs typeface="Arial" panose="020B0604020202020204" pitchFamily="34" charset="0"/>
              </a:rPr>
              <a:t>programmi seadistuste kontroll – ligipääsud, kuu sulgemine</a:t>
            </a:r>
          </a:p>
          <a:p>
            <a:pPr lvl="1"/>
            <a:r>
              <a:rPr lang="et-EE" dirty="0">
                <a:latin typeface="Arial" panose="020B0604020202020204" pitchFamily="34" charset="0"/>
                <a:cs typeface="Arial" panose="020B0604020202020204" pitchFamily="34" charset="0"/>
              </a:rPr>
              <a:t>aasta lõpetamise kontroll – korrigeerimised, vastavused välistele andmetele, moodulite sisene kontroll</a:t>
            </a:r>
          </a:p>
          <a:p>
            <a:pPr lvl="1"/>
            <a:r>
              <a:rPr lang="et-EE" dirty="0">
                <a:latin typeface="Arial" panose="020B0604020202020204" pitchFamily="34" charset="0"/>
                <a:cs typeface="Arial" panose="020B0604020202020204" pitchFamily="34" charset="0"/>
              </a:rPr>
              <a:t>aastaaruande nõuete kontroll – vorminõuded, vastavus programmi andmetega, grammatika, üldine loogika </a:t>
            </a:r>
          </a:p>
          <a:p>
            <a:pPr lvl="1"/>
            <a:endParaRPr lang="et-EE" dirty="0">
              <a:latin typeface="Arial" panose="020B0604020202020204" pitchFamily="34" charset="0"/>
              <a:cs typeface="Arial" panose="020B0604020202020204" pitchFamily="34" charset="0"/>
            </a:endParaRPr>
          </a:p>
          <a:p>
            <a:pPr marL="0" indent="0">
              <a:buNone/>
            </a:pPr>
            <a:endParaRPr lang="et-EE" dirty="0">
              <a:latin typeface="Arial" panose="020B0604020202020204" pitchFamily="34" charset="0"/>
              <a:cs typeface="Arial" panose="020B0604020202020204" pitchFamily="34" charset="0"/>
            </a:endParaRPr>
          </a:p>
          <a:p>
            <a:endParaRPr lang="et-EE"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92345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agendid</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2741D050-ADC0-E2D2-C178-5CA606DB27AD}"/>
              </a:ext>
            </a:extLst>
          </p:cNvPr>
          <p:cNvSpPr>
            <a:spLocks noGrp="1"/>
          </p:cNvSpPr>
          <p:nvPr>
            <p:ph idx="1"/>
          </p:nvPr>
        </p:nvSpPr>
        <p:spPr>
          <a:xfrm>
            <a:off x="838200" y="1798992"/>
            <a:ext cx="10515600" cy="4351338"/>
          </a:xfrm>
        </p:spPr>
        <p:txBody>
          <a:bodyPr>
            <a:noAutofit/>
          </a:bodyPr>
          <a:lstStyle/>
          <a:p>
            <a:r>
              <a:rPr lang="et-EE" sz="2400" dirty="0">
                <a:latin typeface="Arial" panose="020B0604020202020204" pitchFamily="34" charset="0"/>
                <a:cs typeface="Arial" panose="020B0604020202020204" pitchFamily="34" charset="0"/>
              </a:rPr>
              <a:t>automaatne töövoog – võtan siit andmed, teen midagi, saadan sinna – Make/Zapier, töötab; juba vana asi</a:t>
            </a:r>
          </a:p>
          <a:p>
            <a:r>
              <a:rPr lang="et-EE" sz="2400" dirty="0">
                <a:latin typeface="Arial" panose="020B0604020202020204" pitchFamily="34" charset="0"/>
                <a:cs typeface="Arial" panose="020B0604020202020204" pitchFamily="34" charset="0"/>
              </a:rPr>
              <a:t>AI-ga rikastatud töövoog – nt aastaaruande kontrollija, töövoog on rangelt paigas, andmed plokkide vahel rangelt kirjeldatud, aga plokkide sees on AI – analüüsi, võrdle, kontrolli, kirjuta kokkuvõte, ka – määra hargnemine -&gt; </a:t>
            </a:r>
            <a:r>
              <a:rPr lang="et-EE" sz="2400" b="1" u="sng" dirty="0">
                <a:latin typeface="Arial" panose="020B0604020202020204" pitchFamily="34" charset="0"/>
                <a:cs typeface="Arial" panose="020B0604020202020204" pitchFamily="34" charset="0"/>
              </a:rPr>
              <a:t>see toimib täna usaldusväärselt</a:t>
            </a:r>
            <a:r>
              <a:rPr lang="et-EE" sz="2400" dirty="0">
                <a:latin typeface="Arial" panose="020B0604020202020204" pitchFamily="34" charset="0"/>
                <a:cs typeface="Arial" panose="020B0604020202020204" pitchFamily="34" charset="0"/>
              </a:rPr>
              <a:t> (eeldusel, et mõistad sisu)</a:t>
            </a:r>
            <a:endParaRPr lang="et-EE" sz="2400" b="1" u="sng" dirty="0">
              <a:latin typeface="Arial" panose="020B0604020202020204" pitchFamily="34" charset="0"/>
              <a:cs typeface="Arial" panose="020B0604020202020204" pitchFamily="34" charset="0"/>
            </a:endParaRPr>
          </a:p>
          <a:p>
            <a:r>
              <a:rPr lang="et-EE" sz="2400" dirty="0">
                <a:latin typeface="Arial" panose="020B0604020202020204" pitchFamily="34" charset="0"/>
                <a:cs typeface="Arial" panose="020B0604020202020204" pitchFamily="34" charset="0"/>
              </a:rPr>
              <a:t>AI töövoog (</a:t>
            </a:r>
            <a:r>
              <a:rPr lang="et-EE" sz="2400" i="1" dirty="0">
                <a:latin typeface="Arial" panose="020B0604020202020204" pitchFamily="34" charset="0"/>
                <a:cs typeface="Arial" panose="020B0604020202020204" pitchFamily="34" charset="0"/>
              </a:rPr>
              <a:t>agentic workflow</a:t>
            </a:r>
            <a:r>
              <a:rPr lang="et-EE" sz="2400" dirty="0">
                <a:latin typeface="Arial" panose="020B0604020202020204" pitchFamily="34" charset="0"/>
                <a:cs typeface="Arial" panose="020B0604020202020204" pitchFamily="34" charset="0"/>
              </a:rPr>
              <a:t>) – tegutseb mitu sammu järjest, otsib ise infot, kontrollib tulemusi ja käsitleb erandeid -&gt; pidada toimima mingitel juhtudel </a:t>
            </a:r>
            <a:r>
              <a:rPr lang="et-EE" sz="2400" dirty="0">
                <a:latin typeface="Arial" panose="020B0604020202020204" pitchFamily="34" charset="0"/>
                <a:cs typeface="Arial" panose="020B0604020202020204" pitchFamily="34" charset="0"/>
                <a:sym typeface="Wingdings" panose="05000000000000000000" pitchFamily="2" charset="2"/>
              </a:rPr>
              <a:t> pole kasutanud</a:t>
            </a:r>
            <a:endParaRPr lang="et-EE" sz="2400" dirty="0">
              <a:latin typeface="Arial" panose="020B0604020202020204" pitchFamily="34" charset="0"/>
              <a:cs typeface="Arial" panose="020B0604020202020204" pitchFamily="34" charset="0"/>
            </a:endParaRPr>
          </a:p>
          <a:p>
            <a:r>
              <a:rPr lang="et-EE" sz="2400" dirty="0">
                <a:latin typeface="Arial" panose="020B0604020202020204" pitchFamily="34" charset="0"/>
                <a:cs typeface="Arial" panose="020B0604020202020204" pitchFamily="34" charset="0"/>
              </a:rPr>
              <a:t>agent - </a:t>
            </a:r>
            <a:r>
              <a:rPr lang="fi-FI" sz="2400" dirty="0">
                <a:latin typeface="Arial" panose="020B0604020202020204" pitchFamily="34" charset="0"/>
                <a:cs typeface="Arial" panose="020B0604020202020204" pitchFamily="34" charset="0"/>
              </a:rPr>
              <a:t>selge eesmärk ja ta ise valib samme/tööriistu selle täitmiseks</a:t>
            </a:r>
            <a:r>
              <a:rPr lang="et-EE" sz="2400" dirty="0">
                <a:latin typeface="Arial" panose="020B0604020202020204" pitchFamily="34" charset="0"/>
                <a:cs typeface="Arial" panose="020B0604020202020204" pitchFamily="34" charset="0"/>
              </a:rPr>
              <a:t> -&gt; ei ole näinud ega kuulnud, et toimiks pikema protsessiga usaldusväärselt</a:t>
            </a:r>
          </a:p>
          <a:p>
            <a:r>
              <a:rPr lang="et-EE" sz="2400" u="sng" dirty="0">
                <a:latin typeface="Arial" panose="020B0604020202020204" pitchFamily="34" charset="0"/>
                <a:cs typeface="Arial" panose="020B0604020202020204" pitchFamily="34" charset="0"/>
              </a:rPr>
              <a:t>raamatupidamises peab olema 2+2 alati rangelt 4, mitte umbes 4</a:t>
            </a:r>
          </a:p>
          <a:p>
            <a:endParaRPr lang="et-EE" sz="1800" dirty="0">
              <a:latin typeface="Arial" panose="020B0604020202020204" pitchFamily="34" charset="0"/>
              <a:cs typeface="Arial" panose="020B0604020202020204" pitchFamily="34" charset="0"/>
            </a:endParaRPr>
          </a:p>
          <a:p>
            <a:pPr marL="0" indent="0">
              <a:buNone/>
            </a:pPr>
            <a:r>
              <a:rPr lang="et-EE"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738836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näide- aastaaruande kontrollija</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6FD36845-B463-44C0-8ACE-7D162C20AA86}"/>
              </a:ext>
            </a:extLst>
          </p:cNvPr>
          <p:cNvSpPr>
            <a:spLocks noGrp="1"/>
          </p:cNvSpPr>
          <p:nvPr>
            <p:ph idx="1"/>
          </p:nvPr>
        </p:nvSpPr>
        <p:spPr/>
        <p:txBody>
          <a:bodyPr>
            <a:normAutofit/>
          </a:bodyPr>
          <a:lstStyle/>
          <a:p>
            <a:pPr marL="457200" lvl="1" indent="0">
              <a:buNone/>
            </a:pPr>
            <a:endParaRPr lang="et-EE" dirty="0">
              <a:latin typeface="Arial" panose="020B0604020202020204" pitchFamily="34" charset="0"/>
              <a:cs typeface="Arial" panose="020B0604020202020204" pitchFamily="34" charset="0"/>
            </a:endParaRPr>
          </a:p>
          <a:p>
            <a:pPr marL="0" indent="0">
              <a:buNone/>
            </a:pPr>
            <a:endParaRPr lang="et-EE" dirty="0">
              <a:latin typeface="Arial" panose="020B0604020202020204" pitchFamily="34" charset="0"/>
              <a:cs typeface="Arial" panose="020B0604020202020204" pitchFamily="34" charset="0"/>
            </a:endParaRPr>
          </a:p>
          <a:p>
            <a:endParaRPr lang="et-EE"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EA35ED7E-79F1-6279-CC68-1A86818F55C1}"/>
              </a:ext>
            </a:extLst>
          </p:cNvPr>
          <p:cNvPicPr>
            <a:picLocks noChangeAspect="1"/>
          </p:cNvPicPr>
          <p:nvPr/>
        </p:nvPicPr>
        <p:blipFill>
          <a:blip r:embed="rId3"/>
          <a:stretch>
            <a:fillRect/>
          </a:stretch>
        </p:blipFill>
        <p:spPr>
          <a:xfrm>
            <a:off x="981081" y="1436988"/>
            <a:ext cx="9148195" cy="4944470"/>
          </a:xfrm>
          <a:prstGeom prst="rect">
            <a:avLst/>
          </a:prstGeom>
        </p:spPr>
      </p:pic>
    </p:spTree>
    <p:extLst>
      <p:ext uri="{BB962C8B-B14F-4D97-AF65-F5344CB8AC3E}">
        <p14:creationId xmlns:p14="http://schemas.microsoft.com/office/powerpoint/2010/main" val="157721442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04FFE-0DCC-4938-8A21-3CCAF0970B22}"/>
              </a:ext>
            </a:extLst>
          </p:cNvPr>
          <p:cNvSpPr>
            <a:spLocks noGrp="1"/>
          </p:cNvSpPr>
          <p:nvPr>
            <p:ph type="title"/>
          </p:nvPr>
        </p:nvSpPr>
        <p:spPr/>
        <p:txBody>
          <a:bodyPr/>
          <a:lstStyle/>
          <a:p>
            <a:r>
              <a:rPr lang="et-EE" dirty="0">
                <a:latin typeface="Arial" panose="020B0604020202020204" pitchFamily="34" charset="0"/>
                <a:cs typeface="Arial" panose="020B0604020202020204" pitchFamily="34" charset="0"/>
              </a:rPr>
              <a:t>takistused</a:t>
            </a:r>
          </a:p>
        </p:txBody>
      </p:sp>
      <p:pic>
        <p:nvPicPr>
          <p:cNvPr id="6" name="Content Placeholder 4">
            <a:extLst>
              <a:ext uri="{FF2B5EF4-FFF2-40B4-BE49-F238E27FC236}">
                <a16:creationId xmlns:a16="http://schemas.microsoft.com/office/drawing/2014/main" id="{FB2BBDF3-C6B9-45D3-A8FC-FA314896898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90285" y="365125"/>
            <a:ext cx="2164555" cy="1325563"/>
          </a:xfrm>
        </p:spPr>
      </p:pic>
      <p:sp>
        <p:nvSpPr>
          <p:cNvPr id="5" name="Content Placeholder 4">
            <a:extLst>
              <a:ext uri="{FF2B5EF4-FFF2-40B4-BE49-F238E27FC236}">
                <a16:creationId xmlns:a16="http://schemas.microsoft.com/office/drawing/2014/main" id="{2741D050-ADC0-E2D2-C178-5CA606DB27AD}"/>
              </a:ext>
            </a:extLst>
          </p:cNvPr>
          <p:cNvSpPr>
            <a:spLocks noGrp="1"/>
          </p:cNvSpPr>
          <p:nvPr>
            <p:ph idx="1"/>
          </p:nvPr>
        </p:nvSpPr>
        <p:spPr>
          <a:xfrm>
            <a:off x="838200" y="1798992"/>
            <a:ext cx="10515600" cy="4351338"/>
          </a:xfrm>
        </p:spPr>
        <p:txBody>
          <a:bodyPr>
            <a:noAutofit/>
          </a:bodyPr>
          <a:lstStyle/>
          <a:p>
            <a:r>
              <a:rPr lang="et-EE" sz="2400" b="1" dirty="0">
                <a:latin typeface="Arial" panose="020B0604020202020204" pitchFamily="34" charset="0"/>
                <a:cs typeface="Arial" panose="020B0604020202020204" pitchFamily="34" charset="0"/>
              </a:rPr>
              <a:t>taskid</a:t>
            </a:r>
            <a:r>
              <a:rPr lang="et-EE" sz="2400" dirty="0">
                <a:latin typeface="Arial" panose="020B0604020202020204" pitchFamily="34" charset="0"/>
                <a:cs typeface="Arial" panose="020B0604020202020204" pitchFamily="34" charset="0"/>
              </a:rPr>
              <a:t> on kasutusel – aga ettevõttel sellest erilist kasu ei ole</a:t>
            </a:r>
          </a:p>
          <a:p>
            <a:pPr lvl="1"/>
            <a:r>
              <a:rPr lang="et-EE" sz="2000" dirty="0">
                <a:latin typeface="Arial" panose="020B0604020202020204" pitchFamily="34" charset="0"/>
                <a:cs typeface="Arial" panose="020B0604020202020204" pitchFamily="34" charset="0"/>
              </a:rPr>
              <a:t>saan oma töö kiiremini tehtud </a:t>
            </a:r>
            <a:r>
              <a:rPr lang="et-EE" sz="2000" dirty="0">
                <a:latin typeface="Arial" panose="020B0604020202020204" pitchFamily="34" charset="0"/>
                <a:cs typeface="Arial" panose="020B0604020202020204" pitchFamily="34" charset="0"/>
                <a:sym typeface="Wingdings" panose="05000000000000000000" pitchFamily="2" charset="2"/>
              </a:rPr>
              <a:t> </a:t>
            </a:r>
            <a:r>
              <a:rPr lang="et-EE" sz="2000" dirty="0">
                <a:latin typeface="Arial" panose="020B0604020202020204" pitchFamily="34" charset="0"/>
                <a:cs typeface="Arial" panose="020B0604020202020204" pitchFamily="34" charset="0"/>
              </a:rPr>
              <a:t>aga tööd juurde? – ei .. (ma parem ei ütlegi!)</a:t>
            </a:r>
          </a:p>
          <a:p>
            <a:pPr lvl="1"/>
            <a:r>
              <a:rPr lang="et-EE" sz="2000" dirty="0">
                <a:latin typeface="Arial" panose="020B0604020202020204" pitchFamily="34" charset="0"/>
                <a:cs typeface="Arial" panose="020B0604020202020204" pitchFamily="34" charset="0"/>
              </a:rPr>
              <a:t>kasu töötajale, riskid ettevõttele</a:t>
            </a:r>
          </a:p>
          <a:p>
            <a:r>
              <a:rPr lang="et-EE" sz="2400" b="1" dirty="0">
                <a:latin typeface="Arial" panose="020B0604020202020204" pitchFamily="34" charset="0"/>
                <a:cs typeface="Arial" panose="020B0604020202020204" pitchFamily="34" charset="0"/>
              </a:rPr>
              <a:t>töövood</a:t>
            </a:r>
            <a:r>
              <a:rPr lang="et-EE" sz="2400" dirty="0">
                <a:latin typeface="Arial" panose="020B0604020202020204" pitchFamily="34" charset="0"/>
                <a:cs typeface="Arial" panose="020B0604020202020204" pitchFamily="34" charset="0"/>
              </a:rPr>
              <a:t> – </a:t>
            </a:r>
            <a:r>
              <a:rPr lang="et-EE" sz="2400" u="sng" dirty="0">
                <a:latin typeface="Arial" panose="020B0604020202020204" pitchFamily="34" charset="0"/>
                <a:cs typeface="Arial" panose="020B0604020202020204" pitchFamily="34" charset="0"/>
              </a:rPr>
              <a:t>ettevõtte kasu on siin</a:t>
            </a:r>
            <a:r>
              <a:rPr lang="et-EE" sz="2400" dirty="0">
                <a:latin typeface="Arial" panose="020B0604020202020204" pitchFamily="34" charset="0"/>
                <a:cs typeface="Arial" panose="020B0604020202020204" pitchFamily="34" charset="0"/>
              </a:rPr>
              <a:t> - aga seda ei suudeta teha</a:t>
            </a:r>
          </a:p>
          <a:p>
            <a:r>
              <a:rPr lang="et-EE" sz="2400" dirty="0">
                <a:latin typeface="Arial" panose="020B0604020202020204" pitchFamily="34" charset="0"/>
                <a:cs typeface="Arial" panose="020B0604020202020204" pitchFamily="34" charset="0"/>
              </a:rPr>
              <a:t>protsessid on kirjeldamata – parimal juhul on „happy flow“ kirjeldatud</a:t>
            </a:r>
          </a:p>
          <a:p>
            <a:r>
              <a:rPr lang="et-EE" sz="2400" dirty="0">
                <a:latin typeface="Arial" panose="020B0604020202020204" pitchFamily="34" charset="0"/>
                <a:cs typeface="Arial" panose="020B0604020202020204" pitchFamily="34" charset="0"/>
              </a:rPr>
              <a:t>töövoogu detailideni ja eranditeni tunneb ainult tippspetsialist</a:t>
            </a:r>
          </a:p>
          <a:p>
            <a:r>
              <a:rPr lang="et-EE" sz="2400" dirty="0">
                <a:latin typeface="Arial" panose="020B0604020202020204" pitchFamily="34" charset="0"/>
                <a:cs typeface="Arial" panose="020B0604020202020204" pitchFamily="34" charset="0"/>
              </a:rPr>
              <a:t>aga spetsialistil</a:t>
            </a:r>
          </a:p>
          <a:p>
            <a:pPr lvl="1"/>
            <a:r>
              <a:rPr lang="et-EE" sz="2000" dirty="0">
                <a:latin typeface="Arial" panose="020B0604020202020204" pitchFamily="34" charset="0"/>
                <a:cs typeface="Arial" panose="020B0604020202020204" pitchFamily="34" charset="0"/>
              </a:rPr>
              <a:t>puudub huvi – minu väärtus, oskus! jään tööst ilma / saan tööd juurde .. milleks??</a:t>
            </a:r>
          </a:p>
          <a:p>
            <a:pPr lvl="1"/>
            <a:r>
              <a:rPr lang="et-EE" sz="2000" dirty="0">
                <a:latin typeface="Arial" panose="020B0604020202020204" pitchFamily="34" charset="0"/>
                <a:cs typeface="Arial" panose="020B0604020202020204" pitchFamily="34" charset="0"/>
              </a:rPr>
              <a:t>sobilikud on mugavad, lihtsad töölõigud – ma tahan vahepeal oma aju puhata ka!</a:t>
            </a:r>
          </a:p>
          <a:p>
            <a:pPr lvl="1"/>
            <a:r>
              <a:rPr lang="et-EE" sz="2000" dirty="0">
                <a:latin typeface="Arial" panose="020B0604020202020204" pitchFamily="34" charset="0"/>
                <a:cs typeface="Arial" panose="020B0604020202020204" pitchFamily="34" charset="0"/>
              </a:rPr>
              <a:t>puuduvad teadmised – ka </a:t>
            </a:r>
            <a:r>
              <a:rPr lang="et-EE" sz="2000" i="1" dirty="0">
                <a:latin typeface="Arial" panose="020B0604020202020204" pitchFamily="34" charset="0"/>
                <a:cs typeface="Arial" panose="020B0604020202020204" pitchFamily="34" charset="0"/>
              </a:rPr>
              <a:t>no-code</a:t>
            </a:r>
            <a:r>
              <a:rPr lang="et-EE" sz="2000" dirty="0">
                <a:latin typeface="Arial" panose="020B0604020202020204" pitchFamily="34" charset="0"/>
                <a:cs typeface="Arial" panose="020B0604020202020204" pitchFamily="34" charset="0"/>
              </a:rPr>
              <a:t> tasemel on vaja rohkem teadmisi kui ChatGPT ..</a:t>
            </a:r>
          </a:p>
          <a:p>
            <a:pPr>
              <a:buFont typeface="Wingdings" panose="05000000000000000000" pitchFamily="2" charset="2"/>
              <a:buChar char="è"/>
            </a:pPr>
            <a:r>
              <a:rPr lang="et-EE" sz="2400" dirty="0">
                <a:latin typeface="Arial" panose="020B0604020202020204" pitchFamily="34" charset="0"/>
                <a:cs typeface="Arial" panose="020B0604020202020204" pitchFamily="34" charset="0"/>
              </a:rPr>
              <a:t>ettevõtte põhiloogika muutmine on üliraske</a:t>
            </a:r>
          </a:p>
          <a:p>
            <a:pPr>
              <a:buFont typeface="Wingdings" panose="05000000000000000000" pitchFamily="2" charset="2"/>
              <a:buChar char="è"/>
            </a:pPr>
            <a:r>
              <a:rPr lang="et-EE" sz="2400" dirty="0">
                <a:latin typeface="Arial" panose="020B0604020202020204" pitchFamily="34" charset="0"/>
                <a:cs typeface="Arial" panose="020B0604020202020204" pitchFamily="34" charset="0"/>
              </a:rPr>
              <a:t>tulevad uued ettevõtted ja vanad hääbuvad</a:t>
            </a:r>
          </a:p>
          <a:p>
            <a:endParaRPr lang="et-EE" sz="2400" dirty="0">
              <a:latin typeface="Arial" panose="020B0604020202020204" pitchFamily="34" charset="0"/>
              <a:cs typeface="Arial" panose="020B0604020202020204" pitchFamily="34" charset="0"/>
            </a:endParaRPr>
          </a:p>
          <a:p>
            <a:endParaRPr lang="et-EE" sz="2400" dirty="0">
              <a:latin typeface="Arial" panose="020B0604020202020204" pitchFamily="34" charset="0"/>
              <a:cs typeface="Arial" panose="020B0604020202020204" pitchFamily="34" charset="0"/>
            </a:endParaRPr>
          </a:p>
          <a:p>
            <a:endParaRPr lang="et-EE" sz="1800" dirty="0">
              <a:latin typeface="Arial" panose="020B0604020202020204" pitchFamily="34" charset="0"/>
              <a:cs typeface="Arial" panose="020B0604020202020204" pitchFamily="34" charset="0"/>
            </a:endParaRPr>
          </a:p>
          <a:p>
            <a:pPr marL="0" indent="0">
              <a:buNone/>
            </a:pPr>
            <a:r>
              <a:rPr lang="et-EE" sz="1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81345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806DF-8977-C137-0810-B6E0815322F8}"/>
            </a:ext>
          </a:extLst>
        </p:cNvPr>
        <p:cNvGrpSpPr/>
        <p:nvPr/>
      </p:nvGrpSpPr>
      <p:grpSpPr>
        <a:xfrm>
          <a:off x="0" y="0"/>
          <a:ext cx="0" cy="0"/>
          <a:chOff x="0" y="0"/>
          <a:chExt cx="0" cy="0"/>
        </a:xfrm>
      </p:grpSpPr>
      <p:pic>
        <p:nvPicPr>
          <p:cNvPr id="11" name="Picture 10" descr="A person with glasses and a pink oval with black text&#10;&#10;Description automatically generated">
            <a:extLst>
              <a:ext uri="{FF2B5EF4-FFF2-40B4-BE49-F238E27FC236}">
                <a16:creationId xmlns:a16="http://schemas.microsoft.com/office/drawing/2014/main" id="{50F20604-40BC-F2F0-6949-12EC98F62BD9}"/>
              </a:ext>
            </a:extLst>
          </p:cNvPr>
          <p:cNvPicPr>
            <a:picLocks noChangeAspect="1"/>
          </p:cNvPicPr>
          <p:nvPr/>
        </p:nvPicPr>
        <p:blipFill>
          <a:blip r:embed="rId2"/>
          <a:stretch>
            <a:fillRect/>
          </a:stretch>
        </p:blipFill>
        <p:spPr>
          <a:xfrm>
            <a:off x="6496050" y="3600449"/>
            <a:ext cx="5695950" cy="3245367"/>
          </a:xfrm>
          <a:prstGeom prst="rect">
            <a:avLst/>
          </a:prstGeom>
        </p:spPr>
      </p:pic>
      <p:pic>
        <p:nvPicPr>
          <p:cNvPr id="3" name="Picture 2" descr="A person with long hair and purple circle with text&#10;&#10;Description automatically generated">
            <a:extLst>
              <a:ext uri="{FF2B5EF4-FFF2-40B4-BE49-F238E27FC236}">
                <a16:creationId xmlns:a16="http://schemas.microsoft.com/office/drawing/2014/main" id="{03CDDDDC-FDBE-653D-5C68-C992A781F182}"/>
              </a:ext>
            </a:extLst>
          </p:cNvPr>
          <p:cNvPicPr>
            <a:picLocks noChangeAspect="1"/>
          </p:cNvPicPr>
          <p:nvPr/>
        </p:nvPicPr>
        <p:blipFill>
          <a:blip r:embed="rId3"/>
          <a:stretch>
            <a:fillRect/>
          </a:stretch>
        </p:blipFill>
        <p:spPr>
          <a:xfrm>
            <a:off x="1" y="0"/>
            <a:ext cx="5416420" cy="3086100"/>
          </a:xfrm>
          <a:prstGeom prst="rect">
            <a:avLst/>
          </a:prstGeom>
        </p:spPr>
      </p:pic>
      <p:pic>
        <p:nvPicPr>
          <p:cNvPr id="5" name="Picture 4" descr="A close-up of a person's face&#10;&#10;Description automatically generated">
            <a:extLst>
              <a:ext uri="{FF2B5EF4-FFF2-40B4-BE49-F238E27FC236}">
                <a16:creationId xmlns:a16="http://schemas.microsoft.com/office/drawing/2014/main" id="{07F0D97E-9865-E2E9-AF9E-CA43D436E615}"/>
              </a:ext>
            </a:extLst>
          </p:cNvPr>
          <p:cNvPicPr>
            <a:picLocks noChangeAspect="1"/>
          </p:cNvPicPr>
          <p:nvPr/>
        </p:nvPicPr>
        <p:blipFill>
          <a:blip r:embed="rId4"/>
          <a:stretch>
            <a:fillRect/>
          </a:stretch>
        </p:blipFill>
        <p:spPr>
          <a:xfrm>
            <a:off x="6775580" y="0"/>
            <a:ext cx="5416420" cy="3086100"/>
          </a:xfrm>
          <a:prstGeom prst="rect">
            <a:avLst/>
          </a:prstGeom>
        </p:spPr>
      </p:pic>
      <p:pic>
        <p:nvPicPr>
          <p:cNvPr id="7" name="Picture 6" descr="A close-up of a person's face&#10;&#10;Description automatically generated">
            <a:extLst>
              <a:ext uri="{FF2B5EF4-FFF2-40B4-BE49-F238E27FC236}">
                <a16:creationId xmlns:a16="http://schemas.microsoft.com/office/drawing/2014/main" id="{3D50ACD5-2002-DD71-E46C-B6BE9EA0188D}"/>
              </a:ext>
            </a:extLst>
          </p:cNvPr>
          <p:cNvPicPr>
            <a:picLocks noChangeAspect="1"/>
          </p:cNvPicPr>
          <p:nvPr/>
        </p:nvPicPr>
        <p:blipFill>
          <a:blip r:embed="rId5"/>
          <a:stretch>
            <a:fillRect/>
          </a:stretch>
        </p:blipFill>
        <p:spPr>
          <a:xfrm>
            <a:off x="0" y="3680083"/>
            <a:ext cx="5416421" cy="3086100"/>
          </a:xfrm>
          <a:prstGeom prst="rect">
            <a:avLst/>
          </a:prstGeom>
        </p:spPr>
      </p:pic>
      <p:sp>
        <p:nvSpPr>
          <p:cNvPr id="2" name="TextBox 1">
            <a:extLst>
              <a:ext uri="{FF2B5EF4-FFF2-40B4-BE49-F238E27FC236}">
                <a16:creationId xmlns:a16="http://schemas.microsoft.com/office/drawing/2014/main" id="{BECBCA3E-840A-AB68-0A31-EEE9BB38E200}"/>
              </a:ext>
            </a:extLst>
          </p:cNvPr>
          <p:cNvSpPr txBox="1"/>
          <p:nvPr/>
        </p:nvSpPr>
        <p:spPr>
          <a:xfrm>
            <a:off x="3139946" y="2958554"/>
            <a:ext cx="6076950" cy="769441"/>
          </a:xfrm>
          <a:prstGeom prst="rect">
            <a:avLst/>
          </a:prstGeom>
          <a:noFill/>
        </p:spPr>
        <p:txBody>
          <a:bodyPr wrap="square" rtlCol="0">
            <a:spAutoFit/>
          </a:bodyPr>
          <a:lstStyle/>
          <a:p>
            <a:r>
              <a:rPr lang="en-EE" sz="4400" b="1" dirty="0">
                <a:solidFill>
                  <a:schemeClr val="tx2">
                    <a:lumMod val="90000"/>
                    <a:lumOff val="10000"/>
                  </a:schemeClr>
                </a:solidFill>
              </a:rPr>
              <a:t>PANEELDISKUSSIOON</a:t>
            </a:r>
          </a:p>
        </p:txBody>
      </p:sp>
    </p:spTree>
    <p:extLst>
      <p:ext uri="{BB962C8B-B14F-4D97-AF65-F5344CB8AC3E}">
        <p14:creationId xmlns:p14="http://schemas.microsoft.com/office/powerpoint/2010/main" val="4113824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027CB3-FD4A-6B28-FBB4-4F8C3B644DF7}"/>
              </a:ext>
            </a:extLst>
          </p:cNvPr>
          <p:cNvSpPr txBox="1"/>
          <p:nvPr/>
        </p:nvSpPr>
        <p:spPr>
          <a:xfrm>
            <a:off x="1771650" y="2558504"/>
            <a:ext cx="9124950" cy="2800767"/>
          </a:xfrm>
          <a:prstGeom prst="rect">
            <a:avLst/>
          </a:prstGeom>
          <a:noFill/>
        </p:spPr>
        <p:txBody>
          <a:bodyPr wrap="square" rtlCol="0">
            <a:spAutoFit/>
          </a:bodyPr>
          <a:lstStyle/>
          <a:p>
            <a:pPr algn="ctr"/>
            <a:r>
              <a:rPr lang="en-EE" sz="4400" b="1" dirty="0">
                <a:solidFill>
                  <a:schemeClr val="tx2">
                    <a:lumMod val="90000"/>
                    <a:lumOff val="10000"/>
                  </a:schemeClr>
                </a:solidFill>
              </a:rPr>
              <a:t>KUIDAS SAAKSITE OMA ORGANISATSIOONIS HOMSEST (VEEL PAREMINI) TEHISINTELLEKTI RAKENDADA?</a:t>
            </a:r>
          </a:p>
        </p:txBody>
      </p:sp>
      <p:sp>
        <p:nvSpPr>
          <p:cNvPr id="3" name="TextBox 2">
            <a:extLst>
              <a:ext uri="{FF2B5EF4-FFF2-40B4-BE49-F238E27FC236}">
                <a16:creationId xmlns:a16="http://schemas.microsoft.com/office/drawing/2014/main" id="{DDFF5D3C-CA21-2F35-1D63-1C57844AC6B1}"/>
              </a:ext>
            </a:extLst>
          </p:cNvPr>
          <p:cNvSpPr txBox="1"/>
          <p:nvPr/>
        </p:nvSpPr>
        <p:spPr>
          <a:xfrm>
            <a:off x="1771650" y="1251079"/>
            <a:ext cx="9124950" cy="769441"/>
          </a:xfrm>
          <a:prstGeom prst="rect">
            <a:avLst/>
          </a:prstGeom>
          <a:noFill/>
        </p:spPr>
        <p:txBody>
          <a:bodyPr wrap="square" rtlCol="0">
            <a:spAutoFit/>
          </a:bodyPr>
          <a:lstStyle/>
          <a:p>
            <a:pPr algn="ctr"/>
            <a:r>
              <a:rPr lang="en-EE" sz="4400" b="1" dirty="0">
                <a:solidFill>
                  <a:schemeClr val="accent5">
                    <a:lumMod val="75000"/>
                  </a:schemeClr>
                </a:solidFill>
              </a:rPr>
              <a:t>LABORITESTIMINE:</a:t>
            </a:r>
          </a:p>
        </p:txBody>
      </p:sp>
    </p:spTree>
    <p:extLst>
      <p:ext uri="{BB962C8B-B14F-4D97-AF65-F5344CB8AC3E}">
        <p14:creationId xmlns:p14="http://schemas.microsoft.com/office/powerpoint/2010/main" val="2047658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6A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EFE3A-523F-6D5E-94A5-3D655781F46B}"/>
              </a:ext>
            </a:extLst>
          </p:cNvPr>
          <p:cNvSpPr>
            <a:spLocks noGrp="1"/>
          </p:cNvSpPr>
          <p:nvPr>
            <p:ph type="title"/>
          </p:nvPr>
        </p:nvSpPr>
        <p:spPr/>
        <p:txBody>
          <a:bodyPr/>
          <a:lstStyle/>
          <a:p>
            <a:r>
              <a:rPr lang="et-EE" dirty="0"/>
              <a:t> </a:t>
            </a:r>
            <a:endParaRPr lang="en-US" dirty="0"/>
          </a:p>
        </p:txBody>
      </p:sp>
      <p:pic>
        <p:nvPicPr>
          <p:cNvPr id="5" name="Content Placeholder 4" descr="A cartoon of people using computers&#10;&#10;AI-generated content may be incorrect.">
            <a:extLst>
              <a:ext uri="{FF2B5EF4-FFF2-40B4-BE49-F238E27FC236}">
                <a16:creationId xmlns:a16="http://schemas.microsoft.com/office/drawing/2014/main" id="{D6631F4E-6555-BE9E-A09D-EA13848A6889}"/>
              </a:ext>
            </a:extLst>
          </p:cNvPr>
          <p:cNvPicPr>
            <a:picLocks noGrp="1" noChangeAspect="1"/>
          </p:cNvPicPr>
          <p:nvPr>
            <p:ph idx="1"/>
          </p:nvPr>
        </p:nvPicPr>
        <p:blipFill>
          <a:blip r:embed="rId3"/>
          <a:stretch>
            <a:fillRect/>
          </a:stretch>
        </p:blipFill>
        <p:spPr>
          <a:xfrm>
            <a:off x="1418034" y="180578"/>
            <a:ext cx="9745266" cy="6496844"/>
          </a:xfrm>
        </p:spPr>
      </p:pic>
      <p:sp>
        <p:nvSpPr>
          <p:cNvPr id="3" name="TextBox 2">
            <a:extLst>
              <a:ext uri="{FF2B5EF4-FFF2-40B4-BE49-F238E27FC236}">
                <a16:creationId xmlns:a16="http://schemas.microsoft.com/office/drawing/2014/main" id="{47C1E358-2E49-C57A-4086-B407CFA4D72D}"/>
              </a:ext>
            </a:extLst>
          </p:cNvPr>
          <p:cNvSpPr txBox="1"/>
          <p:nvPr/>
        </p:nvSpPr>
        <p:spPr>
          <a:xfrm>
            <a:off x="9437529" y="6610341"/>
            <a:ext cx="266451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Image: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Openai</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Image1,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prompt</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by TK, 250508</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3872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60A98-3002-A228-AA3D-BD034F2F287A}"/>
              </a:ext>
            </a:extLst>
          </p:cNvPr>
          <p:cNvSpPr>
            <a:spLocks noGrp="1"/>
          </p:cNvSpPr>
          <p:nvPr>
            <p:ph type="title"/>
          </p:nvPr>
        </p:nvSpPr>
        <p:spPr>
          <a:xfrm>
            <a:off x="838200" y="365125"/>
            <a:ext cx="4053840" cy="1798955"/>
          </a:xfrm>
        </p:spPr>
        <p:txBody>
          <a:bodyPr/>
          <a:lstStyle/>
          <a:p>
            <a:r>
              <a:rPr lang="et-EE" dirty="0" err="1"/>
              <a:t>Üldmudelite</a:t>
            </a:r>
            <a:r>
              <a:rPr lang="et-EE" dirty="0"/>
              <a:t> modaalsused</a:t>
            </a:r>
            <a:endParaRPr lang="en-US" dirty="0"/>
          </a:p>
        </p:txBody>
      </p:sp>
      <p:sp>
        <p:nvSpPr>
          <p:cNvPr id="3" name="Content Placeholder 2">
            <a:extLst>
              <a:ext uri="{FF2B5EF4-FFF2-40B4-BE49-F238E27FC236}">
                <a16:creationId xmlns:a16="http://schemas.microsoft.com/office/drawing/2014/main" id="{8B37233C-181E-791B-49AD-2B4BD5C1F9AB}"/>
              </a:ext>
            </a:extLst>
          </p:cNvPr>
          <p:cNvSpPr>
            <a:spLocks noGrp="1"/>
          </p:cNvSpPr>
          <p:nvPr>
            <p:ph idx="1"/>
          </p:nvPr>
        </p:nvSpPr>
        <p:spPr>
          <a:xfrm>
            <a:off x="838200" y="2164080"/>
            <a:ext cx="4495800" cy="4012882"/>
          </a:xfrm>
        </p:spPr>
        <p:txBody>
          <a:bodyPr/>
          <a:lstStyle/>
          <a:p>
            <a:r>
              <a:rPr lang="et-EE" dirty="0"/>
              <a:t>Tekst</a:t>
            </a:r>
          </a:p>
          <a:p>
            <a:pPr lvl="1"/>
            <a:r>
              <a:rPr lang="et-EE" dirty="0"/>
              <a:t>Kood</a:t>
            </a:r>
          </a:p>
          <a:p>
            <a:r>
              <a:rPr lang="et-EE" dirty="0"/>
              <a:t>Arvud</a:t>
            </a:r>
          </a:p>
          <a:p>
            <a:r>
              <a:rPr lang="et-EE" dirty="0"/>
              <a:t>Tabelandmed</a:t>
            </a:r>
          </a:p>
          <a:p>
            <a:r>
              <a:rPr lang="et-EE" dirty="0"/>
              <a:t>Graafika</a:t>
            </a:r>
          </a:p>
          <a:p>
            <a:r>
              <a:rPr lang="et-EE" dirty="0"/>
              <a:t>Audio</a:t>
            </a:r>
          </a:p>
          <a:p>
            <a:r>
              <a:rPr lang="et-EE" dirty="0"/>
              <a:t>Video</a:t>
            </a:r>
            <a:endParaRPr lang="en-US" dirty="0"/>
          </a:p>
        </p:txBody>
      </p:sp>
      <p:pic>
        <p:nvPicPr>
          <p:cNvPr id="5" name="Picture 4" descr="A computer with text input and images&#10;&#10;AI-generated content may be incorrect.">
            <a:extLst>
              <a:ext uri="{FF2B5EF4-FFF2-40B4-BE49-F238E27FC236}">
                <a16:creationId xmlns:a16="http://schemas.microsoft.com/office/drawing/2014/main" id="{99E2B66C-DE96-FBEF-AB71-39C152CB59A2}"/>
              </a:ext>
            </a:extLst>
          </p:cNvPr>
          <p:cNvPicPr>
            <a:picLocks noChangeAspect="1"/>
          </p:cNvPicPr>
          <p:nvPr/>
        </p:nvPicPr>
        <p:blipFill>
          <a:blip r:embed="rId3"/>
          <a:stretch>
            <a:fillRect/>
          </a:stretch>
        </p:blipFill>
        <p:spPr>
          <a:xfrm>
            <a:off x="5334000" y="0"/>
            <a:ext cx="6858000" cy="6858000"/>
          </a:xfrm>
          <a:prstGeom prst="rect">
            <a:avLst/>
          </a:prstGeom>
        </p:spPr>
      </p:pic>
      <p:sp>
        <p:nvSpPr>
          <p:cNvPr id="6" name="TextBox 5">
            <a:extLst>
              <a:ext uri="{FF2B5EF4-FFF2-40B4-BE49-F238E27FC236}">
                <a16:creationId xmlns:a16="http://schemas.microsoft.com/office/drawing/2014/main" id="{3EF2C6AB-BEBB-7766-85A1-2D9F4E57B94B}"/>
              </a:ext>
            </a:extLst>
          </p:cNvPr>
          <p:cNvSpPr txBox="1"/>
          <p:nvPr/>
        </p:nvSpPr>
        <p:spPr>
          <a:xfrm>
            <a:off x="5334000" y="6611779"/>
            <a:ext cx="2664512"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Image: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Openai</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Image1, </a:t>
            </a:r>
            <a:r>
              <a:rPr kumimoji="0" lang="et-EE" sz="1000" b="0" i="0" u="none" strike="noStrike" kern="1200" cap="none" spc="0" normalizeH="0" baseline="0" noProof="0" dirty="0" err="1">
                <a:ln>
                  <a:noFill/>
                </a:ln>
                <a:solidFill>
                  <a:prstClr val="black"/>
                </a:solidFill>
                <a:effectLst/>
                <a:uLnTx/>
                <a:uFillTx/>
                <a:latin typeface="Aptos" panose="02110004020202020204"/>
                <a:ea typeface="+mn-ea"/>
                <a:cs typeface="+mn-cs"/>
              </a:rPr>
              <a:t>prompt</a:t>
            </a:r>
            <a:r>
              <a:rPr kumimoji="0" lang="et-EE" sz="1000" b="0" i="0" u="none" strike="noStrike" kern="1200" cap="none" spc="0" normalizeH="0" baseline="0" noProof="0" dirty="0">
                <a:ln>
                  <a:noFill/>
                </a:ln>
                <a:solidFill>
                  <a:prstClr val="black"/>
                </a:solidFill>
                <a:effectLst/>
                <a:uLnTx/>
                <a:uFillTx/>
                <a:latin typeface="Aptos" panose="02110004020202020204"/>
                <a:ea typeface="+mn-ea"/>
                <a:cs typeface="+mn-cs"/>
              </a:rPr>
              <a:t> by TK, 250509</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1679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TotalTime>
  <Words>11893</Words>
  <Application>Microsoft Office PowerPoint</Application>
  <PresentationFormat>Widescreen</PresentationFormat>
  <Paragraphs>1227</Paragraphs>
  <Slides>79</Slides>
  <Notes>47</Notes>
  <HiddenSlides>16</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Office Theme</vt:lpstr>
      <vt:lpstr>PowerPoint Presentation</vt:lpstr>
      <vt:lpstr>PowerPoint Presentation</vt:lpstr>
      <vt:lpstr>PowerPoint Presentation</vt:lpstr>
      <vt:lpstr>Milliseid äri- ja tööprotsesse saab automatiseerida AIga?</vt:lpstr>
      <vt:lpstr>AI business applications and their induced economic effects</vt:lpstr>
      <vt:lpstr>Mudelid</vt:lpstr>
      <vt:lpstr> </vt:lpstr>
      <vt:lpstr> </vt:lpstr>
      <vt:lpstr>Üldmudelite modaalsused</vt:lpstr>
      <vt:lpstr>OpenAI viis taset AGI suunas</vt:lpstr>
      <vt:lpstr>Suured keelemudelid, omadused</vt:lpstr>
      <vt:lpstr>Mõned suurte keelemudelite omadused</vt:lpstr>
      <vt:lpstr>Keelemudelite piirangud:</vt:lpstr>
      <vt:lpstr>Millistes funktsioonides on AI juba võrreldav inimese tehtava tööga?</vt:lpstr>
      <vt:lpstr>LLM võimete ülekaal inimese suhtes</vt:lpstr>
      <vt:lpstr>Millistes funktsioonides on inimene tugevam ja millistes AI tugevam?</vt:lpstr>
      <vt:lpstr>Kus suured keelemudelid (LLM) on selgelt nõrgemad kuid inimesed</vt:lpstr>
      <vt:lpstr>Kus inimesed on üldiselt tugevamad kui LLMid</vt:lpstr>
      <vt:lpstr>Augmented worker/ Augmenteeritud töötaja</vt:lpstr>
      <vt:lpstr>Augmenteerimine (rohkendamine) </vt:lpstr>
      <vt:lpstr> </vt:lpstr>
      <vt:lpstr>Tavaline vs augmenteeritud töötaja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 praktikas</vt:lpstr>
      <vt:lpstr>kes ma olen?</vt:lpstr>
      <vt:lpstr>raamatupidamine</vt:lpstr>
      <vt:lpstr>AI raamatupidamistarkvaras</vt:lpstr>
      <vt:lpstr>taskid, assisteerimine</vt:lpstr>
      <vt:lpstr>analüüsid</vt:lpstr>
      <vt:lpstr>kontrollid</vt:lpstr>
      <vt:lpstr>agendid</vt:lpstr>
      <vt:lpstr>näide- aastaaruande kontrollija</vt:lpstr>
      <vt:lpstr>takistused</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Maris Zernand-Vilson</dc:creator>
  <cp:lastModifiedBy>Maris Zernand-Vilson</cp:lastModifiedBy>
  <cp:revision>3</cp:revision>
  <dcterms:created xsi:type="dcterms:W3CDTF">2025-12-02T08:51:10Z</dcterms:created>
  <dcterms:modified xsi:type="dcterms:W3CDTF">2026-05-12T12:03:14Z</dcterms:modified>
</cp:coreProperties>
</file>