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329" r:id="rId5"/>
    <p:sldId id="281" r:id="rId6"/>
    <p:sldId id="331" r:id="rId7"/>
    <p:sldId id="336" r:id="rId8"/>
    <p:sldId id="333" r:id="rId9"/>
    <p:sldId id="330" r:id="rId10"/>
    <p:sldId id="346" r:id="rId11"/>
    <p:sldId id="344" r:id="rId12"/>
    <p:sldId id="345" r:id="rId13"/>
    <p:sldId id="334" r:id="rId14"/>
    <p:sldId id="337" r:id="rId15"/>
    <p:sldId id="342" r:id="rId16"/>
    <p:sldId id="307" r:id="rId17"/>
    <p:sldId id="338" r:id="rId18"/>
    <p:sldId id="339" r:id="rId19"/>
    <p:sldId id="340" r:id="rId20"/>
    <p:sldId id="341" r:id="rId21"/>
  </p:sldIdLst>
  <p:sldSz cx="12192000" cy="6858000"/>
  <p:notesSz cx="6858000" cy="9144000"/>
  <p:defaultTextStyle>
    <a:defPPr>
      <a:defRPr lang="en-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558A35-F7B4-3C0B-3D84-6983E280D796}" name="René Jõeleht" initials="RJ" userId="S::rene.joeleht@taltech.ee::96c1d2c5-9223-458b-8276-e9fd91580f60" providerId="AD"/>
  <p188:author id="{DE8AF845-F950-A1DD-B785-224CBA41B739}" name="Andrei Nikonov" initials="AN" userId="S::andnik@taltech.ee::372157b9-ccd6-4510-87ca-0c44235008bb" providerId="AD"/>
  <p188:author id="{8859D34E-383D-237A-8D81-38DF29B47636}" name="Jekaterina Reut" initials="JR" userId="S::jekaterina.reut@taltech.ee::e9d9d905-43ab-41c9-9fcb-021cab45047f" providerId="AD"/>
  <p188:author id="{3386EB8B-D7FB-D7C0-2FB3-A81E9ED064B3}" name="Vitali Sõritski" initials="VS" userId="S::vitali.soritski@taltech.ee::273627cc-f767-48dd-b676-ffed182d523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42A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6A17B7-FD1B-20B4-4C57-53F5DE8C3860}" v="8" dt="2026-05-25T12:58:59.6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8" d="100"/>
          <a:sy n="148" d="100"/>
        </p:scale>
        <p:origin x="738"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37E54-A86E-475D-843E-CFBACCC7098E}" type="datetimeFigureOut">
              <a:rPr lang="en-US" smtClean="0"/>
              <a:t>5/25/2026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15B3C1-5CAB-427D-8E27-85AB15758F89}" type="slidenum">
              <a:rPr lang="en-US" smtClean="0"/>
              <a:t>‹#›</a:t>
            </a:fld>
            <a:endParaRPr lang="en-US"/>
          </a:p>
        </p:txBody>
      </p:sp>
    </p:spTree>
    <p:extLst>
      <p:ext uri="{BB962C8B-B14F-4D97-AF65-F5344CB8AC3E}">
        <p14:creationId xmlns:p14="http://schemas.microsoft.com/office/powerpoint/2010/main" val="537383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A black and white photo&#10;&#10;AI-generated content may be incorrect.">
            <a:extLst>
              <a:ext uri="{FF2B5EF4-FFF2-40B4-BE49-F238E27FC236}">
                <a16:creationId xmlns:a16="http://schemas.microsoft.com/office/drawing/2014/main" id="{BF1601C0-714D-B805-D4E7-4CBA5A8044B0}"/>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259509" y="-65011"/>
            <a:ext cx="12711017" cy="7149947"/>
          </a:xfrm>
          <a:prstGeom prst="rect">
            <a:avLst/>
          </a:prstGeom>
        </p:spPr>
      </p:pic>
      <p:sp>
        <p:nvSpPr>
          <p:cNvPr id="13" name="Rectangle 12">
            <a:extLst>
              <a:ext uri="{FF2B5EF4-FFF2-40B4-BE49-F238E27FC236}">
                <a16:creationId xmlns:a16="http://schemas.microsoft.com/office/drawing/2014/main" id="{5B4162FB-EA6D-E45B-2DB4-314F711D7D9C}"/>
              </a:ext>
            </a:extLst>
          </p:cNvPr>
          <p:cNvSpPr>
            <a:spLocks/>
          </p:cNvSpPr>
          <p:nvPr userDrawn="1"/>
        </p:nvSpPr>
        <p:spPr>
          <a:xfrm>
            <a:off x="1673771" y="1655379"/>
            <a:ext cx="8844456" cy="360242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2" name="Picture 11" descr="A colorful liquid in a black background&#10;&#10;AI-generated content may be incorrect.">
            <a:extLst>
              <a:ext uri="{FF2B5EF4-FFF2-40B4-BE49-F238E27FC236}">
                <a16:creationId xmlns:a16="http://schemas.microsoft.com/office/drawing/2014/main" id="{5FA37EBA-4962-F449-140A-0B5C20AD192D}"/>
              </a:ext>
            </a:extLst>
          </p:cNvPr>
          <p:cNvPicPr>
            <a:picLocks noGrp="1" noRot="1" noChangeAspect="1" noMove="1" noResize="1" noEditPoints="1" noAdjustHandles="1" noChangeArrowheads="1" noChangeShapeType="1" noCrop="1"/>
          </p:cNvPicPr>
          <p:nvPr userDrawn="1"/>
        </p:nvPicPr>
        <p:blipFill rotWithShape="1">
          <a:blip r:embed="rId3"/>
          <a:srcRect t="6295" r="4951" b="36605"/>
          <a:stretch/>
        </p:blipFill>
        <p:spPr>
          <a:xfrm>
            <a:off x="-259509" y="2789709"/>
            <a:ext cx="12711017" cy="4295227"/>
          </a:xfrm>
          <a:prstGeom prst="rect">
            <a:avLst/>
          </a:prstGeom>
        </p:spPr>
      </p:pic>
      <p:sp>
        <p:nvSpPr>
          <p:cNvPr id="2" name="Title 1">
            <a:extLst>
              <a:ext uri="{FF2B5EF4-FFF2-40B4-BE49-F238E27FC236}">
                <a16:creationId xmlns:a16="http://schemas.microsoft.com/office/drawing/2014/main" id="{D9F0D3F8-ED6C-61D7-9A0A-5D63D99B558F}"/>
              </a:ext>
            </a:extLst>
          </p:cNvPr>
          <p:cNvSpPr>
            <a:spLocks noGrp="1"/>
          </p:cNvSpPr>
          <p:nvPr>
            <p:ph type="ctrTitle" hasCustomPrompt="1"/>
          </p:nvPr>
        </p:nvSpPr>
        <p:spPr>
          <a:xfrm>
            <a:off x="1850834" y="1774901"/>
            <a:ext cx="8372819" cy="1314855"/>
          </a:xfrm>
        </p:spPr>
        <p:txBody>
          <a:bodyPr anchor="b">
            <a:normAutofit/>
          </a:bodyPr>
          <a:lstStyle>
            <a:lvl1pPr algn="ctr">
              <a:defRPr sz="5400" b="1" i="0">
                <a:solidFill>
                  <a:srgbClr val="342A5F"/>
                </a:solidFill>
                <a:latin typeface="Proxima Nova Th" panose="02000506030000020004" pitchFamily="2" charset="77"/>
              </a:defRPr>
            </a:lvl1pPr>
          </a:lstStyle>
          <a:p>
            <a:r>
              <a:rPr lang="en-US"/>
              <a:t>LISA NIMI</a:t>
            </a:r>
            <a:endParaRPr lang="en-EE"/>
          </a:p>
        </p:txBody>
      </p:sp>
      <p:sp>
        <p:nvSpPr>
          <p:cNvPr id="3" name="Subtitle 2">
            <a:extLst>
              <a:ext uri="{FF2B5EF4-FFF2-40B4-BE49-F238E27FC236}">
                <a16:creationId xmlns:a16="http://schemas.microsoft.com/office/drawing/2014/main" id="{F6B112D6-E2FA-6D14-F053-FE7F42FEDB71}"/>
              </a:ext>
            </a:extLst>
          </p:cNvPr>
          <p:cNvSpPr>
            <a:spLocks noGrp="1"/>
          </p:cNvSpPr>
          <p:nvPr>
            <p:ph type="subTitle" idx="1" hasCustomPrompt="1"/>
          </p:nvPr>
        </p:nvSpPr>
        <p:spPr>
          <a:xfrm>
            <a:off x="1523999" y="3429000"/>
            <a:ext cx="9144000" cy="1655762"/>
          </a:xfrm>
        </p:spPr>
        <p:txBody>
          <a:bodyPr>
            <a:normAutofit/>
          </a:bodyPr>
          <a:lstStyle>
            <a:lvl1pPr marL="0" indent="0" algn="ctr">
              <a:lnSpc>
                <a:spcPct val="100000"/>
              </a:lnSpc>
              <a:spcBef>
                <a:spcPts val="400"/>
              </a:spcBef>
              <a:buNone/>
              <a:defRPr sz="2200" b="0" i="0">
                <a:solidFill>
                  <a:srgbClr val="342A5F"/>
                </a:solidFill>
                <a:latin typeface="Proxima Nova Rg" panose="0200050603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Keskuse</a:t>
            </a:r>
            <a:r>
              <a:rPr lang="en-US"/>
              <a:t>/</a:t>
            </a:r>
            <a:r>
              <a:rPr lang="en-US" err="1"/>
              <a:t>esitaja</a:t>
            </a:r>
            <a:r>
              <a:rPr lang="en-US"/>
              <a:t> </a:t>
            </a:r>
            <a:r>
              <a:rPr lang="en-US" err="1"/>
              <a:t>nimi</a:t>
            </a:r>
            <a:endParaRPr lang="en-US"/>
          </a:p>
          <a:p>
            <a:r>
              <a:rPr lang="en-US" err="1"/>
              <a:t>Osakonnanimi</a:t>
            </a:r>
            <a:endParaRPr lang="en-US"/>
          </a:p>
          <a:p>
            <a:r>
              <a:rPr lang="en-US" err="1"/>
              <a:t>Kuupäev</a:t>
            </a:r>
            <a:endParaRPr lang="en-EE"/>
          </a:p>
        </p:txBody>
      </p:sp>
      <p:pic>
        <p:nvPicPr>
          <p:cNvPr id="1026" name="Picture 2">
            <a:extLst>
              <a:ext uri="{FF2B5EF4-FFF2-40B4-BE49-F238E27FC236}">
                <a16:creationId xmlns:a16="http://schemas.microsoft.com/office/drawing/2014/main" id="{5D57DB59-B9EE-E69C-93F6-55D72A6E43B3}"/>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976640" y="694491"/>
            <a:ext cx="1806786" cy="1260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830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pic>
        <p:nvPicPr>
          <p:cNvPr id="6" name="Picture 5" descr="A black and white photo&#10;&#10;AI-generated content may be incorrect.">
            <a:extLst>
              <a:ext uri="{FF2B5EF4-FFF2-40B4-BE49-F238E27FC236}">
                <a16:creationId xmlns:a16="http://schemas.microsoft.com/office/drawing/2014/main" id="{444673D0-6933-4244-A1CD-A1279303218D}"/>
              </a:ext>
            </a:extLst>
          </p:cNvPr>
          <p:cNvPicPr>
            <a:picLocks noGrp="1" noRot="1" noMove="1" noResize="1" noEditPoints="1" noAdjustHandles="1" noChangeArrowheads="1" noChangeShapeType="1" noCrop="1"/>
          </p:cNvPicPr>
          <p:nvPr userDrawn="1"/>
        </p:nvPicPr>
        <p:blipFill>
          <a:blip r:embed="rId2"/>
          <a:stretch>
            <a:fillRect/>
          </a:stretch>
        </p:blipFill>
        <p:spPr>
          <a:xfrm>
            <a:off x="-259509" y="-65011"/>
            <a:ext cx="12711017" cy="7149947"/>
          </a:xfrm>
          <a:prstGeom prst="rect">
            <a:avLst/>
          </a:prstGeom>
        </p:spPr>
      </p:pic>
      <p:sp>
        <p:nvSpPr>
          <p:cNvPr id="5" name="Title 1">
            <a:extLst>
              <a:ext uri="{FF2B5EF4-FFF2-40B4-BE49-F238E27FC236}">
                <a16:creationId xmlns:a16="http://schemas.microsoft.com/office/drawing/2014/main" id="{CC7AFD27-3A75-A3B6-39DD-7F9F978D312B}"/>
              </a:ext>
            </a:extLst>
          </p:cNvPr>
          <p:cNvSpPr>
            <a:spLocks noGrp="1"/>
          </p:cNvSpPr>
          <p:nvPr>
            <p:ph type="title" hasCustomPrompt="1"/>
          </p:nvPr>
        </p:nvSpPr>
        <p:spPr>
          <a:xfrm>
            <a:off x="4437321" y="723567"/>
            <a:ext cx="3388242" cy="1325563"/>
          </a:xfrm>
        </p:spPr>
        <p:txBody>
          <a:bodyPr/>
          <a:lstStyle>
            <a:lvl1pPr>
              <a:defRPr b="1" i="0">
                <a:solidFill>
                  <a:schemeClr val="bg1"/>
                </a:solidFill>
                <a:latin typeface="Proxima Nova Th" panose="02000506030000020004" pitchFamily="2" charset="77"/>
              </a:defRPr>
            </a:lvl1pPr>
          </a:lstStyle>
          <a:p>
            <a:r>
              <a:rPr lang="en-US"/>
              <a:t>KONTAKTID</a:t>
            </a:r>
            <a:endParaRPr lang="en-EE"/>
          </a:p>
        </p:txBody>
      </p:sp>
      <p:pic>
        <p:nvPicPr>
          <p:cNvPr id="7" name="Picture 6" descr="A colorful liquid in a black background&#10;&#10;AI-generated content may be incorrect.">
            <a:extLst>
              <a:ext uri="{FF2B5EF4-FFF2-40B4-BE49-F238E27FC236}">
                <a16:creationId xmlns:a16="http://schemas.microsoft.com/office/drawing/2014/main" id="{207D7D28-2A51-0454-119F-8E92E16B5882}"/>
              </a:ext>
            </a:extLst>
          </p:cNvPr>
          <p:cNvPicPr>
            <a:picLocks noGrp="1" noRot="1" noMove="1" noResize="1" noEditPoints="1" noAdjustHandles="1" noChangeArrowheads="1" noChangeShapeType="1" noCrop="1"/>
          </p:cNvPicPr>
          <p:nvPr userDrawn="1"/>
        </p:nvPicPr>
        <p:blipFill>
          <a:blip r:embed="rId3"/>
          <a:stretch>
            <a:fillRect/>
          </a:stretch>
        </p:blipFill>
        <p:spPr>
          <a:xfrm rot="280043">
            <a:off x="-1712616" y="-292381"/>
            <a:ext cx="17070714" cy="9602277"/>
          </a:xfrm>
          <a:prstGeom prst="rect">
            <a:avLst/>
          </a:prstGeom>
        </p:spPr>
      </p:pic>
      <p:sp>
        <p:nvSpPr>
          <p:cNvPr id="8" name="Rectangle 7">
            <a:extLst>
              <a:ext uri="{FF2B5EF4-FFF2-40B4-BE49-F238E27FC236}">
                <a16:creationId xmlns:a16="http://schemas.microsoft.com/office/drawing/2014/main" id="{839EF2CA-F9ED-442C-DEA7-93A1E2CE1FBB}"/>
              </a:ext>
            </a:extLst>
          </p:cNvPr>
          <p:cNvSpPr/>
          <p:nvPr userDrawn="1"/>
        </p:nvSpPr>
        <p:spPr>
          <a:xfrm>
            <a:off x="452992" y="2490973"/>
            <a:ext cx="2402958" cy="231789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9" name="Rectangle 8">
            <a:extLst>
              <a:ext uri="{FF2B5EF4-FFF2-40B4-BE49-F238E27FC236}">
                <a16:creationId xmlns:a16="http://schemas.microsoft.com/office/drawing/2014/main" id="{591E962B-2409-ED50-70DC-43EF7AB4A4DC}"/>
              </a:ext>
            </a:extLst>
          </p:cNvPr>
          <p:cNvSpPr/>
          <p:nvPr userDrawn="1"/>
        </p:nvSpPr>
        <p:spPr>
          <a:xfrm>
            <a:off x="3444172" y="2490973"/>
            <a:ext cx="2402958" cy="231789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10" name="Rectangle 9">
            <a:extLst>
              <a:ext uri="{FF2B5EF4-FFF2-40B4-BE49-F238E27FC236}">
                <a16:creationId xmlns:a16="http://schemas.microsoft.com/office/drawing/2014/main" id="{113F6259-1149-2EDC-69B4-AAF5470C3C5A}"/>
              </a:ext>
            </a:extLst>
          </p:cNvPr>
          <p:cNvSpPr/>
          <p:nvPr userDrawn="1"/>
        </p:nvSpPr>
        <p:spPr>
          <a:xfrm>
            <a:off x="6497491" y="2490973"/>
            <a:ext cx="2402958" cy="231789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11" name="Rectangle 10">
            <a:extLst>
              <a:ext uri="{FF2B5EF4-FFF2-40B4-BE49-F238E27FC236}">
                <a16:creationId xmlns:a16="http://schemas.microsoft.com/office/drawing/2014/main" id="{D120CA97-A36B-4C8D-1FFA-6D3051E1FB71}"/>
              </a:ext>
            </a:extLst>
          </p:cNvPr>
          <p:cNvSpPr/>
          <p:nvPr userDrawn="1"/>
        </p:nvSpPr>
        <p:spPr>
          <a:xfrm>
            <a:off x="9460328" y="2490973"/>
            <a:ext cx="2402958" cy="231789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12" name="TextBox 11">
            <a:extLst>
              <a:ext uri="{FF2B5EF4-FFF2-40B4-BE49-F238E27FC236}">
                <a16:creationId xmlns:a16="http://schemas.microsoft.com/office/drawing/2014/main" id="{EE9983FE-6CB0-02CB-5BBD-217E40969457}"/>
              </a:ext>
            </a:extLst>
          </p:cNvPr>
          <p:cNvSpPr txBox="1"/>
          <p:nvPr userDrawn="1"/>
        </p:nvSpPr>
        <p:spPr>
          <a:xfrm>
            <a:off x="452992" y="4808871"/>
            <a:ext cx="2402958" cy="923330"/>
          </a:xfrm>
          <a:prstGeom prst="rect">
            <a:avLst/>
          </a:prstGeom>
          <a:noFill/>
        </p:spPr>
        <p:txBody>
          <a:bodyPr wrap="square" rtlCol="0">
            <a:spAutoFit/>
          </a:bodyPr>
          <a:lstStyle/>
          <a:p>
            <a:pPr algn="ctr"/>
            <a:r>
              <a:rPr lang="en-EE" b="0" i="0">
                <a:solidFill>
                  <a:schemeClr val="bg1"/>
                </a:solidFill>
                <a:latin typeface="Proxima Nova Rg" panose="02000506030000020004" pitchFamily="2" charset="77"/>
              </a:rPr>
              <a:t>Nimi</a:t>
            </a:r>
          </a:p>
          <a:p>
            <a:pPr algn="ctr"/>
            <a:r>
              <a:rPr lang="en-EE" b="0" i="0">
                <a:solidFill>
                  <a:schemeClr val="bg1"/>
                </a:solidFill>
                <a:latin typeface="Proxima Nova Rg" panose="02000506030000020004" pitchFamily="2" charset="77"/>
              </a:rPr>
              <a:t>Ametikoht</a:t>
            </a:r>
          </a:p>
          <a:p>
            <a:pPr algn="ctr"/>
            <a:r>
              <a:rPr lang="en-EE" b="0" i="0">
                <a:solidFill>
                  <a:schemeClr val="bg1"/>
                </a:solidFill>
                <a:latin typeface="Proxima Nova Rg" panose="02000506030000020004" pitchFamily="2" charset="77"/>
              </a:rPr>
              <a:t>Email</a:t>
            </a:r>
          </a:p>
        </p:txBody>
      </p:sp>
      <p:sp>
        <p:nvSpPr>
          <p:cNvPr id="13" name="TextBox 12">
            <a:extLst>
              <a:ext uri="{FF2B5EF4-FFF2-40B4-BE49-F238E27FC236}">
                <a16:creationId xmlns:a16="http://schemas.microsoft.com/office/drawing/2014/main" id="{B2A1B1DB-2E59-A51C-1BEF-8068912CAB23}"/>
              </a:ext>
            </a:extLst>
          </p:cNvPr>
          <p:cNvSpPr txBox="1"/>
          <p:nvPr userDrawn="1"/>
        </p:nvSpPr>
        <p:spPr>
          <a:xfrm>
            <a:off x="3444172" y="4875661"/>
            <a:ext cx="2402958" cy="923330"/>
          </a:xfrm>
          <a:prstGeom prst="rect">
            <a:avLst/>
          </a:prstGeom>
          <a:noFill/>
        </p:spPr>
        <p:txBody>
          <a:bodyPr wrap="square" rtlCol="0">
            <a:spAutoFit/>
          </a:bodyPr>
          <a:lstStyle/>
          <a:p>
            <a:pPr algn="ctr"/>
            <a:r>
              <a:rPr lang="en-EE" b="0" i="0">
                <a:solidFill>
                  <a:schemeClr val="bg1"/>
                </a:solidFill>
                <a:latin typeface="Proxima Nova Rg" panose="02000506030000020004" pitchFamily="2" charset="77"/>
              </a:rPr>
              <a:t>Nimi</a:t>
            </a:r>
          </a:p>
          <a:p>
            <a:pPr algn="ctr"/>
            <a:r>
              <a:rPr lang="en-EE" b="0" i="0">
                <a:solidFill>
                  <a:schemeClr val="bg1"/>
                </a:solidFill>
                <a:latin typeface="Proxima Nova Rg" panose="02000506030000020004" pitchFamily="2" charset="77"/>
              </a:rPr>
              <a:t>Ametikoht</a:t>
            </a:r>
          </a:p>
          <a:p>
            <a:pPr algn="ctr"/>
            <a:r>
              <a:rPr lang="en-EE" b="0" i="0">
                <a:solidFill>
                  <a:schemeClr val="bg1"/>
                </a:solidFill>
                <a:latin typeface="Proxima Nova Rg" panose="02000506030000020004" pitchFamily="2" charset="77"/>
              </a:rPr>
              <a:t>Email</a:t>
            </a:r>
          </a:p>
        </p:txBody>
      </p:sp>
      <p:sp>
        <p:nvSpPr>
          <p:cNvPr id="14" name="TextBox 13">
            <a:extLst>
              <a:ext uri="{FF2B5EF4-FFF2-40B4-BE49-F238E27FC236}">
                <a16:creationId xmlns:a16="http://schemas.microsoft.com/office/drawing/2014/main" id="{80D645AA-3910-82F1-F86C-6B4C2173B3BE}"/>
              </a:ext>
            </a:extLst>
          </p:cNvPr>
          <p:cNvSpPr txBox="1"/>
          <p:nvPr userDrawn="1"/>
        </p:nvSpPr>
        <p:spPr>
          <a:xfrm>
            <a:off x="6497491" y="4875661"/>
            <a:ext cx="2402958" cy="923330"/>
          </a:xfrm>
          <a:prstGeom prst="rect">
            <a:avLst/>
          </a:prstGeom>
          <a:noFill/>
        </p:spPr>
        <p:txBody>
          <a:bodyPr wrap="square" rtlCol="0">
            <a:spAutoFit/>
          </a:bodyPr>
          <a:lstStyle/>
          <a:p>
            <a:pPr algn="ctr"/>
            <a:r>
              <a:rPr lang="en-EE" b="0" i="0">
                <a:solidFill>
                  <a:schemeClr val="bg1"/>
                </a:solidFill>
                <a:latin typeface="Proxima Nova Rg" panose="02000506030000020004" pitchFamily="2" charset="77"/>
              </a:rPr>
              <a:t>Nimi</a:t>
            </a:r>
          </a:p>
          <a:p>
            <a:pPr algn="ctr"/>
            <a:r>
              <a:rPr lang="en-EE" b="0" i="0">
                <a:solidFill>
                  <a:schemeClr val="bg1"/>
                </a:solidFill>
                <a:latin typeface="Proxima Nova Rg" panose="02000506030000020004" pitchFamily="2" charset="77"/>
              </a:rPr>
              <a:t>Ametikoht</a:t>
            </a:r>
          </a:p>
          <a:p>
            <a:pPr algn="ctr"/>
            <a:r>
              <a:rPr lang="en-EE" b="0" i="0">
                <a:solidFill>
                  <a:schemeClr val="bg1"/>
                </a:solidFill>
                <a:latin typeface="Proxima Nova Rg" panose="02000506030000020004" pitchFamily="2" charset="77"/>
              </a:rPr>
              <a:t>Email</a:t>
            </a:r>
          </a:p>
        </p:txBody>
      </p:sp>
      <p:sp>
        <p:nvSpPr>
          <p:cNvPr id="15" name="TextBox 14">
            <a:extLst>
              <a:ext uri="{FF2B5EF4-FFF2-40B4-BE49-F238E27FC236}">
                <a16:creationId xmlns:a16="http://schemas.microsoft.com/office/drawing/2014/main" id="{9031133B-33EB-7C6D-86C7-B86E396A424F}"/>
              </a:ext>
            </a:extLst>
          </p:cNvPr>
          <p:cNvSpPr txBox="1"/>
          <p:nvPr userDrawn="1"/>
        </p:nvSpPr>
        <p:spPr>
          <a:xfrm>
            <a:off x="9460328" y="4875661"/>
            <a:ext cx="2402958" cy="923330"/>
          </a:xfrm>
          <a:prstGeom prst="rect">
            <a:avLst/>
          </a:prstGeom>
          <a:noFill/>
        </p:spPr>
        <p:txBody>
          <a:bodyPr wrap="square" rtlCol="0">
            <a:spAutoFit/>
          </a:bodyPr>
          <a:lstStyle/>
          <a:p>
            <a:pPr algn="ctr"/>
            <a:r>
              <a:rPr lang="en-EE" b="0" i="0">
                <a:solidFill>
                  <a:schemeClr val="bg1"/>
                </a:solidFill>
                <a:latin typeface="Proxima Nova Rg" panose="02000506030000020004" pitchFamily="2" charset="77"/>
              </a:rPr>
              <a:t>Nimi</a:t>
            </a:r>
          </a:p>
          <a:p>
            <a:pPr algn="ctr"/>
            <a:r>
              <a:rPr lang="en-EE" b="0" i="0">
                <a:solidFill>
                  <a:schemeClr val="bg1"/>
                </a:solidFill>
                <a:latin typeface="Proxima Nova Rg" panose="02000506030000020004" pitchFamily="2" charset="77"/>
              </a:rPr>
              <a:t>Ametikoht</a:t>
            </a:r>
          </a:p>
          <a:p>
            <a:pPr algn="ctr"/>
            <a:r>
              <a:rPr lang="en-EE" b="0" i="0">
                <a:solidFill>
                  <a:schemeClr val="bg1"/>
                </a:solidFill>
                <a:latin typeface="Proxima Nova Rg" panose="02000506030000020004" pitchFamily="2" charset="77"/>
              </a:rPr>
              <a:t>Email</a:t>
            </a:r>
          </a:p>
        </p:txBody>
      </p:sp>
      <p:pic>
        <p:nvPicPr>
          <p:cNvPr id="16" name="Picture 2">
            <a:extLst>
              <a:ext uri="{FF2B5EF4-FFF2-40B4-BE49-F238E27FC236}">
                <a16:creationId xmlns:a16="http://schemas.microsoft.com/office/drawing/2014/main" id="{5A4BC9D4-44DB-2C22-5A7B-1B60146C209F}"/>
              </a:ext>
            </a:extLst>
          </p:cNvPr>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50611" y="5732201"/>
            <a:ext cx="1806786" cy="1260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630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nish slide">
    <p:spTree>
      <p:nvGrpSpPr>
        <p:cNvPr id="1" name=""/>
        <p:cNvGrpSpPr/>
        <p:nvPr/>
      </p:nvGrpSpPr>
      <p:grpSpPr>
        <a:xfrm>
          <a:off x="0" y="0"/>
          <a:ext cx="0" cy="0"/>
          <a:chOff x="0" y="0"/>
          <a:chExt cx="0" cy="0"/>
        </a:xfrm>
      </p:grpSpPr>
      <p:pic>
        <p:nvPicPr>
          <p:cNvPr id="6" name="Picture 5" descr="A black and white photo&#10;&#10;AI-generated content may be incorrect.">
            <a:extLst>
              <a:ext uri="{FF2B5EF4-FFF2-40B4-BE49-F238E27FC236}">
                <a16:creationId xmlns:a16="http://schemas.microsoft.com/office/drawing/2014/main" id="{444673D0-6933-4244-A1CD-A1279303218D}"/>
              </a:ext>
            </a:extLst>
          </p:cNvPr>
          <p:cNvPicPr>
            <a:picLocks noGrp="1" noRot="1" noMove="1" noResize="1" noEditPoints="1" noAdjustHandles="1" noChangeArrowheads="1" noChangeShapeType="1" noCrop="1"/>
          </p:cNvPicPr>
          <p:nvPr userDrawn="1"/>
        </p:nvPicPr>
        <p:blipFill>
          <a:blip r:embed="rId2"/>
          <a:stretch>
            <a:fillRect/>
          </a:stretch>
        </p:blipFill>
        <p:spPr>
          <a:xfrm>
            <a:off x="-259509" y="-65011"/>
            <a:ext cx="12711017" cy="7149947"/>
          </a:xfrm>
          <a:prstGeom prst="rect">
            <a:avLst/>
          </a:prstGeom>
        </p:spPr>
      </p:pic>
      <p:pic>
        <p:nvPicPr>
          <p:cNvPr id="7" name="Picture 6" descr="A colorful liquid in a black background&#10;&#10;AI-generated content may be incorrect.">
            <a:extLst>
              <a:ext uri="{FF2B5EF4-FFF2-40B4-BE49-F238E27FC236}">
                <a16:creationId xmlns:a16="http://schemas.microsoft.com/office/drawing/2014/main" id="{207D7D28-2A51-0454-119F-8E92E16B5882}"/>
              </a:ext>
            </a:extLst>
          </p:cNvPr>
          <p:cNvPicPr>
            <a:picLocks noGrp="1" noRot="1" noMove="1" noResize="1" noEditPoints="1" noAdjustHandles="1" noChangeArrowheads="1" noChangeShapeType="1" noCrop="1"/>
          </p:cNvPicPr>
          <p:nvPr userDrawn="1"/>
        </p:nvPicPr>
        <p:blipFill>
          <a:blip r:embed="rId3"/>
          <a:stretch>
            <a:fillRect/>
          </a:stretch>
        </p:blipFill>
        <p:spPr>
          <a:xfrm rot="280043">
            <a:off x="-1712616" y="-292381"/>
            <a:ext cx="17070714" cy="9602277"/>
          </a:xfrm>
          <a:prstGeom prst="rect">
            <a:avLst/>
          </a:prstGeom>
        </p:spPr>
      </p:pic>
      <p:sp>
        <p:nvSpPr>
          <p:cNvPr id="5" name="Title 1">
            <a:extLst>
              <a:ext uri="{FF2B5EF4-FFF2-40B4-BE49-F238E27FC236}">
                <a16:creationId xmlns:a16="http://schemas.microsoft.com/office/drawing/2014/main" id="{CC7AFD27-3A75-A3B6-39DD-7F9F978D312B}"/>
              </a:ext>
            </a:extLst>
          </p:cNvPr>
          <p:cNvSpPr>
            <a:spLocks noGrp="1"/>
          </p:cNvSpPr>
          <p:nvPr>
            <p:ph type="title" hasCustomPrompt="1"/>
          </p:nvPr>
        </p:nvSpPr>
        <p:spPr>
          <a:xfrm>
            <a:off x="3121632" y="2391153"/>
            <a:ext cx="5948733" cy="2237617"/>
          </a:xfrm>
        </p:spPr>
        <p:txBody>
          <a:bodyPr>
            <a:noAutofit/>
          </a:bodyPr>
          <a:lstStyle>
            <a:lvl1pPr>
              <a:defRPr sz="13800" b="1" i="0">
                <a:solidFill>
                  <a:schemeClr val="bg1"/>
                </a:solidFill>
                <a:latin typeface="Proxima Nova Th" panose="02000506030000020004" pitchFamily="2" charset="77"/>
              </a:defRPr>
            </a:lvl1pPr>
          </a:lstStyle>
          <a:p>
            <a:r>
              <a:rPr lang="en-US"/>
              <a:t>AITÄH!</a:t>
            </a:r>
            <a:endParaRPr lang="en-EE"/>
          </a:p>
        </p:txBody>
      </p:sp>
      <p:pic>
        <p:nvPicPr>
          <p:cNvPr id="16" name="Picture 2">
            <a:extLst>
              <a:ext uri="{FF2B5EF4-FFF2-40B4-BE49-F238E27FC236}">
                <a16:creationId xmlns:a16="http://schemas.microsoft.com/office/drawing/2014/main" id="{5A4BC9D4-44DB-2C22-5A7B-1B60146C209F}"/>
              </a:ext>
            </a:extLst>
          </p:cNvPr>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50611" y="5732201"/>
            <a:ext cx="1806786" cy="1260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472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6D4F17E7-A475-D636-B385-7E0627E28D8B}"/>
              </a:ext>
            </a:extLst>
          </p:cNvPr>
          <p:cNvSpPr>
            <a:spLocks noGrp="1" noRot="1" noMove="1" noResize="1" noEditPoints="1" noAdjustHandles="1" noChangeArrowheads="1" noChangeShapeType="1"/>
          </p:cNvSpPr>
          <p:nvPr userDrawn="1"/>
        </p:nvSpPr>
        <p:spPr>
          <a:xfrm>
            <a:off x="-93785" y="-123093"/>
            <a:ext cx="12379569" cy="7104185"/>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E"/>
          </a:p>
        </p:txBody>
      </p:sp>
      <p:pic>
        <p:nvPicPr>
          <p:cNvPr id="7" name="Picture 2">
            <a:extLst>
              <a:ext uri="{FF2B5EF4-FFF2-40B4-BE49-F238E27FC236}">
                <a16:creationId xmlns:a16="http://schemas.microsoft.com/office/drawing/2014/main" id="{D543D8F5-10B8-866F-BD95-7C629D4163FE}"/>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9579" y="5491778"/>
            <a:ext cx="1806786" cy="1260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313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B49E3784-915C-8050-C389-78791CAFFF0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43732" y="5543628"/>
            <a:ext cx="1678248" cy="13266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olorful liquid in a black background&#10;&#10;AI-generated content may be incorrect.">
            <a:extLst>
              <a:ext uri="{FF2B5EF4-FFF2-40B4-BE49-F238E27FC236}">
                <a16:creationId xmlns:a16="http://schemas.microsoft.com/office/drawing/2014/main" id="{94C964A3-BF2B-625F-1587-5627872E185C}"/>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rot="15519916">
            <a:off x="-4729618" y="2571084"/>
            <a:ext cx="13348682" cy="7508634"/>
          </a:xfrm>
          <a:prstGeom prst="rect">
            <a:avLst/>
          </a:prstGeom>
        </p:spPr>
      </p:pic>
      <p:sp>
        <p:nvSpPr>
          <p:cNvPr id="2" name="Title 1">
            <a:extLst>
              <a:ext uri="{FF2B5EF4-FFF2-40B4-BE49-F238E27FC236}">
                <a16:creationId xmlns:a16="http://schemas.microsoft.com/office/drawing/2014/main" id="{7757FC0D-844D-CED3-64AA-9D393E9F7772}"/>
              </a:ext>
            </a:extLst>
          </p:cNvPr>
          <p:cNvSpPr>
            <a:spLocks noGrp="1"/>
          </p:cNvSpPr>
          <p:nvPr>
            <p:ph type="title"/>
          </p:nvPr>
        </p:nvSpPr>
        <p:spPr>
          <a:xfrm>
            <a:off x="3296587" y="681037"/>
            <a:ext cx="7976016" cy="1325563"/>
          </a:xfrm>
        </p:spPr>
        <p:txBody>
          <a:bodyPr/>
          <a:lstStyle/>
          <a:p>
            <a:r>
              <a:rPr lang="en-US"/>
              <a:t>Click to edit Master title style</a:t>
            </a:r>
            <a:endParaRPr lang="en-EE"/>
          </a:p>
        </p:txBody>
      </p:sp>
      <p:sp>
        <p:nvSpPr>
          <p:cNvPr id="3" name="Content Placeholder 2">
            <a:extLst>
              <a:ext uri="{FF2B5EF4-FFF2-40B4-BE49-F238E27FC236}">
                <a16:creationId xmlns:a16="http://schemas.microsoft.com/office/drawing/2014/main" id="{C5E418B1-14D9-4033-6048-86740B6D7700}"/>
              </a:ext>
            </a:extLst>
          </p:cNvPr>
          <p:cNvSpPr>
            <a:spLocks noGrp="1"/>
          </p:cNvSpPr>
          <p:nvPr>
            <p:ph sz="half" idx="1"/>
          </p:nvPr>
        </p:nvSpPr>
        <p:spPr>
          <a:xfrm>
            <a:off x="3296587" y="2215369"/>
            <a:ext cx="7976016" cy="4351338"/>
          </a:xfrm>
        </p:spPr>
        <p:txBody>
          <a:bodyPr/>
          <a:lstStyle>
            <a:lvl1pPr marL="0" indent="0">
              <a:buFontTx/>
              <a:buNone/>
              <a:defRPr/>
            </a:lvl1pPr>
            <a:lvl2pPr marL="685800" indent="0">
              <a:buFontTx/>
              <a:buNone/>
              <a:defRPr/>
            </a:lvl2pPr>
            <a:lvl3pPr marL="1143000" indent="-228600">
              <a:buFontTx/>
              <a:buBlip>
                <a:blip r:embed="rId4"/>
              </a:buBlip>
              <a:defRPr/>
            </a:lvl3pPr>
            <a:lvl4pPr marL="1600200" indent="-228600">
              <a:buFontTx/>
              <a:buBlip>
                <a:blip r:embed="rId4"/>
              </a:buBlip>
              <a:defRPr/>
            </a:lvl4pPr>
            <a:lvl5pPr marL="1828800" indent="0">
              <a:buSzPct val="110000"/>
              <a:buFont typeface="Courier New" panose="02070309020205020404" pitchFamily="49" charset="0"/>
              <a:buNone/>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styles</a:t>
            </a:r>
          </a:p>
          <a:p>
            <a:pPr marL="9144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9144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9144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p:txBody>
      </p:sp>
    </p:spTree>
    <p:extLst>
      <p:ext uri="{BB962C8B-B14F-4D97-AF65-F5344CB8AC3E}">
        <p14:creationId xmlns:p14="http://schemas.microsoft.com/office/powerpoint/2010/main" val="1359365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pic>
        <p:nvPicPr>
          <p:cNvPr id="9" name="Picture 8" descr="A colorful liquid in a black background&#10;&#10;AI-generated content may be incorrect.">
            <a:extLst>
              <a:ext uri="{FF2B5EF4-FFF2-40B4-BE49-F238E27FC236}">
                <a16:creationId xmlns:a16="http://schemas.microsoft.com/office/drawing/2014/main" id="{94C964A3-BF2B-625F-1587-5627872E185C}"/>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rot="5400000">
            <a:off x="-6871340" y="-5407035"/>
            <a:ext cx="16545869" cy="9307052"/>
          </a:xfrm>
          <a:prstGeom prst="rect">
            <a:avLst/>
          </a:prstGeom>
        </p:spPr>
      </p:pic>
      <p:pic>
        <p:nvPicPr>
          <p:cNvPr id="4098" name="Picture 2">
            <a:extLst>
              <a:ext uri="{FF2B5EF4-FFF2-40B4-BE49-F238E27FC236}">
                <a16:creationId xmlns:a16="http://schemas.microsoft.com/office/drawing/2014/main" id="{B49E3784-915C-8050-C389-78791CAFFF0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43732" y="5543628"/>
            <a:ext cx="1678248" cy="13266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757FC0D-844D-CED3-64AA-9D393E9F7772}"/>
              </a:ext>
            </a:extLst>
          </p:cNvPr>
          <p:cNvSpPr>
            <a:spLocks noGrp="1"/>
          </p:cNvSpPr>
          <p:nvPr>
            <p:ph type="title"/>
          </p:nvPr>
        </p:nvSpPr>
        <p:spPr>
          <a:xfrm>
            <a:off x="4635793" y="681037"/>
            <a:ext cx="6636809" cy="1325563"/>
          </a:xfrm>
        </p:spPr>
        <p:txBody>
          <a:bodyPr/>
          <a:lstStyle/>
          <a:p>
            <a:r>
              <a:rPr lang="en-US"/>
              <a:t>Click to edit Master title style</a:t>
            </a:r>
            <a:endParaRPr lang="en-EE"/>
          </a:p>
        </p:txBody>
      </p:sp>
      <p:sp>
        <p:nvSpPr>
          <p:cNvPr id="3" name="Content Placeholder 2">
            <a:extLst>
              <a:ext uri="{FF2B5EF4-FFF2-40B4-BE49-F238E27FC236}">
                <a16:creationId xmlns:a16="http://schemas.microsoft.com/office/drawing/2014/main" id="{C5E418B1-14D9-4033-6048-86740B6D7700}"/>
              </a:ext>
            </a:extLst>
          </p:cNvPr>
          <p:cNvSpPr>
            <a:spLocks noGrp="1"/>
          </p:cNvSpPr>
          <p:nvPr>
            <p:ph sz="half" idx="1"/>
          </p:nvPr>
        </p:nvSpPr>
        <p:spPr>
          <a:xfrm>
            <a:off x="4635795" y="2236634"/>
            <a:ext cx="6636808" cy="4351338"/>
          </a:xfrm>
        </p:spPr>
        <p:txBody>
          <a:bodyPr/>
          <a:lstStyle>
            <a:lvl1pPr marL="0" indent="0">
              <a:buFontTx/>
              <a:buNone/>
              <a:defRPr/>
            </a:lvl1pPr>
            <a:lvl2pPr marL="685800" indent="0">
              <a:buFontTx/>
              <a:buNone/>
              <a:defRPr/>
            </a:lvl2pPr>
            <a:lvl3pPr marL="1143000" indent="-228600">
              <a:buFontTx/>
              <a:buBlip>
                <a:blip r:embed="rId4"/>
              </a:buBlip>
              <a:defRPr/>
            </a:lvl3pPr>
            <a:lvl4pPr marL="1600200" indent="-228600">
              <a:buFontTx/>
              <a:buBlip>
                <a:blip r:embed="rId4"/>
              </a:buBlip>
              <a:defRPr/>
            </a:lvl4pPr>
            <a:lvl5pPr marL="1828800" indent="0">
              <a:buSzPct val="110000"/>
              <a:buFont typeface="Courier New" panose="02070309020205020404" pitchFamily="49" charset="0"/>
              <a:buNone/>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styles</a:t>
            </a:r>
          </a:p>
          <a:p>
            <a:pPr marL="9144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9144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9144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p:txBody>
      </p:sp>
    </p:spTree>
    <p:extLst>
      <p:ext uri="{BB962C8B-B14F-4D97-AF65-F5344CB8AC3E}">
        <p14:creationId xmlns:p14="http://schemas.microsoft.com/office/powerpoint/2010/main" val="1802284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87C5C06-EA58-D7DB-8EB1-8C95A2AF5D53}"/>
              </a:ext>
            </a:extLst>
          </p:cNvPr>
          <p:cNvSpPr>
            <a:spLocks noGrp="1"/>
          </p:cNvSpPr>
          <p:nvPr>
            <p:ph type="title"/>
          </p:nvPr>
        </p:nvSpPr>
        <p:spPr>
          <a:xfrm>
            <a:off x="704538" y="681037"/>
            <a:ext cx="10568065" cy="1325563"/>
          </a:xfrm>
        </p:spPr>
        <p:txBody>
          <a:bodyPr/>
          <a:lstStyle/>
          <a:p>
            <a:r>
              <a:rPr lang="en-US"/>
              <a:t>Click to edit Master title style</a:t>
            </a:r>
            <a:endParaRPr lang="en-EE"/>
          </a:p>
        </p:txBody>
      </p:sp>
      <p:pic>
        <p:nvPicPr>
          <p:cNvPr id="12" name="Picture 11" descr="A colorful liquid in a black background&#10;&#10;AI-generated content may be incorrect.">
            <a:extLst>
              <a:ext uri="{FF2B5EF4-FFF2-40B4-BE49-F238E27FC236}">
                <a16:creationId xmlns:a16="http://schemas.microsoft.com/office/drawing/2014/main" id="{5858CF81-054F-7ADB-2B0F-4916973FA210}"/>
              </a:ext>
            </a:extLst>
          </p:cNvPr>
          <p:cNvPicPr>
            <a:picLocks noGrp="1" noRot="1" noMove="1" noResize="1" noEditPoints="1" noAdjustHandles="1" noChangeArrowheads="1" noChangeShapeType="1" noCrop="1"/>
          </p:cNvPicPr>
          <p:nvPr userDrawn="1"/>
        </p:nvPicPr>
        <p:blipFill rotWithShape="1">
          <a:blip r:embed="rId2"/>
          <a:srcRect l="11185" t="6451" r="6981" b="33109"/>
          <a:stretch/>
        </p:blipFill>
        <p:spPr>
          <a:xfrm rot="811206">
            <a:off x="-78342" y="3221433"/>
            <a:ext cx="12592388" cy="5196067"/>
          </a:xfrm>
          <a:prstGeom prst="rect">
            <a:avLst/>
          </a:prstGeom>
        </p:spPr>
      </p:pic>
      <p:pic>
        <p:nvPicPr>
          <p:cNvPr id="16" name="Picture 2">
            <a:extLst>
              <a:ext uri="{FF2B5EF4-FFF2-40B4-BE49-F238E27FC236}">
                <a16:creationId xmlns:a16="http://schemas.microsoft.com/office/drawing/2014/main" id="{4F93E22B-57E7-432E-0A67-81106ED798DD}"/>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9579" y="5491778"/>
            <a:ext cx="1806786" cy="1260956"/>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a16="http://schemas.microsoft.com/office/drawing/2014/main" id="{51D70851-4C5E-65C4-6219-3306C7D5CA7C}"/>
              </a:ext>
            </a:extLst>
          </p:cNvPr>
          <p:cNvSpPr>
            <a:spLocks noGrp="1"/>
          </p:cNvSpPr>
          <p:nvPr>
            <p:ph sz="half" idx="1"/>
          </p:nvPr>
        </p:nvSpPr>
        <p:spPr>
          <a:xfrm>
            <a:off x="704538" y="2215369"/>
            <a:ext cx="10568065" cy="4351338"/>
          </a:xfrm>
        </p:spPr>
        <p:txBody>
          <a:bodyPr/>
          <a:lstStyle>
            <a:lvl1pPr marL="0" indent="0">
              <a:buFontTx/>
              <a:buNone/>
              <a:defRPr/>
            </a:lvl1pPr>
            <a:lvl2pPr marL="685800" indent="0">
              <a:buFontTx/>
              <a:buNone/>
              <a:defRPr/>
            </a:lvl2pPr>
            <a:lvl3pPr marL="1143000" indent="-228600">
              <a:buFontTx/>
              <a:buBlip>
                <a:blip r:embed="rId4"/>
              </a:buBlip>
              <a:defRPr/>
            </a:lvl3pPr>
            <a:lvl4pPr marL="1600200" indent="-228600">
              <a:buFontTx/>
              <a:buBlip>
                <a:blip r:embed="rId4"/>
              </a:buBlip>
              <a:defRPr/>
            </a:lvl4pPr>
            <a:lvl5pPr marL="1828800" indent="0">
              <a:buSzPct val="110000"/>
              <a:buFont typeface="Courier New" panose="02070309020205020404" pitchFamily="49" charset="0"/>
              <a:buNone/>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styles</a:t>
            </a:r>
          </a:p>
          <a:p>
            <a:pPr marL="9144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9144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9144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p:txBody>
      </p:sp>
    </p:spTree>
    <p:extLst>
      <p:ext uri="{BB962C8B-B14F-4D97-AF65-F5344CB8AC3E}">
        <p14:creationId xmlns:p14="http://schemas.microsoft.com/office/powerpoint/2010/main" val="1128029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pic>
        <p:nvPicPr>
          <p:cNvPr id="8" name="Picture 7" descr="A colorful liquid in a black background&#10;&#10;AI-generated content may be incorrect.">
            <a:extLst>
              <a:ext uri="{FF2B5EF4-FFF2-40B4-BE49-F238E27FC236}">
                <a16:creationId xmlns:a16="http://schemas.microsoft.com/office/drawing/2014/main" id="{87878EA1-A659-02D4-75E9-49ADA5B3C390}"/>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rot="11550171">
            <a:off x="-349045" y="-4036817"/>
            <a:ext cx="12890090" cy="7250676"/>
          </a:xfrm>
          <a:prstGeom prst="rect">
            <a:avLst/>
          </a:prstGeom>
        </p:spPr>
      </p:pic>
      <p:pic>
        <p:nvPicPr>
          <p:cNvPr id="10" name="Picture 9" descr="A colorful liquid in a black background&#10;&#10;AI-generated content may be incorrect.">
            <a:extLst>
              <a:ext uri="{FF2B5EF4-FFF2-40B4-BE49-F238E27FC236}">
                <a16:creationId xmlns:a16="http://schemas.microsoft.com/office/drawing/2014/main" id="{F2FDC3A1-0B52-54D6-B00C-1EB96385195B}"/>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6858000" y="4672012"/>
            <a:ext cx="7772400" cy="4371975"/>
          </a:xfrm>
          <a:prstGeom prst="rect">
            <a:avLst/>
          </a:prstGeom>
        </p:spPr>
      </p:pic>
      <p:pic>
        <p:nvPicPr>
          <p:cNvPr id="14" name="Picture 13" descr="A pink and purple text on a black background&#10;&#10;AI-generated content may be incorrect.">
            <a:extLst>
              <a:ext uri="{FF2B5EF4-FFF2-40B4-BE49-F238E27FC236}">
                <a16:creationId xmlns:a16="http://schemas.microsoft.com/office/drawing/2014/main" id="{E1C39C36-7A52-906E-174A-80F4FD44EA52}"/>
              </a:ext>
            </a:extLst>
          </p:cNvPr>
          <p:cNvPicPr>
            <a:picLocks noChangeAspect="1"/>
          </p:cNvPicPr>
          <p:nvPr userDrawn="1"/>
        </p:nvPicPr>
        <p:blipFill>
          <a:blip r:embed="rId3"/>
          <a:stretch>
            <a:fillRect/>
          </a:stretch>
        </p:blipFill>
        <p:spPr>
          <a:xfrm>
            <a:off x="8620297" y="4672012"/>
            <a:ext cx="5095703" cy="2866333"/>
          </a:xfrm>
          <a:prstGeom prst="rect">
            <a:avLst/>
          </a:prstGeom>
        </p:spPr>
      </p:pic>
      <p:sp>
        <p:nvSpPr>
          <p:cNvPr id="15" name="Title 1">
            <a:extLst>
              <a:ext uri="{FF2B5EF4-FFF2-40B4-BE49-F238E27FC236}">
                <a16:creationId xmlns:a16="http://schemas.microsoft.com/office/drawing/2014/main" id="{90DFE433-8F7F-1090-AC4C-0FB1D0A99DD7}"/>
              </a:ext>
            </a:extLst>
          </p:cNvPr>
          <p:cNvSpPr>
            <a:spLocks noGrp="1"/>
          </p:cNvSpPr>
          <p:nvPr>
            <p:ph type="title"/>
          </p:nvPr>
        </p:nvSpPr>
        <p:spPr>
          <a:xfrm>
            <a:off x="811967" y="1252537"/>
            <a:ext cx="10568065" cy="1325563"/>
          </a:xfrm>
        </p:spPr>
        <p:txBody>
          <a:bodyPr/>
          <a:lstStyle/>
          <a:p>
            <a:r>
              <a:rPr lang="en-US"/>
              <a:t>Click to edit Master title style</a:t>
            </a:r>
            <a:endParaRPr lang="en-EE"/>
          </a:p>
        </p:txBody>
      </p:sp>
      <p:sp>
        <p:nvSpPr>
          <p:cNvPr id="16" name="Content Placeholder 2">
            <a:extLst>
              <a:ext uri="{FF2B5EF4-FFF2-40B4-BE49-F238E27FC236}">
                <a16:creationId xmlns:a16="http://schemas.microsoft.com/office/drawing/2014/main" id="{0EFFA0A2-A6B2-2E47-00C3-6C14BF4F938B}"/>
              </a:ext>
            </a:extLst>
          </p:cNvPr>
          <p:cNvSpPr>
            <a:spLocks noGrp="1"/>
          </p:cNvSpPr>
          <p:nvPr>
            <p:ph sz="half" idx="1"/>
          </p:nvPr>
        </p:nvSpPr>
        <p:spPr>
          <a:xfrm>
            <a:off x="811967" y="2901169"/>
            <a:ext cx="10568065" cy="3545351"/>
          </a:xfrm>
        </p:spPr>
        <p:txBody>
          <a:bodyPr/>
          <a:lstStyle>
            <a:lvl1pPr marL="0" indent="0">
              <a:buFontTx/>
              <a:buNone/>
              <a:defRPr/>
            </a:lvl1pPr>
            <a:lvl2pPr marL="685800" indent="0">
              <a:buFontTx/>
              <a:buNone/>
              <a:defRPr/>
            </a:lvl2pPr>
            <a:lvl3pPr marL="1143000" indent="-228600">
              <a:buFontTx/>
              <a:buBlip>
                <a:blip r:embed="rId4"/>
              </a:buBlip>
              <a:defRPr/>
            </a:lvl3pPr>
            <a:lvl4pPr marL="1600200" indent="-228600">
              <a:buFontTx/>
              <a:buBlip>
                <a:blip r:embed="rId4"/>
              </a:buBlip>
              <a:defRPr/>
            </a:lvl4pPr>
            <a:lvl5pPr marL="1828800" indent="0">
              <a:buSzPct val="110000"/>
              <a:buFont typeface="Courier New" panose="02070309020205020404" pitchFamily="49" charset="0"/>
              <a:buNone/>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styles</a:t>
            </a:r>
          </a:p>
          <a:p>
            <a:pPr marL="9144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9144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9144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p:txBody>
      </p:sp>
    </p:spTree>
    <p:extLst>
      <p:ext uri="{BB962C8B-B14F-4D97-AF65-F5344CB8AC3E}">
        <p14:creationId xmlns:p14="http://schemas.microsoft.com/office/powerpoint/2010/main" val="2304315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4" name="Picture 13" descr="A pink and purple text on a black background&#10;&#10;AI-generated content may be incorrect.">
            <a:extLst>
              <a:ext uri="{FF2B5EF4-FFF2-40B4-BE49-F238E27FC236}">
                <a16:creationId xmlns:a16="http://schemas.microsoft.com/office/drawing/2014/main" id="{0D93AAF0-F79F-E5B6-FA9C-2E0D96EECC8A}"/>
              </a:ext>
            </a:extLst>
          </p:cNvPr>
          <p:cNvPicPr>
            <a:picLocks noChangeAspect="1"/>
          </p:cNvPicPr>
          <p:nvPr userDrawn="1"/>
        </p:nvPicPr>
        <p:blipFill>
          <a:blip r:embed="rId2"/>
          <a:stretch>
            <a:fillRect/>
          </a:stretch>
        </p:blipFill>
        <p:spPr>
          <a:xfrm>
            <a:off x="8620297" y="4672012"/>
            <a:ext cx="5095703" cy="2866333"/>
          </a:xfrm>
          <a:prstGeom prst="rect">
            <a:avLst/>
          </a:prstGeom>
        </p:spPr>
      </p:pic>
      <p:pic>
        <p:nvPicPr>
          <p:cNvPr id="13" name="Picture 12" descr="A colorful liquid in a black background&#10;&#10;AI-generated content may be incorrect.">
            <a:extLst>
              <a:ext uri="{FF2B5EF4-FFF2-40B4-BE49-F238E27FC236}">
                <a16:creationId xmlns:a16="http://schemas.microsoft.com/office/drawing/2014/main" id="{A5B1ED67-76EB-B363-8D95-1BDA6BE62B48}"/>
              </a:ext>
            </a:extLst>
          </p:cNvPr>
          <p:cNvPicPr>
            <a:picLocks noGrp="1" noRot="1" noMove="1" noResize="1" noEditPoints="1" noAdjustHandles="1" noChangeArrowheads="1" noChangeShapeType="1" noCrop="1"/>
          </p:cNvPicPr>
          <p:nvPr userDrawn="1"/>
        </p:nvPicPr>
        <p:blipFill>
          <a:blip r:embed="rId3"/>
          <a:stretch>
            <a:fillRect/>
          </a:stretch>
        </p:blipFill>
        <p:spPr>
          <a:xfrm rot="16200000">
            <a:off x="-8458835" y="2453640"/>
            <a:ext cx="13761720" cy="7805420"/>
          </a:xfrm>
          <a:prstGeom prst="rect">
            <a:avLst/>
          </a:prstGeom>
        </p:spPr>
      </p:pic>
      <p:pic>
        <p:nvPicPr>
          <p:cNvPr id="11" name="Picture 10" descr="A colorful liquid in a black background&#10;&#10;AI-generated content may be incorrect.">
            <a:extLst>
              <a:ext uri="{FF2B5EF4-FFF2-40B4-BE49-F238E27FC236}">
                <a16:creationId xmlns:a16="http://schemas.microsoft.com/office/drawing/2014/main" id="{47785E82-2A93-3849-C790-876A08B30593}"/>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rot="16200000">
            <a:off x="8305799" y="1243013"/>
            <a:ext cx="7772400" cy="4371975"/>
          </a:xfrm>
          <a:prstGeom prst="rect">
            <a:avLst/>
          </a:prstGeom>
        </p:spPr>
      </p:pic>
      <p:sp>
        <p:nvSpPr>
          <p:cNvPr id="2" name="Title 1">
            <a:extLst>
              <a:ext uri="{FF2B5EF4-FFF2-40B4-BE49-F238E27FC236}">
                <a16:creationId xmlns:a16="http://schemas.microsoft.com/office/drawing/2014/main" id="{FA6DF42E-44AF-64F1-78AA-3182E08503BE}"/>
              </a:ext>
            </a:extLst>
          </p:cNvPr>
          <p:cNvSpPr>
            <a:spLocks noGrp="1"/>
          </p:cNvSpPr>
          <p:nvPr>
            <p:ph type="title"/>
          </p:nvPr>
        </p:nvSpPr>
        <p:spPr>
          <a:xfrm>
            <a:off x="839788" y="365125"/>
            <a:ext cx="10515600" cy="1325563"/>
          </a:xfrm>
        </p:spPr>
        <p:txBody>
          <a:bodyPr/>
          <a:lstStyle/>
          <a:p>
            <a:r>
              <a:rPr lang="en-US"/>
              <a:t>Click to edit Master title style</a:t>
            </a:r>
            <a:endParaRPr lang="en-EE"/>
          </a:p>
        </p:txBody>
      </p:sp>
      <p:sp>
        <p:nvSpPr>
          <p:cNvPr id="3" name="Text Placeholder 2">
            <a:extLst>
              <a:ext uri="{FF2B5EF4-FFF2-40B4-BE49-F238E27FC236}">
                <a16:creationId xmlns:a16="http://schemas.microsoft.com/office/drawing/2014/main" id="{9B549FA3-5A32-2C9B-8EE6-9740D87CD9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EB040D-4FB0-7227-17E8-62E7476AB5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5" name="Text Placeholder 4">
            <a:extLst>
              <a:ext uri="{FF2B5EF4-FFF2-40B4-BE49-F238E27FC236}">
                <a16:creationId xmlns:a16="http://schemas.microsoft.com/office/drawing/2014/main" id="{89EF79E8-8F58-5C33-3140-1245F15178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0B6298-3EFD-41ED-F755-553492E203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3824615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pic>
        <p:nvPicPr>
          <p:cNvPr id="7" name="Picture 6" descr="A black and white photo&#10;&#10;AI-generated content may be incorrect.">
            <a:extLst>
              <a:ext uri="{FF2B5EF4-FFF2-40B4-BE49-F238E27FC236}">
                <a16:creationId xmlns:a16="http://schemas.microsoft.com/office/drawing/2014/main" id="{7A05AABE-6D6C-EB31-9CE9-D4475A6CF895}"/>
              </a:ext>
            </a:extLst>
          </p:cNvPr>
          <p:cNvPicPr>
            <a:picLocks noGrp="1" noRot="1" noMove="1" noResize="1" noEditPoints="1" noAdjustHandles="1" noChangeArrowheads="1" noChangeShapeType="1" noCrop="1"/>
          </p:cNvPicPr>
          <p:nvPr userDrawn="1"/>
        </p:nvPicPr>
        <p:blipFill>
          <a:blip r:embed="rId2"/>
          <a:stretch>
            <a:fillRect/>
          </a:stretch>
        </p:blipFill>
        <p:spPr>
          <a:xfrm>
            <a:off x="-259509" y="-65011"/>
            <a:ext cx="12711017" cy="7149947"/>
          </a:xfrm>
          <a:prstGeom prst="rect">
            <a:avLst/>
          </a:prstGeom>
        </p:spPr>
      </p:pic>
      <p:sp>
        <p:nvSpPr>
          <p:cNvPr id="6" name="Picture Placeholder 2">
            <a:extLst>
              <a:ext uri="{FF2B5EF4-FFF2-40B4-BE49-F238E27FC236}">
                <a16:creationId xmlns:a16="http://schemas.microsoft.com/office/drawing/2014/main" id="{4D65E6FA-A1A1-1D26-5A1B-02A69ED1B7BF}"/>
              </a:ext>
            </a:extLst>
          </p:cNvPr>
          <p:cNvSpPr>
            <a:spLocks noGrp="1"/>
          </p:cNvSpPr>
          <p:nvPr>
            <p:ph type="pic" idx="1" hasCustomPrompt="1"/>
          </p:nvPr>
        </p:nvSpPr>
        <p:spPr>
          <a:xfrm>
            <a:off x="708660" y="987425"/>
            <a:ext cx="10646728"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EE"/>
              <a:t>Picture</a:t>
            </a:r>
          </a:p>
        </p:txBody>
      </p:sp>
    </p:spTree>
    <p:extLst>
      <p:ext uri="{BB962C8B-B14F-4D97-AF65-F5344CB8AC3E}">
        <p14:creationId xmlns:p14="http://schemas.microsoft.com/office/powerpoint/2010/main" val="1613255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A colorful liquid in a black background&#10;&#10;AI-generated content may be incorrect.">
            <a:extLst>
              <a:ext uri="{FF2B5EF4-FFF2-40B4-BE49-F238E27FC236}">
                <a16:creationId xmlns:a16="http://schemas.microsoft.com/office/drawing/2014/main" id="{D8AFDA3B-2389-B553-93EF-09349A7C749E}"/>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rot="17934709">
            <a:off x="2816854" y="-4343939"/>
            <a:ext cx="17070714" cy="9602277"/>
          </a:xfrm>
          <a:prstGeom prst="rect">
            <a:avLst/>
          </a:prstGeom>
        </p:spPr>
      </p:pic>
      <p:sp>
        <p:nvSpPr>
          <p:cNvPr id="2" name="Title 1">
            <a:extLst>
              <a:ext uri="{FF2B5EF4-FFF2-40B4-BE49-F238E27FC236}">
                <a16:creationId xmlns:a16="http://schemas.microsoft.com/office/drawing/2014/main" id="{D53E9DB8-8F92-A008-1BC1-895E3E1225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EE"/>
          </a:p>
        </p:txBody>
      </p:sp>
      <p:sp>
        <p:nvSpPr>
          <p:cNvPr id="3" name="Picture Placeholder 2">
            <a:extLst>
              <a:ext uri="{FF2B5EF4-FFF2-40B4-BE49-F238E27FC236}">
                <a16:creationId xmlns:a16="http://schemas.microsoft.com/office/drawing/2014/main" id="{6E9FAE90-D809-C1E8-3118-82F333D89A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E"/>
          </a:p>
        </p:txBody>
      </p:sp>
      <p:sp>
        <p:nvSpPr>
          <p:cNvPr id="4" name="Text Placeholder 3">
            <a:extLst>
              <a:ext uri="{FF2B5EF4-FFF2-40B4-BE49-F238E27FC236}">
                <a16:creationId xmlns:a16="http://schemas.microsoft.com/office/drawing/2014/main" id="{FED552E7-ABB0-3CCB-4044-9CA09B8A6E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0" name="Picture 2">
            <a:extLst>
              <a:ext uri="{FF2B5EF4-FFF2-40B4-BE49-F238E27FC236}">
                <a16:creationId xmlns:a16="http://schemas.microsoft.com/office/drawing/2014/main" id="{B6743BB5-DB69-FF1F-1506-12DE59D94D1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9579" y="5491778"/>
            <a:ext cx="1806786" cy="1260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509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BBBA06-D63C-A1D8-2F8E-CA4A129793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EE"/>
          </a:p>
        </p:txBody>
      </p:sp>
      <p:sp>
        <p:nvSpPr>
          <p:cNvPr id="3" name="Text Placeholder 2">
            <a:extLst>
              <a:ext uri="{FF2B5EF4-FFF2-40B4-BE49-F238E27FC236}">
                <a16:creationId xmlns:a16="http://schemas.microsoft.com/office/drawing/2014/main" id="{A974819C-F93A-8C8C-69AA-FBE9A497F6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4" name="Date Placeholder 3">
            <a:extLst>
              <a:ext uri="{FF2B5EF4-FFF2-40B4-BE49-F238E27FC236}">
                <a16:creationId xmlns:a16="http://schemas.microsoft.com/office/drawing/2014/main" id="{E943832D-883E-C14A-EBAB-750F65FF01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7F333AF-B94D-E84E-9C15-9066802D0C86}" type="datetimeFigureOut">
              <a:rPr lang="en-EE" smtClean="0"/>
              <a:t>05/25/2026</a:t>
            </a:fld>
            <a:endParaRPr lang="en-EE"/>
          </a:p>
        </p:txBody>
      </p:sp>
      <p:sp>
        <p:nvSpPr>
          <p:cNvPr id="5" name="Footer Placeholder 4">
            <a:extLst>
              <a:ext uri="{FF2B5EF4-FFF2-40B4-BE49-F238E27FC236}">
                <a16:creationId xmlns:a16="http://schemas.microsoft.com/office/drawing/2014/main" id="{1A0E68CD-9EE5-A26C-5AD5-C4A06C0812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EE"/>
          </a:p>
        </p:txBody>
      </p:sp>
      <p:sp>
        <p:nvSpPr>
          <p:cNvPr id="6" name="Slide Number Placeholder 5">
            <a:extLst>
              <a:ext uri="{FF2B5EF4-FFF2-40B4-BE49-F238E27FC236}">
                <a16:creationId xmlns:a16="http://schemas.microsoft.com/office/drawing/2014/main" id="{06E5E495-F0AD-3376-7E8E-FBF0D1A210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EA8B50E-ADA2-D74C-89A6-69CB20AA4255}" type="slidenum">
              <a:rPr lang="en-EE" smtClean="0"/>
              <a:t>‹#›</a:t>
            </a:fld>
            <a:endParaRPr lang="en-EE"/>
          </a:p>
        </p:txBody>
      </p:sp>
    </p:spTree>
    <p:extLst>
      <p:ext uri="{BB962C8B-B14F-4D97-AF65-F5344CB8AC3E}">
        <p14:creationId xmlns:p14="http://schemas.microsoft.com/office/powerpoint/2010/main" val="154121366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2" r:id="rId3"/>
    <p:sldLayoutId id="2147483661" r:id="rId4"/>
    <p:sldLayoutId id="2147483650" r:id="rId5"/>
    <p:sldLayoutId id="2147483651" r:id="rId6"/>
    <p:sldLayoutId id="2147483653" r:id="rId7"/>
    <p:sldLayoutId id="2147483654" r:id="rId8"/>
    <p:sldLayoutId id="2147483657" r:id="rId9"/>
    <p:sldLayoutId id="2147483655" r:id="rId10"/>
    <p:sldLayoutId id="2147483662" r:id="rId11"/>
  </p:sldLayoutIdLst>
  <p:txStyles>
    <p:titleStyle>
      <a:lvl1pPr algn="l" defTabSz="914400" rtl="0" eaLnBrk="1" latinLnBrk="0" hangingPunct="1">
        <a:lnSpc>
          <a:spcPct val="90000"/>
        </a:lnSpc>
        <a:spcBef>
          <a:spcPct val="0"/>
        </a:spcBef>
        <a:buNone/>
        <a:defRPr sz="4400" b="1" i="0" kern="1200">
          <a:solidFill>
            <a:srgbClr val="342A5F"/>
          </a:solidFill>
          <a:latin typeface="Proxima Nova Rg" panose="0200050603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342A5F"/>
          </a:solidFill>
          <a:latin typeface="Proxima Nova Rg" panose="0200050603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42A5F"/>
          </a:solidFill>
          <a:latin typeface="Proxima Nova Rg" panose="0200050603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42A5F"/>
          </a:solidFill>
          <a:latin typeface="Proxima Nova Rg" panose="0200050603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42A5F"/>
          </a:solidFill>
          <a:latin typeface="Proxima Nova Rg" panose="0200050603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42A5F"/>
          </a:solidFill>
          <a:latin typeface="Proxima Nova Rg"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etis.ee/CV/Vitali_Syritski/eng/"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hyperlink" Target="mailto:mirjam.kert@taltech.ee"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43B52-A61E-E514-1890-226F9C4305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D582EF-4256-CC32-4A18-C39A56E90056}"/>
              </a:ext>
            </a:extLst>
          </p:cNvPr>
          <p:cNvSpPr>
            <a:spLocks noGrp="1"/>
          </p:cNvSpPr>
          <p:nvPr>
            <p:ph type="ctrTitle"/>
          </p:nvPr>
        </p:nvSpPr>
        <p:spPr>
          <a:xfrm>
            <a:off x="1850834" y="1969464"/>
            <a:ext cx="8880819" cy="1395065"/>
          </a:xfrm>
        </p:spPr>
        <p:txBody>
          <a:bodyPr>
            <a:noAutofit/>
          </a:bodyPr>
          <a:lstStyle/>
          <a:p>
            <a:pPr algn="l"/>
            <a:r>
              <a:rPr lang="en-US" sz="3600" noProof="0">
                <a:latin typeface="Verdana Pro"/>
                <a:cs typeface="Segoe UI Semibold"/>
              </a:rPr>
              <a:t>Novel Electrochemical Sensor for Point-of-Care </a:t>
            </a:r>
            <a:r>
              <a:rPr lang="et-EE" sz="3600" noProof="0">
                <a:latin typeface="Verdana Pro"/>
                <a:cs typeface="Segoe UI Semibold"/>
              </a:rPr>
              <a:t>S</a:t>
            </a:r>
            <a:r>
              <a:rPr lang="en-US" sz="3600" noProof="0">
                <a:latin typeface="Verdana Pro"/>
                <a:cs typeface="Segoe UI Semibold"/>
              </a:rPr>
              <a:t>tress analysis</a:t>
            </a:r>
          </a:p>
        </p:txBody>
      </p:sp>
      <p:sp>
        <p:nvSpPr>
          <p:cNvPr id="3" name="Subtitle 2">
            <a:extLst>
              <a:ext uri="{FF2B5EF4-FFF2-40B4-BE49-F238E27FC236}">
                <a16:creationId xmlns:a16="http://schemas.microsoft.com/office/drawing/2014/main" id="{B4ADE050-69B7-C00D-FB7B-C04B0CA9FA5D}"/>
              </a:ext>
            </a:extLst>
          </p:cNvPr>
          <p:cNvSpPr>
            <a:spLocks noGrp="1"/>
          </p:cNvSpPr>
          <p:nvPr>
            <p:ph type="subTitle" idx="1"/>
          </p:nvPr>
        </p:nvSpPr>
        <p:spPr>
          <a:xfrm>
            <a:off x="1854483" y="3369581"/>
            <a:ext cx="7499884" cy="1046775"/>
          </a:xfrm>
        </p:spPr>
        <p:txBody>
          <a:bodyPr vert="horz" lIns="91440" tIns="45720" rIns="91440" bIns="45720" rtlCol="0" anchor="t">
            <a:normAutofit fontScale="92500"/>
          </a:bodyPr>
          <a:lstStyle/>
          <a:p>
            <a:pPr algn="l">
              <a:spcBef>
                <a:spcPts val="0"/>
              </a:spcBef>
            </a:pPr>
            <a:r>
              <a:rPr lang="en-US" sz="2400" noProof="0">
                <a:solidFill>
                  <a:srgbClr val="332B60"/>
                </a:solidFill>
                <a:latin typeface="Verdana Pro"/>
                <a:cs typeface="Segoe UI Semibold" panose="020B0702040204020203" pitchFamily="34" charset="0"/>
              </a:rPr>
              <a:t>Preferred background of CEO/Business Developer:</a:t>
            </a:r>
          </a:p>
          <a:p>
            <a:pPr algn="l">
              <a:spcBef>
                <a:spcPts val="0"/>
              </a:spcBef>
            </a:pPr>
            <a:r>
              <a:rPr lang="en-US" sz="2400" noProof="0">
                <a:solidFill>
                  <a:srgbClr val="332B60"/>
                </a:solidFill>
                <a:latin typeface="Verdana Pro"/>
                <a:cs typeface="Segoe UI Semibold" panose="020B0702040204020203" pitchFamily="34" charset="0"/>
              </a:rPr>
              <a:t>point-of-care sensors, electrochemistry, stress</a:t>
            </a:r>
            <a:endParaRPr lang="en-US" sz="2800" noProof="0">
              <a:latin typeface="Verdana Pro"/>
              <a:cs typeface="Segoe UI Semibold" panose="020B0702040204020203" pitchFamily="34" charset="0"/>
            </a:endParaRPr>
          </a:p>
        </p:txBody>
      </p:sp>
    </p:spTree>
    <p:extLst>
      <p:ext uri="{BB962C8B-B14F-4D97-AF65-F5344CB8AC3E}">
        <p14:creationId xmlns:p14="http://schemas.microsoft.com/office/powerpoint/2010/main" val="3209958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1D3C7-7A1F-C611-DBC8-E3E75A2274F6}"/>
            </a:ext>
          </a:extLst>
        </p:cNvPr>
        <p:cNvGrpSpPr/>
        <p:nvPr/>
      </p:nvGrpSpPr>
      <p:grpSpPr>
        <a:xfrm>
          <a:off x="0" y="0"/>
          <a:ext cx="0" cy="0"/>
          <a:chOff x="0" y="0"/>
          <a:chExt cx="0" cy="0"/>
        </a:xfrm>
      </p:grpSpPr>
      <p:sp>
        <p:nvSpPr>
          <p:cNvPr id="11" name="Pealkiri 1">
            <a:extLst>
              <a:ext uri="{FF2B5EF4-FFF2-40B4-BE49-F238E27FC236}">
                <a16:creationId xmlns:a16="http://schemas.microsoft.com/office/drawing/2014/main" id="{57456F96-B252-D470-C337-758D24E1B60B}"/>
              </a:ext>
            </a:extLst>
          </p:cNvPr>
          <p:cNvSpPr>
            <a:spLocks noGrp="1"/>
          </p:cNvSpPr>
          <p:nvPr>
            <p:ph type="title"/>
          </p:nvPr>
        </p:nvSpPr>
        <p:spPr>
          <a:xfrm>
            <a:off x="839788" y="42858"/>
            <a:ext cx="10515600" cy="825984"/>
          </a:xfrm>
        </p:spPr>
        <p:txBody>
          <a:bodyPr>
            <a:normAutofit fontScale="90000"/>
          </a:bodyPr>
          <a:lstStyle/>
          <a:p>
            <a:r>
              <a:rPr lang="en-US" noProof="0">
                <a:latin typeface="Segoe UI Semibold" panose="020B0702040204020203" pitchFamily="34" charset="0"/>
                <a:cs typeface="Segoe UI Semibold" panose="020B0702040204020203" pitchFamily="34" charset="0"/>
              </a:rPr>
              <a:t>MIP-based Cortisol Sensor: Current Stage</a:t>
            </a:r>
          </a:p>
        </p:txBody>
      </p:sp>
      <p:sp>
        <p:nvSpPr>
          <p:cNvPr id="12" name="Teksti kohatäide 2">
            <a:extLst>
              <a:ext uri="{FF2B5EF4-FFF2-40B4-BE49-F238E27FC236}">
                <a16:creationId xmlns:a16="http://schemas.microsoft.com/office/drawing/2014/main" id="{FEF5376E-B994-EC42-20EE-F6A4AF1C5B66}"/>
              </a:ext>
            </a:extLst>
          </p:cNvPr>
          <p:cNvSpPr>
            <a:spLocks noGrp="1"/>
          </p:cNvSpPr>
          <p:nvPr>
            <p:ph type="body" idx="1"/>
          </p:nvPr>
        </p:nvSpPr>
        <p:spPr>
          <a:xfrm>
            <a:off x="1023988" y="697317"/>
            <a:ext cx="3245409" cy="510725"/>
          </a:xfrm>
        </p:spPr>
        <p:txBody>
          <a:bodyPr>
            <a:normAutofit/>
          </a:bodyPr>
          <a:lstStyle/>
          <a:p>
            <a:r>
              <a:rPr lang="et-EE" sz="2800" noProof="0" err="1">
                <a:latin typeface="Segoe UI Semibold" panose="020B0702040204020203" pitchFamily="34" charset="0"/>
                <a:ea typeface="Calibri"/>
                <a:cs typeface="Segoe UI Semibold" panose="020B0702040204020203" pitchFamily="34" charset="0"/>
              </a:rPr>
              <a:t>Input</a:t>
            </a:r>
            <a:r>
              <a:rPr lang="et-EE" sz="2800" noProof="0">
                <a:latin typeface="Segoe UI Semibold" panose="020B0702040204020203" pitchFamily="34" charset="0"/>
                <a:ea typeface="Calibri"/>
                <a:cs typeface="Segoe UI Semibold" panose="020B0702040204020203" pitchFamily="34" charset="0"/>
              </a:rPr>
              <a:t> </a:t>
            </a:r>
            <a:r>
              <a:rPr lang="et-EE" sz="2800" noProof="0" err="1">
                <a:latin typeface="Segoe UI Semibold" panose="020B0702040204020203" pitchFamily="34" charset="0"/>
                <a:ea typeface="Calibri"/>
                <a:cs typeface="Segoe UI Semibold" panose="020B0702040204020203" pitchFamily="34" charset="0"/>
              </a:rPr>
              <a:t>from</a:t>
            </a:r>
            <a:r>
              <a:rPr lang="et-EE" sz="2800" noProof="0">
                <a:latin typeface="Segoe UI Semibold" panose="020B0702040204020203" pitchFamily="34" charset="0"/>
                <a:ea typeface="Calibri"/>
                <a:cs typeface="Segoe UI Semibold" panose="020B0702040204020203" pitchFamily="34" charset="0"/>
              </a:rPr>
              <a:t> TalTech</a:t>
            </a:r>
            <a:endParaRPr lang="en-US" sz="2800" noProof="0">
              <a:highlight>
                <a:srgbClr val="FFFF00"/>
              </a:highlight>
              <a:latin typeface="Segoe UI Semibold" panose="020B0702040204020203" pitchFamily="34" charset="0"/>
              <a:ea typeface="Calibri"/>
              <a:cs typeface="Segoe UI Semibold" panose="020B0702040204020203" pitchFamily="34" charset="0"/>
            </a:endParaRPr>
          </a:p>
        </p:txBody>
      </p:sp>
      <p:sp>
        <p:nvSpPr>
          <p:cNvPr id="13" name="Content Placeholder 6">
            <a:extLst>
              <a:ext uri="{FF2B5EF4-FFF2-40B4-BE49-F238E27FC236}">
                <a16:creationId xmlns:a16="http://schemas.microsoft.com/office/drawing/2014/main" id="{1127EE31-5C55-D689-6C4A-9F886D6219E0}"/>
              </a:ext>
            </a:extLst>
          </p:cNvPr>
          <p:cNvSpPr>
            <a:spLocks noGrp="1"/>
          </p:cNvSpPr>
          <p:nvPr>
            <p:ph sz="half" idx="2"/>
          </p:nvPr>
        </p:nvSpPr>
        <p:spPr>
          <a:xfrm>
            <a:off x="1168709" y="1637678"/>
            <a:ext cx="8198957" cy="3953978"/>
          </a:xfrm>
        </p:spPr>
        <p:txBody>
          <a:bodyPr vert="horz" lIns="91440" tIns="45720" rIns="91440" bIns="45720" rtlCol="0" anchor="t">
            <a:normAutofit/>
          </a:bodyPr>
          <a:lstStyle/>
          <a:p>
            <a:pPr marL="0" indent="0">
              <a:buNone/>
            </a:pPr>
            <a:r>
              <a:rPr lang="en-US" sz="1800" b="0" u="sng" noProof="0">
                <a:latin typeface="Segoe UI Semilight" panose="020B0402040204020203" pitchFamily="34" charset="0"/>
                <a:cs typeface="Segoe UI Semilight" panose="020B0402040204020203" pitchFamily="34" charset="0"/>
              </a:rPr>
              <a:t>According to KTH Innovation Readiness Level™:</a:t>
            </a:r>
          </a:p>
          <a:p>
            <a:pPr marL="0" indent="0">
              <a:buNone/>
            </a:pPr>
            <a:endParaRPr lang="en-US" sz="1800" b="0" noProof="0">
              <a:latin typeface="Segoe UI Semilight" panose="020B0402040204020203" pitchFamily="34" charset="0"/>
              <a:cs typeface="Segoe UI Semilight" panose="020B0402040204020203" pitchFamily="34" charset="0"/>
            </a:endParaRPr>
          </a:p>
          <a:p>
            <a:pPr marL="0" indent="0">
              <a:buNone/>
            </a:pPr>
            <a:r>
              <a:rPr lang="en-US" sz="1800" b="0" noProof="0">
                <a:latin typeface="Segoe UI Semilight" panose="020B0402040204020203" pitchFamily="34" charset="0"/>
                <a:cs typeface="Segoe UI Semilight" panose="020B0402040204020203" pitchFamily="34" charset="0"/>
              </a:rPr>
              <a:t>Technology Readiness Level (</a:t>
            </a:r>
            <a:r>
              <a:rPr lang="en-US" sz="1800" b="0" noProof="0">
                <a:latin typeface="Segoe UI Semibold" panose="020B0702040204020203" pitchFamily="34" charset="0"/>
                <a:cs typeface="Segoe UI Semibold" panose="020B0702040204020203" pitchFamily="34" charset="0"/>
              </a:rPr>
              <a:t>TRL</a:t>
            </a:r>
            <a:r>
              <a:rPr lang="en-US" sz="1800" b="0" noProof="0">
                <a:latin typeface="Segoe UI Semilight" panose="020B0402040204020203" pitchFamily="34" charset="0"/>
                <a:cs typeface="Segoe UI Semilight" panose="020B0402040204020203" pitchFamily="34" charset="0"/>
              </a:rPr>
              <a:t>) = </a:t>
            </a:r>
            <a:r>
              <a:rPr lang="en-US" sz="1800" b="0" noProof="0">
                <a:latin typeface="Segoe UI Semibold" panose="020B0702040204020203" pitchFamily="34" charset="0"/>
                <a:cs typeface="Segoe UI Semibold" panose="020B0702040204020203" pitchFamily="34" charset="0"/>
              </a:rPr>
              <a:t>5</a:t>
            </a:r>
            <a:r>
              <a:rPr lang="en-US" sz="1800" b="0" noProof="0">
                <a:latin typeface="Segoe UI Semilight" panose="020B0402040204020203" pitchFamily="34" charset="0"/>
                <a:cs typeface="Segoe UI Semilight" panose="020B0402040204020203" pitchFamily="34" charset="0"/>
              </a:rPr>
              <a:t>:</a:t>
            </a:r>
          </a:p>
          <a:p>
            <a:pPr marL="269875" indent="0">
              <a:spcBef>
                <a:spcPts val="300"/>
              </a:spcBef>
              <a:buNone/>
            </a:pPr>
            <a:r>
              <a:rPr lang="en-US" sz="1800" b="0" noProof="0">
                <a:latin typeface="Segoe UI Semilight" panose="020B0402040204020203" pitchFamily="34" charset="0"/>
                <a:cs typeface="Segoe UI Semilight" panose="020B0402040204020203" pitchFamily="34" charset="0"/>
              </a:rPr>
              <a:t>Testing and validation of discrete technology components' combination in the intended environment – synergy of technology components (</a:t>
            </a:r>
            <a:r>
              <a:rPr lang="en-US" sz="1800" b="0" noProof="0">
                <a:latin typeface="Segoe UI Semibold" panose="020B0702040204020203" pitchFamily="34" charset="0"/>
                <a:cs typeface="Segoe UI Semibold" panose="020B0702040204020203" pitchFamily="34" charset="0"/>
              </a:rPr>
              <a:t>prototype</a:t>
            </a:r>
            <a:r>
              <a:rPr lang="en-US" sz="1800" b="0" noProof="0">
                <a:latin typeface="Segoe UI Semilight" panose="020B0402040204020203" pitchFamily="34" charset="0"/>
                <a:cs typeface="Segoe UI Semilight" panose="020B0402040204020203" pitchFamily="34" charset="0"/>
              </a:rPr>
              <a:t>) proven.</a:t>
            </a:r>
          </a:p>
          <a:p>
            <a:pPr marL="0" indent="0">
              <a:buNone/>
            </a:pPr>
            <a:endParaRPr lang="en-US" sz="1800" b="0" u="sng" noProof="0">
              <a:latin typeface="Segoe UI Semilight" panose="020B0402040204020203" pitchFamily="34" charset="0"/>
              <a:cs typeface="Segoe UI Semilight" panose="020B0402040204020203" pitchFamily="34" charset="0"/>
            </a:endParaRPr>
          </a:p>
          <a:p>
            <a:pPr marL="0" indent="0">
              <a:buNone/>
            </a:pPr>
            <a:r>
              <a:rPr lang="en-US" sz="1800" b="0" noProof="0">
                <a:latin typeface="Segoe UI Semilight" panose="020B0402040204020203" pitchFamily="34" charset="0"/>
                <a:cs typeface="Segoe UI Semilight" panose="020B0402040204020203" pitchFamily="34" charset="0"/>
              </a:rPr>
              <a:t>Intellectual Property Readiness Level (</a:t>
            </a:r>
            <a:r>
              <a:rPr lang="en-US" sz="1800" b="0" noProof="0">
                <a:latin typeface="Segoe UI Semibold" panose="020B0702040204020203" pitchFamily="34" charset="0"/>
                <a:cs typeface="Segoe UI Semibold" panose="020B0702040204020203" pitchFamily="34" charset="0"/>
              </a:rPr>
              <a:t>IPRL</a:t>
            </a:r>
            <a:r>
              <a:rPr lang="en-US" sz="1800" b="0" noProof="0">
                <a:latin typeface="Segoe UI Semilight" panose="020B0402040204020203" pitchFamily="34" charset="0"/>
                <a:cs typeface="Segoe UI Semilight" panose="020B0402040204020203" pitchFamily="34" charset="0"/>
              </a:rPr>
              <a:t>) = </a:t>
            </a:r>
            <a:r>
              <a:rPr lang="en-US" sz="1800" b="0" noProof="0">
                <a:latin typeface="Segoe UI Semibold" panose="020B0702040204020203" pitchFamily="34" charset="0"/>
                <a:cs typeface="Segoe UI Semibold" panose="020B0702040204020203" pitchFamily="34" charset="0"/>
              </a:rPr>
              <a:t>7</a:t>
            </a:r>
            <a:r>
              <a:rPr lang="en-US" sz="1800" b="0" noProof="0">
                <a:latin typeface="Segoe UI Semilight" panose="020B0402040204020203" pitchFamily="34" charset="0"/>
                <a:cs typeface="Segoe UI Semilight" panose="020B0402040204020203" pitchFamily="34" charset="0"/>
              </a:rPr>
              <a:t>:</a:t>
            </a:r>
          </a:p>
          <a:p>
            <a:pPr marL="269875" indent="0">
              <a:spcBef>
                <a:spcPts val="300"/>
              </a:spcBef>
              <a:buNone/>
            </a:pPr>
            <a:r>
              <a:rPr lang="en-US" sz="1800" noProof="0">
                <a:latin typeface="Segoe UI Semilight" panose="020B0402040204020203" pitchFamily="34" charset="0"/>
                <a:cs typeface="Segoe UI Semilight" panose="020B0402040204020203" pitchFamily="34" charset="0"/>
              </a:rPr>
              <a:t>1x</a:t>
            </a:r>
            <a:r>
              <a:rPr lang="en-US" sz="1800" b="0" noProof="0">
                <a:latin typeface="Segoe UI Semilight" panose="020B0402040204020203" pitchFamily="34" charset="0"/>
                <a:cs typeface="Segoe UI Semilight" panose="020B0402040204020203" pitchFamily="34" charset="0"/>
              </a:rPr>
              <a:t> Estonian patent (</a:t>
            </a:r>
            <a:r>
              <a:rPr lang="en-US" sz="1800" b="0" noProof="0">
                <a:latin typeface="Segoe UI Semibold" panose="020B0702040204020203" pitchFamily="34" charset="0"/>
                <a:cs typeface="Segoe UI Semibold" panose="020B0702040204020203" pitchFamily="34" charset="0"/>
              </a:rPr>
              <a:t>EE</a:t>
            </a:r>
            <a:r>
              <a:rPr lang="en-US" sz="1800" b="0" noProof="0">
                <a:latin typeface="Segoe UI Semilight" panose="020B0402040204020203" pitchFamily="34" charset="0"/>
                <a:cs typeface="Segoe UI Semilight" panose="020B0402040204020203" pitchFamily="34" charset="0"/>
              </a:rPr>
              <a:t>)</a:t>
            </a:r>
          </a:p>
          <a:p>
            <a:pPr marL="269875" indent="0">
              <a:spcBef>
                <a:spcPts val="300"/>
              </a:spcBef>
              <a:buNone/>
            </a:pPr>
            <a:r>
              <a:rPr lang="en-US" sz="1800" noProof="0">
                <a:latin typeface="Segoe UI Semilight" panose="020B0402040204020203" pitchFamily="34" charset="0"/>
                <a:cs typeface="Segoe UI Semilight" panose="020B0402040204020203" pitchFamily="34" charset="0"/>
              </a:rPr>
              <a:t>1x</a:t>
            </a:r>
            <a:r>
              <a:rPr lang="en-US" sz="1800" b="0" noProof="0">
                <a:latin typeface="Segoe UI Semilight" panose="020B0402040204020203" pitchFamily="34" charset="0"/>
                <a:cs typeface="Segoe UI Semilight" panose="020B0402040204020203" pitchFamily="34" charset="0"/>
              </a:rPr>
              <a:t> United States patent (</a:t>
            </a:r>
            <a:r>
              <a:rPr lang="en-US" sz="1800" b="0" noProof="0">
                <a:latin typeface="Segoe UI Semibold" panose="020B0702040204020203" pitchFamily="34" charset="0"/>
                <a:cs typeface="Segoe UI Semibold" panose="020B0702040204020203" pitchFamily="34" charset="0"/>
              </a:rPr>
              <a:t>US</a:t>
            </a:r>
            <a:r>
              <a:rPr lang="en-US" sz="1800" b="0" noProof="0">
                <a:latin typeface="Segoe UI Semilight" panose="020B0402040204020203" pitchFamily="34" charset="0"/>
                <a:cs typeface="Segoe UI Semilight" panose="020B0402040204020203" pitchFamily="34" charset="0"/>
              </a:rPr>
              <a:t>)</a:t>
            </a:r>
          </a:p>
          <a:p>
            <a:pPr marL="269875" indent="0">
              <a:spcBef>
                <a:spcPts val="300"/>
              </a:spcBef>
              <a:buNone/>
            </a:pPr>
            <a:r>
              <a:rPr lang="en-US" sz="1800" noProof="0">
                <a:latin typeface="Segoe UI Semilight" panose="020B0402040204020203" pitchFamily="34" charset="0"/>
                <a:cs typeface="Segoe UI Semilight" panose="020B0402040204020203" pitchFamily="34" charset="0"/>
              </a:rPr>
              <a:t>1x</a:t>
            </a:r>
            <a:r>
              <a:rPr lang="en-US" sz="1800" b="0" noProof="0">
                <a:latin typeface="Segoe UI Semilight" panose="020B0402040204020203" pitchFamily="34" charset="0"/>
                <a:cs typeface="Segoe UI Semilight" panose="020B0402040204020203" pitchFamily="34" charset="0"/>
              </a:rPr>
              <a:t> European patent application (</a:t>
            </a:r>
            <a:r>
              <a:rPr lang="en-US" sz="1800" b="0" noProof="0">
                <a:latin typeface="Segoe UI Semibold" panose="020B0702040204020203" pitchFamily="34" charset="0"/>
                <a:cs typeface="Segoe UI Semibold" panose="020B0702040204020203" pitchFamily="34" charset="0"/>
              </a:rPr>
              <a:t>EP</a:t>
            </a:r>
            <a:r>
              <a:rPr lang="en-US" sz="1800" b="0" noProof="0">
                <a:latin typeface="Segoe UI Semilight" panose="020B0402040204020203" pitchFamily="34" charset="0"/>
                <a:cs typeface="Segoe UI Semilight" panose="020B0402040204020203" pitchFamily="34" charset="0"/>
              </a:rPr>
              <a:t>)</a:t>
            </a:r>
          </a:p>
          <a:p>
            <a:pPr marL="269875" indent="0">
              <a:spcBef>
                <a:spcPts val="300"/>
              </a:spcBef>
              <a:buNone/>
            </a:pPr>
            <a:r>
              <a:rPr lang="en-US" sz="1800" noProof="0">
                <a:latin typeface="Segoe UI Semilight" panose="020B0402040204020203" pitchFamily="34" charset="0"/>
                <a:cs typeface="Segoe UI Semilight" panose="020B0402040204020203" pitchFamily="34" charset="0"/>
              </a:rPr>
              <a:t>1x</a:t>
            </a:r>
            <a:r>
              <a:rPr lang="en-US" sz="1800" b="0" noProof="0">
                <a:latin typeface="Segoe UI Semilight" panose="020B0402040204020203" pitchFamily="34" charset="0"/>
                <a:cs typeface="Segoe UI Semilight" panose="020B0402040204020203" pitchFamily="34" charset="0"/>
              </a:rPr>
              <a:t> Patent Cooperation Treaty (</a:t>
            </a:r>
            <a:r>
              <a:rPr lang="en-US" sz="1800" b="0" noProof="0">
                <a:latin typeface="Segoe UI Semibold" panose="020B0702040204020203" pitchFamily="34" charset="0"/>
                <a:cs typeface="Segoe UI Semibold" panose="020B0702040204020203" pitchFamily="34" charset="0"/>
              </a:rPr>
              <a:t>PCT</a:t>
            </a:r>
            <a:r>
              <a:rPr lang="en-US" sz="1800" b="0" noProof="0">
                <a:latin typeface="Segoe UI Semilight" panose="020B0402040204020203" pitchFamily="34" charset="0"/>
                <a:cs typeface="Segoe UI Semilight" panose="020B0402040204020203" pitchFamily="34" charset="0"/>
              </a:rPr>
              <a:t>) international application</a:t>
            </a:r>
          </a:p>
        </p:txBody>
      </p:sp>
    </p:spTree>
    <p:extLst>
      <p:ext uri="{BB962C8B-B14F-4D97-AF65-F5344CB8AC3E}">
        <p14:creationId xmlns:p14="http://schemas.microsoft.com/office/powerpoint/2010/main" val="2852647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53BD5-FB5C-C005-2039-27C25A8E9BAF}"/>
            </a:ext>
          </a:extLst>
        </p:cNvPr>
        <p:cNvGrpSpPr/>
        <p:nvPr/>
      </p:nvGrpSpPr>
      <p:grpSpPr>
        <a:xfrm>
          <a:off x="0" y="0"/>
          <a:ext cx="0" cy="0"/>
          <a:chOff x="0" y="0"/>
          <a:chExt cx="0" cy="0"/>
        </a:xfrm>
      </p:grpSpPr>
      <p:sp>
        <p:nvSpPr>
          <p:cNvPr id="7" name="Sisu kohatäide 5">
            <a:extLst>
              <a:ext uri="{FF2B5EF4-FFF2-40B4-BE49-F238E27FC236}">
                <a16:creationId xmlns:a16="http://schemas.microsoft.com/office/drawing/2014/main" id="{9F0A6F98-7A6A-7C91-1E75-E87354E77A28}"/>
              </a:ext>
            </a:extLst>
          </p:cNvPr>
          <p:cNvSpPr txBox="1">
            <a:spLocks/>
          </p:cNvSpPr>
          <p:nvPr/>
        </p:nvSpPr>
        <p:spPr>
          <a:xfrm>
            <a:off x="879354" y="1561176"/>
            <a:ext cx="5183188" cy="2423764"/>
          </a:xfrm>
          <a:prstGeom prst="rect">
            <a:avLst/>
          </a:prstGeom>
          <a:ln w="19050">
            <a:solidFill>
              <a:srgbClr val="7030A0"/>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342A5F"/>
                </a:solidFill>
                <a:latin typeface="Proxima Nova Rg" panose="0200050603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42A5F"/>
                </a:solidFill>
                <a:latin typeface="Proxima Nova Rg" panose="0200050603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42A5F"/>
                </a:solidFill>
                <a:latin typeface="Proxima Nova Rg" panose="0200050603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42A5F"/>
                </a:solidFill>
                <a:latin typeface="Proxima Nova Rg" panose="0200050603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42A5F"/>
                </a:solidFill>
                <a:latin typeface="Proxima Nova Rg"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u="sng" noProof="0">
                <a:highlight>
                  <a:srgbClr val="FFFF00"/>
                </a:highlight>
                <a:latin typeface="Segoe UI" panose="020B0502040204020203" pitchFamily="34" charset="0"/>
                <a:cs typeface="Segoe UI" panose="020B0502040204020203" pitchFamily="34" charset="0"/>
              </a:rPr>
              <a:t>Market #1</a:t>
            </a:r>
            <a:r>
              <a:rPr lang="en-US" sz="1800" u="sng" noProof="0">
                <a:latin typeface="Segoe UI" panose="020B0502040204020203" pitchFamily="34" charset="0"/>
                <a:cs typeface="Segoe UI" panose="020B0502040204020203" pitchFamily="34" charset="0"/>
              </a:rPr>
              <a:t>: Cortisol assay for Cushing syndrome (CS) &amp; Addison’s disease (AD patients.</a:t>
            </a:r>
          </a:p>
          <a:p>
            <a:pPr marL="0" indent="0">
              <a:buFont typeface="Arial" panose="020B0604020202020204" pitchFamily="34" charset="0"/>
              <a:buNone/>
            </a:pPr>
            <a:r>
              <a:rPr lang="en-US" sz="1800" b="0" noProof="0">
                <a:latin typeface="Segoe UI" panose="020B0502040204020203" pitchFamily="34" charset="0"/>
                <a:cs typeface="Segoe UI" panose="020B0502040204020203" pitchFamily="34" charset="0"/>
              </a:rPr>
              <a:t>Annual market size for patients with CS and AD is</a:t>
            </a:r>
          </a:p>
          <a:p>
            <a:pPr marL="0" indent="0">
              <a:buNone/>
            </a:pPr>
            <a:r>
              <a:rPr lang="en-US" noProof="0">
                <a:highlight>
                  <a:srgbClr val="FFFF00"/>
                </a:highlight>
                <a:latin typeface="Segoe UI"/>
                <a:cs typeface="Segoe UI"/>
              </a:rPr>
              <a:t>multiple of </a:t>
            </a:r>
            <a:r>
              <a:rPr lang="en-US">
                <a:highlight>
                  <a:srgbClr val="FFFF00"/>
                </a:highlight>
                <a:latin typeface="Segoe UI"/>
                <a:cs typeface="Segoe UI"/>
              </a:rPr>
              <a:t>4-16M €</a:t>
            </a:r>
            <a:endParaRPr lang="en-US" sz="1800" noProof="0">
              <a:highlight>
                <a:srgbClr val="FFFF00"/>
              </a:highlight>
              <a:latin typeface="Segoe UI"/>
              <a:cs typeface="Segoe UI"/>
            </a:endParaRPr>
          </a:p>
        </p:txBody>
      </p:sp>
      <p:sp>
        <p:nvSpPr>
          <p:cNvPr id="8" name="Sisu kohatäide 5">
            <a:extLst>
              <a:ext uri="{FF2B5EF4-FFF2-40B4-BE49-F238E27FC236}">
                <a16:creationId xmlns:a16="http://schemas.microsoft.com/office/drawing/2014/main" id="{6E9AD0A2-5659-BD99-0F9E-D2420BFA3B3A}"/>
              </a:ext>
            </a:extLst>
          </p:cNvPr>
          <p:cNvSpPr txBox="1">
            <a:spLocks/>
          </p:cNvSpPr>
          <p:nvPr/>
        </p:nvSpPr>
        <p:spPr>
          <a:xfrm>
            <a:off x="6216804" y="2962511"/>
            <a:ext cx="5183188" cy="2044389"/>
          </a:xfrm>
          <a:prstGeom prst="rect">
            <a:avLst/>
          </a:prstGeom>
          <a:ln w="19050">
            <a:solidFill>
              <a:srgbClr val="7030A0"/>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342A5F"/>
                </a:solidFill>
                <a:latin typeface="Proxima Nova Rg" panose="0200050603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42A5F"/>
                </a:solidFill>
                <a:latin typeface="Proxima Nova Rg" panose="0200050603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42A5F"/>
                </a:solidFill>
                <a:latin typeface="Proxima Nova Rg" panose="0200050603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42A5F"/>
                </a:solidFill>
                <a:latin typeface="Proxima Nova Rg" panose="0200050603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42A5F"/>
                </a:solidFill>
                <a:latin typeface="Proxima Nova Rg"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u="sng" noProof="0">
                <a:highlight>
                  <a:srgbClr val="FFFF00"/>
                </a:highlight>
                <a:latin typeface="Segoe UI" panose="020B0502040204020203" pitchFamily="34" charset="0"/>
                <a:cs typeface="Segoe UI" panose="020B0502040204020203" pitchFamily="34" charset="0"/>
              </a:rPr>
              <a:t>Market #2</a:t>
            </a:r>
            <a:r>
              <a:rPr lang="en-US" sz="1800" u="sng" noProof="0">
                <a:latin typeface="Segoe UI" panose="020B0502040204020203" pitchFamily="34" charset="0"/>
                <a:cs typeface="Segoe UI" panose="020B0502040204020203" pitchFamily="34" charset="0"/>
              </a:rPr>
              <a:t>: Equine cortisol assay (veterinary diagnostics).</a:t>
            </a:r>
          </a:p>
          <a:p>
            <a:pPr marL="0" indent="0">
              <a:buFont typeface="Arial" panose="020B0604020202020204" pitchFamily="34" charset="0"/>
              <a:buNone/>
            </a:pPr>
            <a:r>
              <a:rPr lang="en-US" sz="1800" b="0" noProof="0">
                <a:latin typeface="Segoe UI"/>
                <a:cs typeface="Segoe UI"/>
              </a:rPr>
              <a:t>Annual cortisol testing will be required for approximately 1 million thoroughbreds and hence, the annual market size is</a:t>
            </a:r>
          </a:p>
          <a:p>
            <a:pPr marL="0" indent="0">
              <a:buNone/>
            </a:pPr>
            <a:r>
              <a:rPr lang="en-US">
                <a:highlight>
                  <a:srgbClr val="FFFF00"/>
                </a:highlight>
                <a:latin typeface="Segoe UI"/>
                <a:cs typeface="Segoe UI"/>
              </a:rPr>
              <a:t>19-69 M</a:t>
            </a:r>
            <a:r>
              <a:rPr lang="en-US" noProof="0">
                <a:highlight>
                  <a:srgbClr val="FFFF00"/>
                </a:highlight>
                <a:latin typeface="Segoe UI"/>
                <a:cs typeface="Segoe UI"/>
              </a:rPr>
              <a:t>€</a:t>
            </a:r>
          </a:p>
        </p:txBody>
      </p:sp>
      <p:sp>
        <p:nvSpPr>
          <p:cNvPr id="9" name="Sisu kohatäide 5">
            <a:extLst>
              <a:ext uri="{FF2B5EF4-FFF2-40B4-BE49-F238E27FC236}">
                <a16:creationId xmlns:a16="http://schemas.microsoft.com/office/drawing/2014/main" id="{36347133-35B7-D491-4297-82294BD2D41F}"/>
              </a:ext>
            </a:extLst>
          </p:cNvPr>
          <p:cNvSpPr txBox="1">
            <a:spLocks/>
          </p:cNvSpPr>
          <p:nvPr/>
        </p:nvSpPr>
        <p:spPr>
          <a:xfrm>
            <a:off x="906306" y="4129904"/>
            <a:ext cx="5183188" cy="2423764"/>
          </a:xfrm>
          <a:prstGeom prst="rect">
            <a:avLst/>
          </a:prstGeom>
          <a:ln w="19050">
            <a:solidFill>
              <a:srgbClr val="7030A0"/>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342A5F"/>
                </a:solidFill>
                <a:latin typeface="Proxima Nova Rg" panose="0200050603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42A5F"/>
                </a:solidFill>
                <a:latin typeface="Proxima Nova Rg" panose="0200050603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42A5F"/>
                </a:solidFill>
                <a:latin typeface="Proxima Nova Rg" panose="0200050603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42A5F"/>
                </a:solidFill>
                <a:latin typeface="Proxima Nova Rg" panose="0200050603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42A5F"/>
                </a:solidFill>
                <a:latin typeface="Proxima Nova Rg"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u="sng" noProof="0">
                <a:highlight>
                  <a:srgbClr val="FFFF00"/>
                </a:highlight>
                <a:latin typeface="Segoe UI" panose="020B0502040204020203" pitchFamily="34" charset="0"/>
                <a:cs typeface="Segoe UI" panose="020B0502040204020203" pitchFamily="34" charset="0"/>
              </a:rPr>
              <a:t>Market #3</a:t>
            </a:r>
            <a:r>
              <a:rPr lang="en-US" sz="1800" u="sng" noProof="0">
                <a:latin typeface="Segoe UI" panose="020B0502040204020203" pitchFamily="34" charset="0"/>
                <a:cs typeface="Segoe UI" panose="020B0502040204020203" pitchFamily="34" charset="0"/>
              </a:rPr>
              <a:t>: Stress.</a:t>
            </a:r>
          </a:p>
          <a:p>
            <a:pPr marL="0" indent="0">
              <a:buFont typeface="Arial" panose="020B0604020202020204" pitchFamily="34" charset="0"/>
              <a:buNone/>
            </a:pPr>
            <a:r>
              <a:rPr lang="en-US" sz="1800" b="0" noProof="0">
                <a:latin typeface="Segoe UI" panose="020B0502040204020203" pitchFamily="34" charset="0"/>
                <a:cs typeface="Segoe UI" panose="020B0502040204020203" pitchFamily="34" charset="0"/>
              </a:rPr>
              <a:t>For instance, even if the uptake of cortisol test is 1% among the high performers, then the potential market size can be estimated as</a:t>
            </a:r>
          </a:p>
          <a:p>
            <a:pPr marL="0" indent="0">
              <a:buNone/>
            </a:pPr>
            <a:r>
              <a:rPr lang="en-US">
                <a:highlight>
                  <a:srgbClr val="FFFF00"/>
                </a:highlight>
                <a:latin typeface="Segoe UI"/>
                <a:cs typeface="Segoe UI"/>
              </a:rPr>
              <a:t>55-200 M</a:t>
            </a:r>
            <a:r>
              <a:rPr lang="en-US" noProof="0">
                <a:highlight>
                  <a:srgbClr val="FFFF00"/>
                </a:highlight>
                <a:latin typeface="Segoe UI"/>
                <a:cs typeface="Segoe UI"/>
              </a:rPr>
              <a:t>€</a:t>
            </a:r>
            <a:r>
              <a:rPr lang="en-US">
                <a:highlight>
                  <a:srgbClr val="FFFF00"/>
                </a:highlight>
                <a:latin typeface="Segoe UI"/>
                <a:cs typeface="Segoe UI"/>
              </a:rPr>
              <a:t> per</a:t>
            </a:r>
            <a:r>
              <a:rPr lang="en-US" noProof="0">
                <a:highlight>
                  <a:srgbClr val="FFFF00"/>
                </a:highlight>
                <a:latin typeface="Segoe UI"/>
                <a:cs typeface="Segoe UI"/>
              </a:rPr>
              <a:t> a single usage of the test</a:t>
            </a:r>
          </a:p>
        </p:txBody>
      </p:sp>
      <p:sp>
        <p:nvSpPr>
          <p:cNvPr id="17" name="Pealkiri 1">
            <a:extLst>
              <a:ext uri="{FF2B5EF4-FFF2-40B4-BE49-F238E27FC236}">
                <a16:creationId xmlns:a16="http://schemas.microsoft.com/office/drawing/2014/main" id="{62B400C1-0171-2C1E-AAAD-E8F7B4E04965}"/>
              </a:ext>
            </a:extLst>
          </p:cNvPr>
          <p:cNvSpPr>
            <a:spLocks noGrp="1"/>
          </p:cNvSpPr>
          <p:nvPr>
            <p:ph type="title"/>
          </p:nvPr>
        </p:nvSpPr>
        <p:spPr>
          <a:xfrm>
            <a:off x="839788" y="42858"/>
            <a:ext cx="10515600" cy="825984"/>
          </a:xfrm>
        </p:spPr>
        <p:txBody>
          <a:bodyPr>
            <a:normAutofit/>
          </a:bodyPr>
          <a:lstStyle/>
          <a:p>
            <a:r>
              <a:rPr lang="et-EE">
                <a:latin typeface="Segoe UI Semibold" panose="020B0702040204020203" pitchFamily="34" charset="0"/>
                <a:cs typeface="Segoe UI Semibold" panose="020B0702040204020203" pitchFamily="34" charset="0"/>
              </a:rPr>
              <a:t>Market </a:t>
            </a:r>
            <a:r>
              <a:rPr lang="et-EE" err="1">
                <a:latin typeface="Segoe UI Semibold" panose="020B0702040204020203" pitchFamily="34" charset="0"/>
                <a:cs typeface="Segoe UI Semibold" panose="020B0702040204020203" pitchFamily="34" charset="0"/>
              </a:rPr>
              <a:t>Opportunity</a:t>
            </a:r>
            <a:endParaRPr lang="en-US" noProof="0">
              <a:latin typeface="Segoe UI Semibold" panose="020B0702040204020203" pitchFamily="34" charset="0"/>
              <a:cs typeface="Segoe UI Semibold" panose="020B0702040204020203" pitchFamily="34" charset="0"/>
            </a:endParaRPr>
          </a:p>
        </p:txBody>
      </p:sp>
      <p:sp>
        <p:nvSpPr>
          <p:cNvPr id="18" name="Teksti kohatäide 2">
            <a:extLst>
              <a:ext uri="{FF2B5EF4-FFF2-40B4-BE49-F238E27FC236}">
                <a16:creationId xmlns:a16="http://schemas.microsoft.com/office/drawing/2014/main" id="{3F4CAD78-509B-A5BB-4001-2412A0E2F048}"/>
              </a:ext>
            </a:extLst>
          </p:cNvPr>
          <p:cNvSpPr>
            <a:spLocks noGrp="1"/>
          </p:cNvSpPr>
          <p:nvPr>
            <p:ph type="body" idx="1"/>
          </p:nvPr>
        </p:nvSpPr>
        <p:spPr>
          <a:xfrm>
            <a:off x="1023988" y="697317"/>
            <a:ext cx="3245409" cy="510725"/>
          </a:xfrm>
        </p:spPr>
        <p:txBody>
          <a:bodyPr>
            <a:normAutofit/>
          </a:bodyPr>
          <a:lstStyle/>
          <a:p>
            <a:r>
              <a:rPr lang="et-EE" sz="2800" noProof="0" err="1">
                <a:latin typeface="Segoe UI Semibold" panose="020B0702040204020203" pitchFamily="34" charset="0"/>
                <a:ea typeface="Calibri"/>
                <a:cs typeface="Segoe UI Semibold" panose="020B0702040204020203" pitchFamily="34" charset="0"/>
              </a:rPr>
              <a:t>Input</a:t>
            </a:r>
            <a:r>
              <a:rPr lang="et-EE" sz="2800" noProof="0">
                <a:latin typeface="Segoe UI Semibold" panose="020B0702040204020203" pitchFamily="34" charset="0"/>
                <a:ea typeface="Calibri"/>
                <a:cs typeface="Segoe UI Semibold" panose="020B0702040204020203" pitchFamily="34" charset="0"/>
              </a:rPr>
              <a:t> </a:t>
            </a:r>
            <a:r>
              <a:rPr lang="et-EE" sz="2800" noProof="0" err="1">
                <a:latin typeface="Segoe UI Semibold" panose="020B0702040204020203" pitchFamily="34" charset="0"/>
                <a:ea typeface="Calibri"/>
                <a:cs typeface="Segoe UI Semibold" panose="020B0702040204020203" pitchFamily="34" charset="0"/>
              </a:rPr>
              <a:t>from</a:t>
            </a:r>
            <a:r>
              <a:rPr lang="et-EE" sz="2800" noProof="0">
                <a:latin typeface="Segoe UI Semibold" panose="020B0702040204020203" pitchFamily="34" charset="0"/>
                <a:ea typeface="Calibri"/>
                <a:cs typeface="Segoe UI Semibold" panose="020B0702040204020203" pitchFamily="34" charset="0"/>
              </a:rPr>
              <a:t> TalTech</a:t>
            </a:r>
            <a:endParaRPr lang="en-US" sz="2800" noProof="0">
              <a:highlight>
                <a:srgbClr val="FFFF00"/>
              </a:highlight>
              <a:latin typeface="Segoe UI Semibold" panose="020B0702040204020203" pitchFamily="34" charset="0"/>
              <a:ea typeface="Calibri"/>
              <a:cs typeface="Segoe UI Semibold" panose="020B0702040204020203" pitchFamily="34" charset="0"/>
            </a:endParaRPr>
          </a:p>
        </p:txBody>
      </p:sp>
    </p:spTree>
    <p:extLst>
      <p:ext uri="{BB962C8B-B14F-4D97-AF65-F5344CB8AC3E}">
        <p14:creationId xmlns:p14="http://schemas.microsoft.com/office/powerpoint/2010/main" val="1970333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1EBDF-9398-05FF-81D2-38B84AC319F8}"/>
            </a:ext>
          </a:extLst>
        </p:cNvPr>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F22440D7-6A01-E315-EE1C-3D7297AD02C4}"/>
              </a:ext>
            </a:extLst>
          </p:cNvPr>
          <p:cNvSpPr>
            <a:spLocks noGrp="1"/>
          </p:cNvSpPr>
          <p:nvPr>
            <p:ph sz="half" idx="2"/>
          </p:nvPr>
        </p:nvSpPr>
        <p:spPr>
          <a:xfrm>
            <a:off x="1228540" y="1676399"/>
            <a:ext cx="5990865" cy="3684588"/>
          </a:xfrm>
        </p:spPr>
        <p:txBody>
          <a:bodyPr vert="horz" lIns="91440" tIns="45720" rIns="91440" bIns="45720" rtlCol="0" anchor="t">
            <a:normAutofit/>
          </a:bodyPr>
          <a:lstStyle/>
          <a:p>
            <a:pPr marL="0" indent="0">
              <a:buNone/>
            </a:pPr>
            <a:r>
              <a:rPr lang="en-US" sz="2400" b="0">
                <a:latin typeface="Segoe UI Semilight"/>
                <a:cs typeface="Segoe UI Semilight"/>
              </a:rPr>
              <a:t>Members of the </a:t>
            </a:r>
            <a:r>
              <a:rPr lang="en-US" sz="2400" b="0" err="1">
                <a:latin typeface="Segoe UI Semilight"/>
                <a:cs typeface="Segoe UI Semilight"/>
              </a:rPr>
              <a:t>Biofunctional</a:t>
            </a:r>
            <a:r>
              <a:rPr lang="en-US" sz="2400" b="0">
                <a:latin typeface="Segoe UI Semilight"/>
                <a:cs typeface="Segoe UI Semilight"/>
              </a:rPr>
              <a:t> Materials Lab at </a:t>
            </a:r>
            <a:r>
              <a:rPr lang="en-US" sz="2400" b="0" err="1">
                <a:latin typeface="Segoe UI Semilight"/>
                <a:cs typeface="Segoe UI Semilight"/>
              </a:rPr>
              <a:t>TalTech</a:t>
            </a:r>
            <a:r>
              <a:rPr lang="en-US" sz="2400" b="0">
                <a:latin typeface="Segoe UI Semilight"/>
                <a:cs typeface="Segoe UI Semilight"/>
              </a:rPr>
              <a:t>, led by Lead Research Scientist:</a:t>
            </a:r>
          </a:p>
          <a:p>
            <a:r>
              <a:rPr lang="en-US" sz="2400" b="0">
                <a:latin typeface="Segoe UI Semibold"/>
                <a:cs typeface="Segoe UI Semibold"/>
              </a:rPr>
              <a:t>Dr. Vitali </a:t>
            </a:r>
            <a:r>
              <a:rPr lang="en-US" sz="2400" b="0" err="1">
                <a:latin typeface="Segoe UI Semibold"/>
                <a:cs typeface="Segoe UI Semibold"/>
              </a:rPr>
              <a:t>Syritski</a:t>
            </a:r>
            <a:endParaRPr lang="en-US" sz="2400" b="0">
              <a:latin typeface="Segoe UI Semibold"/>
              <a:cs typeface="Segoe UI Semibold"/>
            </a:endParaRPr>
          </a:p>
          <a:p>
            <a:r>
              <a:rPr lang="en-US" sz="1600" b="0">
                <a:latin typeface="Segoe UI Semilight"/>
                <a:cs typeface="Segoe UI Semilight"/>
                <a:hlinkClick r:id="rId2"/>
              </a:rPr>
              <a:t>https://www.etis.ee/CV/Vitali_Syritski/eng/</a:t>
            </a:r>
            <a:endParaRPr lang="en-US" sz="1600" b="0">
              <a:latin typeface="Segoe UI Semilight"/>
              <a:cs typeface="Segoe UI Semilight"/>
            </a:endParaRPr>
          </a:p>
          <a:p>
            <a:endParaRPr lang="en-US">
              <a:latin typeface="Segoe UI Semilight"/>
              <a:cs typeface="Segoe UI Semilight"/>
            </a:endParaRPr>
          </a:p>
        </p:txBody>
      </p:sp>
      <p:sp>
        <p:nvSpPr>
          <p:cNvPr id="2" name="Pealkiri 1">
            <a:extLst>
              <a:ext uri="{FF2B5EF4-FFF2-40B4-BE49-F238E27FC236}">
                <a16:creationId xmlns:a16="http://schemas.microsoft.com/office/drawing/2014/main" id="{953F884E-58DE-2A0B-76BC-53124DF4D20B}"/>
              </a:ext>
            </a:extLst>
          </p:cNvPr>
          <p:cNvSpPr>
            <a:spLocks noGrp="1"/>
          </p:cNvSpPr>
          <p:nvPr>
            <p:ph type="title"/>
          </p:nvPr>
        </p:nvSpPr>
        <p:spPr>
          <a:xfrm>
            <a:off x="839788" y="350836"/>
            <a:ext cx="5843884" cy="1325563"/>
          </a:xfrm>
        </p:spPr>
        <p:txBody>
          <a:bodyPr>
            <a:normAutofit/>
          </a:bodyPr>
          <a:lstStyle/>
          <a:p>
            <a:r>
              <a:rPr lang="en-US" b="0" noProof="0">
                <a:latin typeface="Segoe UI Semibold" panose="020B0702040204020203" pitchFamily="34" charset="0"/>
                <a:cs typeface="Segoe UI Semibold" panose="020B0702040204020203" pitchFamily="34" charset="0"/>
              </a:rPr>
              <a:t>Team</a:t>
            </a:r>
          </a:p>
        </p:txBody>
      </p:sp>
      <p:pic>
        <p:nvPicPr>
          <p:cNvPr id="13" name="Content Placeholder 12">
            <a:extLst>
              <a:ext uri="{FF2B5EF4-FFF2-40B4-BE49-F238E27FC236}">
                <a16:creationId xmlns:a16="http://schemas.microsoft.com/office/drawing/2014/main" id="{1B8314D1-F0E6-08E4-108F-F2636ED4EE0E}"/>
              </a:ext>
            </a:extLst>
          </p:cNvPr>
          <p:cNvPicPr>
            <a:picLocks noGrp="1" noChangeAspect="1"/>
          </p:cNvPicPr>
          <p:nvPr>
            <p:ph sz="quarter" idx="4"/>
          </p:nvPr>
        </p:nvPicPr>
        <p:blipFill>
          <a:blip r:embed="rId3"/>
          <a:stretch>
            <a:fillRect/>
          </a:stretch>
        </p:blipFill>
        <p:spPr>
          <a:xfrm>
            <a:off x="1421824" y="3657231"/>
            <a:ext cx="1462111" cy="1818385"/>
          </a:xfrm>
          <a:prstGeom prst="rect">
            <a:avLst/>
          </a:prstGeom>
        </p:spPr>
      </p:pic>
      <p:sp>
        <p:nvSpPr>
          <p:cNvPr id="15" name="TextBox 14">
            <a:extLst>
              <a:ext uri="{FF2B5EF4-FFF2-40B4-BE49-F238E27FC236}">
                <a16:creationId xmlns:a16="http://schemas.microsoft.com/office/drawing/2014/main" id="{D8626D65-FCD4-70E6-BFC4-95CAAF20B5C6}"/>
              </a:ext>
            </a:extLst>
          </p:cNvPr>
          <p:cNvSpPr txBox="1"/>
          <p:nvPr/>
        </p:nvSpPr>
        <p:spPr>
          <a:xfrm>
            <a:off x="3196255" y="4273223"/>
            <a:ext cx="4806922" cy="1200329"/>
          </a:xfrm>
          <a:prstGeom prst="rect">
            <a:avLst/>
          </a:prstGeom>
          <a:noFill/>
        </p:spPr>
        <p:txBody>
          <a:bodyPr wrap="square" lIns="91440" tIns="45720" rIns="91440" bIns="45720" anchor="t">
            <a:spAutoFit/>
          </a:bodyPr>
          <a:lstStyle/>
          <a:p>
            <a:r>
              <a:rPr lang="en-US">
                <a:latin typeface="Segoe UI"/>
                <a:cs typeface="Segoe UI"/>
              </a:rPr>
              <a:t>Over 20 years of expertise in molecularly imprinted polymers (MIPs), with a strong track record in designing stable, selective, and cost-effective synthetic recognition materials. </a:t>
            </a:r>
          </a:p>
        </p:txBody>
      </p:sp>
    </p:spTree>
    <p:extLst>
      <p:ext uri="{BB962C8B-B14F-4D97-AF65-F5344CB8AC3E}">
        <p14:creationId xmlns:p14="http://schemas.microsoft.com/office/powerpoint/2010/main" val="2557842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4D809-9F59-A783-488F-06632B416D2D}"/>
            </a:ext>
          </a:extLst>
        </p:cNvPr>
        <p:cNvGrpSpPr/>
        <p:nvPr/>
      </p:nvGrpSpPr>
      <p:grpSpPr>
        <a:xfrm>
          <a:off x="0" y="0"/>
          <a:ext cx="0" cy="0"/>
          <a:chOff x="0" y="0"/>
          <a:chExt cx="0" cy="0"/>
        </a:xfrm>
      </p:grpSpPr>
      <p:sp>
        <p:nvSpPr>
          <p:cNvPr id="8" name="Sisu kohatäide 3">
            <a:extLst>
              <a:ext uri="{FF2B5EF4-FFF2-40B4-BE49-F238E27FC236}">
                <a16:creationId xmlns:a16="http://schemas.microsoft.com/office/drawing/2014/main" id="{D44B2EF1-4AFF-FD86-05AD-362C292A30C1}"/>
              </a:ext>
            </a:extLst>
          </p:cNvPr>
          <p:cNvSpPr txBox="1">
            <a:spLocks/>
          </p:cNvSpPr>
          <p:nvPr/>
        </p:nvSpPr>
        <p:spPr>
          <a:xfrm>
            <a:off x="321346" y="1666932"/>
            <a:ext cx="11275352" cy="3691776"/>
          </a:xfrm>
          <a:prstGeom prst="rect">
            <a:avLst/>
          </a:prstGeom>
          <a:ln>
            <a:solidFill>
              <a:srgbClr val="342A5F"/>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342A5F"/>
                </a:solidFill>
                <a:latin typeface="Proxima Nova Rg" panose="0200050603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42A5F"/>
                </a:solidFill>
                <a:latin typeface="Proxima Nova Rg" panose="0200050603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42A5F"/>
                </a:solidFill>
                <a:latin typeface="Proxima Nova Rg" panose="0200050603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42A5F"/>
                </a:solidFill>
                <a:latin typeface="Proxima Nova Rg" panose="0200050603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42A5F"/>
                </a:solidFill>
                <a:latin typeface="Proxima Nova Rg"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noProof="0">
                <a:highlight>
                  <a:srgbClr val="FFFF00"/>
                </a:highlight>
                <a:latin typeface="Segoe UI Semilight" panose="020B0402040204020203" pitchFamily="34" charset="0"/>
                <a:ea typeface="Calibri"/>
                <a:cs typeface="Segoe UI Semilight" panose="020B0402040204020203" pitchFamily="34" charset="0"/>
              </a:rPr>
              <a:t>Please type here…</a:t>
            </a:r>
          </a:p>
        </p:txBody>
      </p:sp>
      <p:sp>
        <p:nvSpPr>
          <p:cNvPr id="5" name="Pealkiri 1">
            <a:extLst>
              <a:ext uri="{FF2B5EF4-FFF2-40B4-BE49-F238E27FC236}">
                <a16:creationId xmlns:a16="http://schemas.microsoft.com/office/drawing/2014/main" id="{D9CA7CCE-7979-A0F3-5570-7429449C4866}"/>
              </a:ext>
            </a:extLst>
          </p:cNvPr>
          <p:cNvSpPr>
            <a:spLocks noGrp="1"/>
          </p:cNvSpPr>
          <p:nvPr>
            <p:ph type="title"/>
          </p:nvPr>
        </p:nvSpPr>
        <p:spPr>
          <a:xfrm>
            <a:off x="256128" y="107708"/>
            <a:ext cx="10515600" cy="825984"/>
          </a:xfrm>
        </p:spPr>
        <p:txBody>
          <a:bodyPr>
            <a:normAutofit/>
          </a:bodyPr>
          <a:lstStyle/>
          <a:p>
            <a:r>
              <a:rPr lang="et-EE" sz="4000">
                <a:latin typeface="Segoe UI Semibold" panose="020B0702040204020203" pitchFamily="34" charset="0"/>
                <a:cs typeface="Segoe UI Semibold" panose="020B0702040204020203" pitchFamily="34" charset="0"/>
              </a:rPr>
              <a:t>Market </a:t>
            </a:r>
            <a:r>
              <a:rPr lang="et-EE" sz="4000" err="1">
                <a:latin typeface="Segoe UI Semibold" panose="020B0702040204020203" pitchFamily="34" charset="0"/>
                <a:cs typeface="Segoe UI Semibold" panose="020B0702040204020203" pitchFamily="34" charset="0"/>
              </a:rPr>
              <a:t>Opportunity</a:t>
            </a:r>
            <a:r>
              <a:rPr lang="et-EE" sz="4000">
                <a:latin typeface="Segoe UI Semibold" panose="020B0702040204020203" pitchFamily="34" charset="0"/>
                <a:cs typeface="Segoe UI Semibold" panose="020B0702040204020203" pitchFamily="34" charset="0"/>
              </a:rPr>
              <a:t> (TAM, SAM, SOM)</a:t>
            </a:r>
            <a:endParaRPr lang="en-US" sz="4000" noProof="0">
              <a:latin typeface="Segoe UI Semibold" panose="020B0702040204020203" pitchFamily="34" charset="0"/>
              <a:cs typeface="Segoe UI Semibold" panose="020B0702040204020203" pitchFamily="34" charset="0"/>
            </a:endParaRPr>
          </a:p>
        </p:txBody>
      </p:sp>
      <p:sp>
        <p:nvSpPr>
          <p:cNvPr id="7" name="Teksti kohatäide 2">
            <a:extLst>
              <a:ext uri="{FF2B5EF4-FFF2-40B4-BE49-F238E27FC236}">
                <a16:creationId xmlns:a16="http://schemas.microsoft.com/office/drawing/2014/main" id="{933C96BE-1B1B-12DF-3661-4D71D1F22519}"/>
              </a:ext>
            </a:extLst>
          </p:cNvPr>
          <p:cNvSpPr txBox="1">
            <a:spLocks/>
          </p:cNvSpPr>
          <p:nvPr/>
        </p:nvSpPr>
        <p:spPr>
          <a:xfrm>
            <a:off x="433841" y="840948"/>
            <a:ext cx="6077205" cy="5274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b="1" i="0" kern="1200">
                <a:solidFill>
                  <a:srgbClr val="342A5F"/>
                </a:solidFill>
                <a:latin typeface="Proxima Nova Rg" panose="02000506030000020004" pitchFamily="2" charset="77"/>
                <a:ea typeface="+mn-ea"/>
                <a:cs typeface="+mn-cs"/>
              </a:defRPr>
            </a:lvl1pPr>
            <a:lvl2pPr marL="685800" indent="0" algn="l" defTabSz="914400" rtl="0" eaLnBrk="1" latinLnBrk="0" hangingPunct="1">
              <a:lnSpc>
                <a:spcPct val="90000"/>
              </a:lnSpc>
              <a:spcBef>
                <a:spcPts val="500"/>
              </a:spcBef>
              <a:buFontTx/>
              <a:buNone/>
              <a:defRPr sz="2400" b="0" i="0" kern="1200">
                <a:solidFill>
                  <a:srgbClr val="342A5F"/>
                </a:solidFill>
                <a:latin typeface="Proxima Nova Rg" panose="02000506030000020004" pitchFamily="2" charset="77"/>
                <a:ea typeface="+mn-ea"/>
                <a:cs typeface="+mn-cs"/>
              </a:defRPr>
            </a:lvl2pPr>
            <a:lvl3pPr marL="1143000" indent="-228600" algn="l" defTabSz="914400" rtl="0" eaLnBrk="1" latinLnBrk="0" hangingPunct="1">
              <a:lnSpc>
                <a:spcPct val="90000"/>
              </a:lnSpc>
              <a:spcBef>
                <a:spcPts val="500"/>
              </a:spcBef>
              <a:buFontTx/>
              <a:buBlip>
                <a:blip r:embed="rId2"/>
              </a:buBlip>
              <a:defRPr sz="2000" b="0" i="0" kern="1200">
                <a:solidFill>
                  <a:srgbClr val="342A5F"/>
                </a:solidFill>
                <a:latin typeface="Proxima Nova Rg" panose="02000506030000020004" pitchFamily="2" charset="77"/>
                <a:ea typeface="+mn-ea"/>
                <a:cs typeface="+mn-cs"/>
              </a:defRPr>
            </a:lvl3pPr>
            <a:lvl4pPr marL="1600200" indent="-228600" algn="l" defTabSz="914400" rtl="0" eaLnBrk="1" latinLnBrk="0" hangingPunct="1">
              <a:lnSpc>
                <a:spcPct val="90000"/>
              </a:lnSpc>
              <a:spcBef>
                <a:spcPts val="500"/>
              </a:spcBef>
              <a:buFontTx/>
              <a:buBlip>
                <a:blip r:embed="rId2"/>
              </a:buBlip>
              <a:defRPr sz="1800" b="0" i="0" kern="1200">
                <a:solidFill>
                  <a:srgbClr val="342A5F"/>
                </a:solidFill>
                <a:latin typeface="Proxima Nova Rg" panose="02000506030000020004" pitchFamily="2" charset="77"/>
                <a:ea typeface="+mn-ea"/>
                <a:cs typeface="+mn-cs"/>
              </a:defRPr>
            </a:lvl4pPr>
            <a:lvl5pPr marL="1828800" indent="0" algn="l" defTabSz="914400" rtl="0" eaLnBrk="1" latinLnBrk="0" hangingPunct="1">
              <a:lnSpc>
                <a:spcPct val="90000"/>
              </a:lnSpc>
              <a:spcBef>
                <a:spcPts val="500"/>
              </a:spcBef>
              <a:buSzPct val="110000"/>
              <a:buFont typeface="Courier New" panose="02070309020205020404" pitchFamily="49" charset="0"/>
              <a:buNone/>
              <a:defRPr sz="1800" b="0" i="0" kern="1200">
                <a:solidFill>
                  <a:srgbClr val="342A5F"/>
                </a:solidFill>
                <a:latin typeface="Proxima Nova Rg"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t-EE" err="1">
                <a:latin typeface="Segoe UI Semibold" panose="020B0702040204020203" pitchFamily="34" charset="0"/>
                <a:ea typeface="Calibri"/>
                <a:cs typeface="Segoe UI Semibold" panose="020B0702040204020203" pitchFamily="34" charset="0"/>
              </a:rPr>
              <a:t>Input</a:t>
            </a:r>
            <a:r>
              <a:rPr lang="et-EE">
                <a:latin typeface="Segoe UI Semibold" panose="020B0702040204020203" pitchFamily="34" charset="0"/>
                <a:ea typeface="Calibri"/>
                <a:cs typeface="Segoe UI Semibold" panose="020B0702040204020203" pitchFamily="34" charset="0"/>
              </a:rPr>
              <a:t> </a:t>
            </a:r>
            <a:r>
              <a:rPr lang="et-EE" err="1">
                <a:latin typeface="Segoe UI Semibold" panose="020B0702040204020203" pitchFamily="34" charset="0"/>
                <a:ea typeface="Calibri"/>
                <a:cs typeface="Segoe UI Semibold" panose="020B0702040204020203" pitchFamily="34" charset="0"/>
              </a:rPr>
              <a:t>from</a:t>
            </a:r>
            <a:r>
              <a:rPr lang="et-EE">
                <a:latin typeface="Segoe UI Semibold" panose="020B0702040204020203" pitchFamily="34" charset="0"/>
                <a:ea typeface="Calibri"/>
                <a:cs typeface="Segoe UI Semibold" panose="020B0702040204020203" pitchFamily="34" charset="0"/>
              </a:rPr>
              <a:t> CEO/Business </a:t>
            </a:r>
            <a:r>
              <a:rPr lang="et-EE" err="1">
                <a:latin typeface="Segoe UI Semibold" panose="020B0702040204020203" pitchFamily="34" charset="0"/>
                <a:ea typeface="Calibri"/>
                <a:cs typeface="Segoe UI Semibold" panose="020B0702040204020203" pitchFamily="34" charset="0"/>
              </a:rPr>
              <a:t>Developer</a:t>
            </a:r>
            <a:endParaRPr lang="en-US">
              <a:highlight>
                <a:srgbClr val="FFFF00"/>
              </a:highlight>
              <a:latin typeface="Segoe UI Semibold" panose="020B0702040204020203" pitchFamily="34" charset="0"/>
              <a:ea typeface="Calibri"/>
              <a:cs typeface="Segoe UI Semibold" panose="020B0702040204020203" pitchFamily="34" charset="0"/>
            </a:endParaRPr>
          </a:p>
        </p:txBody>
      </p:sp>
    </p:spTree>
    <p:extLst>
      <p:ext uri="{BB962C8B-B14F-4D97-AF65-F5344CB8AC3E}">
        <p14:creationId xmlns:p14="http://schemas.microsoft.com/office/powerpoint/2010/main" val="1965289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90AB3-54AC-D5E0-895E-E3B4C22B0999}"/>
            </a:ext>
          </a:extLst>
        </p:cNvPr>
        <p:cNvGrpSpPr/>
        <p:nvPr/>
      </p:nvGrpSpPr>
      <p:grpSpPr>
        <a:xfrm>
          <a:off x="0" y="0"/>
          <a:ext cx="0" cy="0"/>
          <a:chOff x="0" y="0"/>
          <a:chExt cx="0" cy="0"/>
        </a:xfrm>
      </p:grpSpPr>
      <p:sp>
        <p:nvSpPr>
          <p:cNvPr id="8" name="Sisu kohatäide 3">
            <a:extLst>
              <a:ext uri="{FF2B5EF4-FFF2-40B4-BE49-F238E27FC236}">
                <a16:creationId xmlns:a16="http://schemas.microsoft.com/office/drawing/2014/main" id="{F43986DD-0C2E-F19D-8CE5-41E8D35E81D7}"/>
              </a:ext>
            </a:extLst>
          </p:cNvPr>
          <p:cNvSpPr txBox="1">
            <a:spLocks/>
          </p:cNvSpPr>
          <p:nvPr/>
        </p:nvSpPr>
        <p:spPr>
          <a:xfrm>
            <a:off x="321346" y="1666932"/>
            <a:ext cx="11275352" cy="3691776"/>
          </a:xfrm>
          <a:prstGeom prst="rect">
            <a:avLst/>
          </a:prstGeom>
          <a:ln>
            <a:solidFill>
              <a:srgbClr val="342A5F"/>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342A5F"/>
                </a:solidFill>
                <a:latin typeface="Proxima Nova Rg" panose="0200050603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42A5F"/>
                </a:solidFill>
                <a:latin typeface="Proxima Nova Rg" panose="0200050603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42A5F"/>
                </a:solidFill>
                <a:latin typeface="Proxima Nova Rg" panose="0200050603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42A5F"/>
                </a:solidFill>
                <a:latin typeface="Proxima Nova Rg" panose="0200050603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42A5F"/>
                </a:solidFill>
                <a:latin typeface="Proxima Nova Rg"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noProof="0">
                <a:highlight>
                  <a:srgbClr val="FFFF00"/>
                </a:highlight>
                <a:latin typeface="Segoe UI Semilight" panose="020B0402040204020203" pitchFamily="34" charset="0"/>
                <a:ea typeface="Calibri"/>
                <a:cs typeface="Segoe UI Semilight" panose="020B0402040204020203" pitchFamily="34" charset="0"/>
              </a:rPr>
              <a:t>Please type here…</a:t>
            </a:r>
          </a:p>
        </p:txBody>
      </p:sp>
      <p:sp>
        <p:nvSpPr>
          <p:cNvPr id="5" name="Pealkiri 1">
            <a:extLst>
              <a:ext uri="{FF2B5EF4-FFF2-40B4-BE49-F238E27FC236}">
                <a16:creationId xmlns:a16="http://schemas.microsoft.com/office/drawing/2014/main" id="{D30C2B63-E315-ED71-7040-B0581FD23F91}"/>
              </a:ext>
            </a:extLst>
          </p:cNvPr>
          <p:cNvSpPr>
            <a:spLocks noGrp="1"/>
          </p:cNvSpPr>
          <p:nvPr>
            <p:ph type="title"/>
          </p:nvPr>
        </p:nvSpPr>
        <p:spPr>
          <a:xfrm>
            <a:off x="142673" y="101222"/>
            <a:ext cx="10959830" cy="865059"/>
          </a:xfrm>
        </p:spPr>
        <p:txBody>
          <a:bodyPr>
            <a:normAutofit/>
          </a:bodyPr>
          <a:lstStyle/>
          <a:p>
            <a:r>
              <a:rPr lang="et-EE" sz="4000" err="1">
                <a:latin typeface="Segoe UI Semibold" panose="020B0702040204020203" pitchFamily="34" charset="0"/>
                <a:cs typeface="Segoe UI Semibold" panose="020B0702040204020203" pitchFamily="34" charset="0"/>
              </a:rPr>
              <a:t>Commercialization</a:t>
            </a:r>
            <a:r>
              <a:rPr lang="et-EE" sz="4000">
                <a:latin typeface="Segoe UI Semibold" panose="020B0702040204020203" pitchFamily="34" charset="0"/>
                <a:cs typeface="Segoe UI Semibold" panose="020B0702040204020203" pitchFamily="34" charset="0"/>
              </a:rPr>
              <a:t> </a:t>
            </a:r>
            <a:r>
              <a:rPr lang="et-EE" sz="4000" err="1">
                <a:latin typeface="Segoe UI Semibold" panose="020B0702040204020203" pitchFamily="34" charset="0"/>
                <a:cs typeface="Segoe UI Semibold" panose="020B0702040204020203" pitchFamily="34" charset="0"/>
              </a:rPr>
              <a:t>plan</a:t>
            </a:r>
            <a:r>
              <a:rPr lang="et-EE" sz="4000">
                <a:latin typeface="Segoe UI Semibold" panose="020B0702040204020203" pitchFamily="34" charset="0"/>
                <a:cs typeface="Segoe UI Semibold" panose="020B0702040204020203" pitchFamily="34" charset="0"/>
              </a:rPr>
              <a:t>: </a:t>
            </a:r>
            <a:r>
              <a:rPr lang="et-EE" sz="4000" err="1">
                <a:latin typeface="Segoe UI Semibold" panose="020B0702040204020203" pitchFamily="34" charset="0"/>
                <a:cs typeface="Segoe UI Semibold" panose="020B0702040204020203" pitchFamily="34" charset="0"/>
              </a:rPr>
              <a:t>prototype</a:t>
            </a:r>
            <a:r>
              <a:rPr lang="et-EE" sz="4000">
                <a:latin typeface="Segoe UI Semibold" panose="020B0702040204020203" pitchFamily="34" charset="0"/>
                <a:cs typeface="Segoe UI Semibold" panose="020B0702040204020203" pitchFamily="34" charset="0"/>
              </a:rPr>
              <a:t> -&gt; </a:t>
            </a:r>
            <a:r>
              <a:rPr lang="et-EE" sz="4000" err="1">
                <a:latin typeface="Segoe UI Semibold" panose="020B0702040204020203" pitchFamily="34" charset="0"/>
                <a:cs typeface="Segoe UI Semibold" panose="020B0702040204020203" pitchFamily="34" charset="0"/>
              </a:rPr>
              <a:t>product</a:t>
            </a:r>
            <a:endParaRPr lang="en-US" sz="4000" noProof="0">
              <a:latin typeface="Segoe UI Semibold" panose="020B0702040204020203" pitchFamily="34" charset="0"/>
              <a:cs typeface="Segoe UI Semibold" panose="020B0702040204020203" pitchFamily="34" charset="0"/>
            </a:endParaRPr>
          </a:p>
        </p:txBody>
      </p:sp>
      <p:sp>
        <p:nvSpPr>
          <p:cNvPr id="7" name="Teksti kohatäide 2">
            <a:extLst>
              <a:ext uri="{FF2B5EF4-FFF2-40B4-BE49-F238E27FC236}">
                <a16:creationId xmlns:a16="http://schemas.microsoft.com/office/drawing/2014/main" id="{A9C1FED9-072E-807F-6C69-D8D3A7C224CF}"/>
              </a:ext>
            </a:extLst>
          </p:cNvPr>
          <p:cNvSpPr txBox="1">
            <a:spLocks/>
          </p:cNvSpPr>
          <p:nvPr/>
        </p:nvSpPr>
        <p:spPr>
          <a:xfrm>
            <a:off x="433841" y="951193"/>
            <a:ext cx="6077205" cy="5274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b="1" i="0" kern="1200">
                <a:solidFill>
                  <a:srgbClr val="342A5F"/>
                </a:solidFill>
                <a:latin typeface="Proxima Nova Rg" panose="02000506030000020004" pitchFamily="2" charset="77"/>
                <a:ea typeface="+mn-ea"/>
                <a:cs typeface="+mn-cs"/>
              </a:defRPr>
            </a:lvl1pPr>
            <a:lvl2pPr marL="685800" indent="0" algn="l" defTabSz="914400" rtl="0" eaLnBrk="1" latinLnBrk="0" hangingPunct="1">
              <a:lnSpc>
                <a:spcPct val="90000"/>
              </a:lnSpc>
              <a:spcBef>
                <a:spcPts val="500"/>
              </a:spcBef>
              <a:buFontTx/>
              <a:buNone/>
              <a:defRPr sz="2400" b="0" i="0" kern="1200">
                <a:solidFill>
                  <a:srgbClr val="342A5F"/>
                </a:solidFill>
                <a:latin typeface="Proxima Nova Rg" panose="02000506030000020004" pitchFamily="2" charset="77"/>
                <a:ea typeface="+mn-ea"/>
                <a:cs typeface="+mn-cs"/>
              </a:defRPr>
            </a:lvl2pPr>
            <a:lvl3pPr marL="1143000" indent="-228600" algn="l" defTabSz="914400" rtl="0" eaLnBrk="1" latinLnBrk="0" hangingPunct="1">
              <a:lnSpc>
                <a:spcPct val="90000"/>
              </a:lnSpc>
              <a:spcBef>
                <a:spcPts val="500"/>
              </a:spcBef>
              <a:buFontTx/>
              <a:buBlip>
                <a:blip r:embed="rId2"/>
              </a:buBlip>
              <a:defRPr sz="2000" b="0" i="0" kern="1200">
                <a:solidFill>
                  <a:srgbClr val="342A5F"/>
                </a:solidFill>
                <a:latin typeface="Proxima Nova Rg" panose="02000506030000020004" pitchFamily="2" charset="77"/>
                <a:ea typeface="+mn-ea"/>
                <a:cs typeface="+mn-cs"/>
              </a:defRPr>
            </a:lvl3pPr>
            <a:lvl4pPr marL="1600200" indent="-228600" algn="l" defTabSz="914400" rtl="0" eaLnBrk="1" latinLnBrk="0" hangingPunct="1">
              <a:lnSpc>
                <a:spcPct val="90000"/>
              </a:lnSpc>
              <a:spcBef>
                <a:spcPts val="500"/>
              </a:spcBef>
              <a:buFontTx/>
              <a:buBlip>
                <a:blip r:embed="rId2"/>
              </a:buBlip>
              <a:defRPr sz="1800" b="0" i="0" kern="1200">
                <a:solidFill>
                  <a:srgbClr val="342A5F"/>
                </a:solidFill>
                <a:latin typeface="Proxima Nova Rg" panose="02000506030000020004" pitchFamily="2" charset="77"/>
                <a:ea typeface="+mn-ea"/>
                <a:cs typeface="+mn-cs"/>
              </a:defRPr>
            </a:lvl4pPr>
            <a:lvl5pPr marL="1828800" indent="0" algn="l" defTabSz="914400" rtl="0" eaLnBrk="1" latinLnBrk="0" hangingPunct="1">
              <a:lnSpc>
                <a:spcPct val="90000"/>
              </a:lnSpc>
              <a:spcBef>
                <a:spcPts val="500"/>
              </a:spcBef>
              <a:buSzPct val="110000"/>
              <a:buFont typeface="Courier New" panose="02070309020205020404" pitchFamily="49" charset="0"/>
              <a:buNone/>
              <a:defRPr sz="1800" b="0" i="0" kern="1200">
                <a:solidFill>
                  <a:srgbClr val="342A5F"/>
                </a:solidFill>
                <a:latin typeface="Proxima Nova Rg"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t-EE" err="1">
                <a:latin typeface="Segoe UI Semibold" panose="020B0702040204020203" pitchFamily="34" charset="0"/>
                <a:ea typeface="Calibri"/>
                <a:cs typeface="Segoe UI Semibold" panose="020B0702040204020203" pitchFamily="34" charset="0"/>
              </a:rPr>
              <a:t>Input</a:t>
            </a:r>
            <a:r>
              <a:rPr lang="et-EE">
                <a:latin typeface="Segoe UI Semibold" panose="020B0702040204020203" pitchFamily="34" charset="0"/>
                <a:ea typeface="Calibri"/>
                <a:cs typeface="Segoe UI Semibold" panose="020B0702040204020203" pitchFamily="34" charset="0"/>
              </a:rPr>
              <a:t> </a:t>
            </a:r>
            <a:r>
              <a:rPr lang="et-EE" err="1">
                <a:latin typeface="Segoe UI Semibold" panose="020B0702040204020203" pitchFamily="34" charset="0"/>
                <a:ea typeface="Calibri"/>
                <a:cs typeface="Segoe UI Semibold" panose="020B0702040204020203" pitchFamily="34" charset="0"/>
              </a:rPr>
              <a:t>from</a:t>
            </a:r>
            <a:r>
              <a:rPr lang="et-EE">
                <a:latin typeface="Segoe UI Semibold" panose="020B0702040204020203" pitchFamily="34" charset="0"/>
                <a:ea typeface="Calibri"/>
                <a:cs typeface="Segoe UI Semibold" panose="020B0702040204020203" pitchFamily="34" charset="0"/>
              </a:rPr>
              <a:t> CEO/Business </a:t>
            </a:r>
            <a:r>
              <a:rPr lang="et-EE" err="1">
                <a:latin typeface="Segoe UI Semibold" panose="020B0702040204020203" pitchFamily="34" charset="0"/>
                <a:ea typeface="Calibri"/>
                <a:cs typeface="Segoe UI Semibold" panose="020B0702040204020203" pitchFamily="34" charset="0"/>
              </a:rPr>
              <a:t>Developer</a:t>
            </a:r>
            <a:endParaRPr lang="en-US">
              <a:highlight>
                <a:srgbClr val="FFFF00"/>
              </a:highlight>
              <a:latin typeface="Segoe UI Semibold" panose="020B0702040204020203" pitchFamily="34" charset="0"/>
              <a:ea typeface="Calibri"/>
              <a:cs typeface="Segoe UI Semibold" panose="020B0702040204020203" pitchFamily="34" charset="0"/>
            </a:endParaRPr>
          </a:p>
        </p:txBody>
      </p:sp>
    </p:spTree>
    <p:extLst>
      <p:ext uri="{BB962C8B-B14F-4D97-AF65-F5344CB8AC3E}">
        <p14:creationId xmlns:p14="http://schemas.microsoft.com/office/powerpoint/2010/main" val="1271763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0C2D4-0B66-E453-1509-34915337896A}"/>
            </a:ext>
          </a:extLst>
        </p:cNvPr>
        <p:cNvGrpSpPr/>
        <p:nvPr/>
      </p:nvGrpSpPr>
      <p:grpSpPr>
        <a:xfrm>
          <a:off x="0" y="0"/>
          <a:ext cx="0" cy="0"/>
          <a:chOff x="0" y="0"/>
          <a:chExt cx="0" cy="0"/>
        </a:xfrm>
      </p:grpSpPr>
      <p:sp>
        <p:nvSpPr>
          <p:cNvPr id="8" name="Sisu kohatäide 3">
            <a:extLst>
              <a:ext uri="{FF2B5EF4-FFF2-40B4-BE49-F238E27FC236}">
                <a16:creationId xmlns:a16="http://schemas.microsoft.com/office/drawing/2014/main" id="{30020C3E-ED60-A757-7744-ECD897C721F1}"/>
              </a:ext>
            </a:extLst>
          </p:cNvPr>
          <p:cNvSpPr txBox="1">
            <a:spLocks/>
          </p:cNvSpPr>
          <p:nvPr/>
        </p:nvSpPr>
        <p:spPr>
          <a:xfrm>
            <a:off x="321346" y="1666932"/>
            <a:ext cx="11275352" cy="3691776"/>
          </a:xfrm>
          <a:prstGeom prst="rect">
            <a:avLst/>
          </a:prstGeom>
          <a:ln>
            <a:solidFill>
              <a:srgbClr val="342A5F"/>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342A5F"/>
                </a:solidFill>
                <a:latin typeface="Proxima Nova Rg" panose="0200050603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42A5F"/>
                </a:solidFill>
                <a:latin typeface="Proxima Nova Rg" panose="0200050603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42A5F"/>
                </a:solidFill>
                <a:latin typeface="Proxima Nova Rg" panose="0200050603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42A5F"/>
                </a:solidFill>
                <a:latin typeface="Proxima Nova Rg" panose="0200050603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42A5F"/>
                </a:solidFill>
                <a:latin typeface="Proxima Nova Rg"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noProof="0">
                <a:highlight>
                  <a:srgbClr val="FFFF00"/>
                </a:highlight>
                <a:latin typeface="Segoe UI Semilight" panose="020B0402040204020203" pitchFamily="34" charset="0"/>
                <a:ea typeface="Calibri"/>
                <a:cs typeface="Segoe UI Semilight" panose="020B0402040204020203" pitchFamily="34" charset="0"/>
              </a:rPr>
              <a:t>Please type here…</a:t>
            </a:r>
          </a:p>
        </p:txBody>
      </p:sp>
      <p:sp>
        <p:nvSpPr>
          <p:cNvPr id="5" name="Pealkiri 1">
            <a:extLst>
              <a:ext uri="{FF2B5EF4-FFF2-40B4-BE49-F238E27FC236}">
                <a16:creationId xmlns:a16="http://schemas.microsoft.com/office/drawing/2014/main" id="{09603F31-084D-84BB-D4FC-86E1EFE63EC7}"/>
              </a:ext>
            </a:extLst>
          </p:cNvPr>
          <p:cNvSpPr>
            <a:spLocks noGrp="1"/>
          </p:cNvSpPr>
          <p:nvPr>
            <p:ph type="title"/>
          </p:nvPr>
        </p:nvSpPr>
        <p:spPr>
          <a:xfrm>
            <a:off x="142672" y="101222"/>
            <a:ext cx="11906655" cy="865059"/>
          </a:xfrm>
        </p:spPr>
        <p:txBody>
          <a:bodyPr>
            <a:normAutofit fontScale="90000"/>
          </a:bodyPr>
          <a:lstStyle/>
          <a:p>
            <a:r>
              <a:rPr lang="et-EE" err="1">
                <a:latin typeface="Segoe UI Semibold" panose="020B0702040204020203" pitchFamily="34" charset="0"/>
                <a:cs typeface="Segoe UI Semibold" panose="020B0702040204020203" pitchFamily="34" charset="0"/>
              </a:rPr>
              <a:t>Financial</a:t>
            </a:r>
            <a:r>
              <a:rPr lang="et-EE">
                <a:latin typeface="Segoe UI Semibold" panose="020B0702040204020203" pitchFamily="34" charset="0"/>
                <a:cs typeface="Segoe UI Semibold" panose="020B0702040204020203" pitchFamily="34" charset="0"/>
              </a:rPr>
              <a:t> </a:t>
            </a:r>
            <a:r>
              <a:rPr lang="et-EE" err="1">
                <a:latin typeface="Segoe UI Semibold" panose="020B0702040204020203" pitchFamily="34" charset="0"/>
                <a:cs typeface="Segoe UI Semibold" panose="020B0702040204020203" pitchFamily="34" charset="0"/>
              </a:rPr>
              <a:t>projections</a:t>
            </a:r>
            <a:r>
              <a:rPr lang="et-EE">
                <a:latin typeface="Segoe UI Semibold" panose="020B0702040204020203" pitchFamily="34" charset="0"/>
                <a:cs typeface="Segoe UI Semibold" panose="020B0702040204020203" pitchFamily="34" charset="0"/>
              </a:rPr>
              <a:t>: </a:t>
            </a:r>
            <a:r>
              <a:rPr lang="et-EE" err="1">
                <a:latin typeface="Segoe UI Semibold" panose="020B0702040204020203" pitchFamily="34" charset="0"/>
                <a:cs typeface="Segoe UI Semibold" panose="020B0702040204020203" pitchFamily="34" charset="0"/>
              </a:rPr>
              <a:t>spinoff</a:t>
            </a:r>
            <a:r>
              <a:rPr lang="et-EE">
                <a:latin typeface="Segoe UI Semibold" panose="020B0702040204020203" pitchFamily="34" charset="0"/>
                <a:cs typeface="Segoe UI Semibold" panose="020B0702040204020203" pitchFamily="34" charset="0"/>
              </a:rPr>
              <a:t> </a:t>
            </a:r>
            <a:r>
              <a:rPr lang="et-EE" err="1">
                <a:latin typeface="Segoe UI Semibold" panose="020B0702040204020203" pitchFamily="34" charset="0"/>
                <a:cs typeface="Segoe UI Semibold" panose="020B0702040204020203" pitchFamily="34" charset="0"/>
              </a:rPr>
              <a:t>value</a:t>
            </a:r>
            <a:r>
              <a:rPr lang="et-EE">
                <a:latin typeface="Segoe UI Semibold" panose="020B0702040204020203" pitchFamily="34" charset="0"/>
                <a:cs typeface="Segoe UI Semibold" panose="020B0702040204020203" pitchFamily="34" charset="0"/>
              </a:rPr>
              <a:t> </a:t>
            </a:r>
            <a:r>
              <a:rPr lang="et-EE" err="1">
                <a:latin typeface="Segoe UI Semibold" panose="020B0702040204020203" pitchFamily="34" charset="0"/>
                <a:cs typeface="Segoe UI Semibold" panose="020B0702040204020203" pitchFamily="34" charset="0"/>
              </a:rPr>
              <a:t>maximization</a:t>
            </a:r>
            <a:endParaRPr lang="en-US" noProof="0">
              <a:latin typeface="Segoe UI Semibold" panose="020B0702040204020203" pitchFamily="34" charset="0"/>
              <a:cs typeface="Segoe UI Semibold" panose="020B0702040204020203" pitchFamily="34" charset="0"/>
            </a:endParaRPr>
          </a:p>
        </p:txBody>
      </p:sp>
      <p:sp>
        <p:nvSpPr>
          <p:cNvPr id="7" name="Teksti kohatäide 2">
            <a:extLst>
              <a:ext uri="{FF2B5EF4-FFF2-40B4-BE49-F238E27FC236}">
                <a16:creationId xmlns:a16="http://schemas.microsoft.com/office/drawing/2014/main" id="{B00B6889-462D-C423-ABD9-C51B8FF43A0C}"/>
              </a:ext>
            </a:extLst>
          </p:cNvPr>
          <p:cNvSpPr txBox="1">
            <a:spLocks/>
          </p:cNvSpPr>
          <p:nvPr/>
        </p:nvSpPr>
        <p:spPr>
          <a:xfrm>
            <a:off x="433841" y="951193"/>
            <a:ext cx="6077205" cy="5274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b="1" i="0" kern="1200">
                <a:solidFill>
                  <a:srgbClr val="342A5F"/>
                </a:solidFill>
                <a:latin typeface="Proxima Nova Rg" panose="02000506030000020004" pitchFamily="2" charset="77"/>
                <a:ea typeface="+mn-ea"/>
                <a:cs typeface="+mn-cs"/>
              </a:defRPr>
            </a:lvl1pPr>
            <a:lvl2pPr marL="685800" indent="0" algn="l" defTabSz="914400" rtl="0" eaLnBrk="1" latinLnBrk="0" hangingPunct="1">
              <a:lnSpc>
                <a:spcPct val="90000"/>
              </a:lnSpc>
              <a:spcBef>
                <a:spcPts val="500"/>
              </a:spcBef>
              <a:buFontTx/>
              <a:buNone/>
              <a:defRPr sz="2400" b="0" i="0" kern="1200">
                <a:solidFill>
                  <a:srgbClr val="342A5F"/>
                </a:solidFill>
                <a:latin typeface="Proxima Nova Rg" panose="02000506030000020004" pitchFamily="2" charset="77"/>
                <a:ea typeface="+mn-ea"/>
                <a:cs typeface="+mn-cs"/>
              </a:defRPr>
            </a:lvl2pPr>
            <a:lvl3pPr marL="1143000" indent="-228600" algn="l" defTabSz="914400" rtl="0" eaLnBrk="1" latinLnBrk="0" hangingPunct="1">
              <a:lnSpc>
                <a:spcPct val="90000"/>
              </a:lnSpc>
              <a:spcBef>
                <a:spcPts val="500"/>
              </a:spcBef>
              <a:buFontTx/>
              <a:buBlip>
                <a:blip r:embed="rId2"/>
              </a:buBlip>
              <a:defRPr sz="2000" b="0" i="0" kern="1200">
                <a:solidFill>
                  <a:srgbClr val="342A5F"/>
                </a:solidFill>
                <a:latin typeface="Proxima Nova Rg" panose="02000506030000020004" pitchFamily="2" charset="77"/>
                <a:ea typeface="+mn-ea"/>
                <a:cs typeface="+mn-cs"/>
              </a:defRPr>
            </a:lvl3pPr>
            <a:lvl4pPr marL="1600200" indent="-228600" algn="l" defTabSz="914400" rtl="0" eaLnBrk="1" latinLnBrk="0" hangingPunct="1">
              <a:lnSpc>
                <a:spcPct val="90000"/>
              </a:lnSpc>
              <a:spcBef>
                <a:spcPts val="500"/>
              </a:spcBef>
              <a:buFontTx/>
              <a:buBlip>
                <a:blip r:embed="rId2"/>
              </a:buBlip>
              <a:defRPr sz="1800" b="0" i="0" kern="1200">
                <a:solidFill>
                  <a:srgbClr val="342A5F"/>
                </a:solidFill>
                <a:latin typeface="Proxima Nova Rg" panose="02000506030000020004" pitchFamily="2" charset="77"/>
                <a:ea typeface="+mn-ea"/>
                <a:cs typeface="+mn-cs"/>
              </a:defRPr>
            </a:lvl4pPr>
            <a:lvl5pPr marL="1828800" indent="0" algn="l" defTabSz="914400" rtl="0" eaLnBrk="1" latinLnBrk="0" hangingPunct="1">
              <a:lnSpc>
                <a:spcPct val="90000"/>
              </a:lnSpc>
              <a:spcBef>
                <a:spcPts val="500"/>
              </a:spcBef>
              <a:buSzPct val="110000"/>
              <a:buFont typeface="Courier New" panose="02070309020205020404" pitchFamily="49" charset="0"/>
              <a:buNone/>
              <a:defRPr sz="1800" b="0" i="0" kern="1200">
                <a:solidFill>
                  <a:srgbClr val="342A5F"/>
                </a:solidFill>
                <a:latin typeface="Proxima Nova Rg"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t-EE" err="1">
                <a:latin typeface="Segoe UI Semibold" panose="020B0702040204020203" pitchFamily="34" charset="0"/>
                <a:ea typeface="Calibri"/>
                <a:cs typeface="Segoe UI Semibold" panose="020B0702040204020203" pitchFamily="34" charset="0"/>
              </a:rPr>
              <a:t>Input</a:t>
            </a:r>
            <a:r>
              <a:rPr lang="et-EE">
                <a:latin typeface="Segoe UI Semibold" panose="020B0702040204020203" pitchFamily="34" charset="0"/>
                <a:ea typeface="Calibri"/>
                <a:cs typeface="Segoe UI Semibold" panose="020B0702040204020203" pitchFamily="34" charset="0"/>
              </a:rPr>
              <a:t> </a:t>
            </a:r>
            <a:r>
              <a:rPr lang="et-EE" err="1">
                <a:latin typeface="Segoe UI Semibold" panose="020B0702040204020203" pitchFamily="34" charset="0"/>
                <a:ea typeface="Calibri"/>
                <a:cs typeface="Segoe UI Semibold" panose="020B0702040204020203" pitchFamily="34" charset="0"/>
              </a:rPr>
              <a:t>from</a:t>
            </a:r>
            <a:r>
              <a:rPr lang="et-EE">
                <a:latin typeface="Segoe UI Semibold" panose="020B0702040204020203" pitchFamily="34" charset="0"/>
                <a:ea typeface="Calibri"/>
                <a:cs typeface="Segoe UI Semibold" panose="020B0702040204020203" pitchFamily="34" charset="0"/>
              </a:rPr>
              <a:t> CEO/Business </a:t>
            </a:r>
            <a:r>
              <a:rPr lang="et-EE" err="1">
                <a:latin typeface="Segoe UI Semibold" panose="020B0702040204020203" pitchFamily="34" charset="0"/>
                <a:ea typeface="Calibri"/>
                <a:cs typeface="Segoe UI Semibold" panose="020B0702040204020203" pitchFamily="34" charset="0"/>
              </a:rPr>
              <a:t>Developer</a:t>
            </a:r>
            <a:endParaRPr lang="en-US">
              <a:highlight>
                <a:srgbClr val="FFFF00"/>
              </a:highlight>
              <a:latin typeface="Segoe UI Semibold" panose="020B0702040204020203" pitchFamily="34" charset="0"/>
              <a:ea typeface="Calibri"/>
              <a:cs typeface="Segoe UI Semibold" panose="020B0702040204020203" pitchFamily="34" charset="0"/>
            </a:endParaRPr>
          </a:p>
        </p:txBody>
      </p:sp>
    </p:spTree>
    <p:extLst>
      <p:ext uri="{BB962C8B-B14F-4D97-AF65-F5344CB8AC3E}">
        <p14:creationId xmlns:p14="http://schemas.microsoft.com/office/powerpoint/2010/main" val="3127712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4416D-DB2C-735E-EB35-43ABDA58E88A}"/>
            </a:ext>
          </a:extLst>
        </p:cNvPr>
        <p:cNvGrpSpPr/>
        <p:nvPr/>
      </p:nvGrpSpPr>
      <p:grpSpPr>
        <a:xfrm>
          <a:off x="0" y="0"/>
          <a:ext cx="0" cy="0"/>
          <a:chOff x="0" y="0"/>
          <a:chExt cx="0" cy="0"/>
        </a:xfrm>
      </p:grpSpPr>
      <p:sp>
        <p:nvSpPr>
          <p:cNvPr id="8" name="Sisu kohatäide 3">
            <a:extLst>
              <a:ext uri="{FF2B5EF4-FFF2-40B4-BE49-F238E27FC236}">
                <a16:creationId xmlns:a16="http://schemas.microsoft.com/office/drawing/2014/main" id="{2C88F148-9782-2D18-67A6-A3F0335B0972}"/>
              </a:ext>
            </a:extLst>
          </p:cNvPr>
          <p:cNvSpPr txBox="1">
            <a:spLocks/>
          </p:cNvSpPr>
          <p:nvPr/>
        </p:nvSpPr>
        <p:spPr>
          <a:xfrm>
            <a:off x="321346" y="1666932"/>
            <a:ext cx="11275352" cy="3691776"/>
          </a:xfrm>
          <a:prstGeom prst="rect">
            <a:avLst/>
          </a:prstGeom>
          <a:ln>
            <a:solidFill>
              <a:srgbClr val="342A5F"/>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342A5F"/>
                </a:solidFill>
                <a:latin typeface="Proxima Nova Rg" panose="0200050603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42A5F"/>
                </a:solidFill>
                <a:latin typeface="Proxima Nova Rg" panose="0200050603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42A5F"/>
                </a:solidFill>
                <a:latin typeface="Proxima Nova Rg" panose="0200050603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42A5F"/>
                </a:solidFill>
                <a:latin typeface="Proxima Nova Rg" panose="0200050603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42A5F"/>
                </a:solidFill>
                <a:latin typeface="Proxima Nova Rg"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noProof="0">
                <a:highlight>
                  <a:srgbClr val="FFFF00"/>
                </a:highlight>
                <a:latin typeface="Segoe UI Semilight" panose="020B0402040204020203" pitchFamily="34" charset="0"/>
                <a:ea typeface="Calibri"/>
                <a:cs typeface="Segoe UI Semilight" panose="020B0402040204020203" pitchFamily="34" charset="0"/>
              </a:rPr>
              <a:t>Please type here…</a:t>
            </a:r>
          </a:p>
        </p:txBody>
      </p:sp>
      <p:sp>
        <p:nvSpPr>
          <p:cNvPr id="5" name="Pealkiri 1">
            <a:extLst>
              <a:ext uri="{FF2B5EF4-FFF2-40B4-BE49-F238E27FC236}">
                <a16:creationId xmlns:a16="http://schemas.microsoft.com/office/drawing/2014/main" id="{A39D7A18-D33F-FD7A-C78F-04F6054872EF}"/>
              </a:ext>
            </a:extLst>
          </p:cNvPr>
          <p:cNvSpPr>
            <a:spLocks noGrp="1"/>
          </p:cNvSpPr>
          <p:nvPr>
            <p:ph type="title"/>
          </p:nvPr>
        </p:nvSpPr>
        <p:spPr>
          <a:xfrm>
            <a:off x="142672" y="101222"/>
            <a:ext cx="11906655" cy="865059"/>
          </a:xfrm>
        </p:spPr>
        <p:txBody>
          <a:bodyPr>
            <a:normAutofit/>
          </a:bodyPr>
          <a:lstStyle/>
          <a:p>
            <a:r>
              <a:rPr lang="et-EE" sz="4000">
                <a:latin typeface="Segoe UI Semibold" panose="020B0702040204020203" pitchFamily="34" charset="0"/>
                <a:cs typeface="Segoe UI Semibold" panose="020B0702040204020203" pitchFamily="34" charset="0"/>
              </a:rPr>
              <a:t>Vision </a:t>
            </a:r>
            <a:r>
              <a:rPr lang="et-EE" sz="4000" err="1">
                <a:latin typeface="Segoe UI Semibold" panose="020B0702040204020203" pitchFamily="34" charset="0"/>
                <a:cs typeface="Segoe UI Semibold" panose="020B0702040204020203" pitchFamily="34" charset="0"/>
              </a:rPr>
              <a:t>for</a:t>
            </a:r>
            <a:r>
              <a:rPr lang="et-EE" sz="4000">
                <a:latin typeface="Segoe UI Semibold" panose="020B0702040204020203" pitchFamily="34" charset="0"/>
                <a:cs typeface="Segoe UI Semibold" panose="020B0702040204020203" pitchFamily="34" charset="0"/>
              </a:rPr>
              <a:t> </a:t>
            </a:r>
            <a:r>
              <a:rPr lang="et-EE" sz="4000" err="1">
                <a:latin typeface="Segoe UI Semibold" panose="020B0702040204020203" pitchFamily="34" charset="0"/>
                <a:cs typeface="Segoe UI Semibold" panose="020B0702040204020203" pitchFamily="34" charset="0"/>
              </a:rPr>
              <a:t>future</a:t>
            </a:r>
            <a:r>
              <a:rPr lang="et-EE" sz="4000">
                <a:latin typeface="Segoe UI Semibold" panose="020B0702040204020203" pitchFamily="34" charset="0"/>
                <a:cs typeface="Segoe UI Semibold" panose="020B0702040204020203" pitchFamily="34" charset="0"/>
              </a:rPr>
              <a:t> </a:t>
            </a:r>
            <a:r>
              <a:rPr lang="et-EE" sz="4000" err="1">
                <a:latin typeface="Segoe UI Semibold" panose="020B0702040204020203" pitchFamily="34" charset="0"/>
                <a:cs typeface="Segoe UI Semibold" panose="020B0702040204020203" pitchFamily="34" charset="0"/>
              </a:rPr>
              <a:t>team</a:t>
            </a:r>
            <a:endParaRPr lang="en-US" sz="4000" noProof="0">
              <a:latin typeface="Segoe UI Semibold" panose="020B0702040204020203" pitchFamily="34" charset="0"/>
              <a:cs typeface="Segoe UI Semibold" panose="020B0702040204020203" pitchFamily="34" charset="0"/>
            </a:endParaRPr>
          </a:p>
        </p:txBody>
      </p:sp>
      <p:sp>
        <p:nvSpPr>
          <p:cNvPr id="7" name="Teksti kohatäide 2">
            <a:extLst>
              <a:ext uri="{FF2B5EF4-FFF2-40B4-BE49-F238E27FC236}">
                <a16:creationId xmlns:a16="http://schemas.microsoft.com/office/drawing/2014/main" id="{D7D23661-2EC8-8FB6-31E3-1990CA033686}"/>
              </a:ext>
            </a:extLst>
          </p:cNvPr>
          <p:cNvSpPr txBox="1">
            <a:spLocks/>
          </p:cNvSpPr>
          <p:nvPr/>
        </p:nvSpPr>
        <p:spPr>
          <a:xfrm>
            <a:off x="433841" y="951193"/>
            <a:ext cx="6077205" cy="5274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b="1" i="0" kern="1200">
                <a:solidFill>
                  <a:srgbClr val="342A5F"/>
                </a:solidFill>
                <a:latin typeface="Proxima Nova Rg" panose="02000506030000020004" pitchFamily="2" charset="77"/>
                <a:ea typeface="+mn-ea"/>
                <a:cs typeface="+mn-cs"/>
              </a:defRPr>
            </a:lvl1pPr>
            <a:lvl2pPr marL="685800" indent="0" algn="l" defTabSz="914400" rtl="0" eaLnBrk="1" latinLnBrk="0" hangingPunct="1">
              <a:lnSpc>
                <a:spcPct val="90000"/>
              </a:lnSpc>
              <a:spcBef>
                <a:spcPts val="500"/>
              </a:spcBef>
              <a:buFontTx/>
              <a:buNone/>
              <a:defRPr sz="2400" b="0" i="0" kern="1200">
                <a:solidFill>
                  <a:srgbClr val="342A5F"/>
                </a:solidFill>
                <a:latin typeface="Proxima Nova Rg" panose="02000506030000020004" pitchFamily="2" charset="77"/>
                <a:ea typeface="+mn-ea"/>
                <a:cs typeface="+mn-cs"/>
              </a:defRPr>
            </a:lvl2pPr>
            <a:lvl3pPr marL="1143000" indent="-228600" algn="l" defTabSz="914400" rtl="0" eaLnBrk="1" latinLnBrk="0" hangingPunct="1">
              <a:lnSpc>
                <a:spcPct val="90000"/>
              </a:lnSpc>
              <a:spcBef>
                <a:spcPts val="500"/>
              </a:spcBef>
              <a:buFontTx/>
              <a:buBlip>
                <a:blip r:embed="rId2"/>
              </a:buBlip>
              <a:defRPr sz="2000" b="0" i="0" kern="1200">
                <a:solidFill>
                  <a:srgbClr val="342A5F"/>
                </a:solidFill>
                <a:latin typeface="Proxima Nova Rg" panose="02000506030000020004" pitchFamily="2" charset="77"/>
                <a:ea typeface="+mn-ea"/>
                <a:cs typeface="+mn-cs"/>
              </a:defRPr>
            </a:lvl3pPr>
            <a:lvl4pPr marL="1600200" indent="-228600" algn="l" defTabSz="914400" rtl="0" eaLnBrk="1" latinLnBrk="0" hangingPunct="1">
              <a:lnSpc>
                <a:spcPct val="90000"/>
              </a:lnSpc>
              <a:spcBef>
                <a:spcPts val="500"/>
              </a:spcBef>
              <a:buFontTx/>
              <a:buBlip>
                <a:blip r:embed="rId2"/>
              </a:buBlip>
              <a:defRPr sz="1800" b="0" i="0" kern="1200">
                <a:solidFill>
                  <a:srgbClr val="342A5F"/>
                </a:solidFill>
                <a:latin typeface="Proxima Nova Rg" panose="02000506030000020004" pitchFamily="2" charset="77"/>
                <a:ea typeface="+mn-ea"/>
                <a:cs typeface="+mn-cs"/>
              </a:defRPr>
            </a:lvl4pPr>
            <a:lvl5pPr marL="1828800" indent="0" algn="l" defTabSz="914400" rtl="0" eaLnBrk="1" latinLnBrk="0" hangingPunct="1">
              <a:lnSpc>
                <a:spcPct val="90000"/>
              </a:lnSpc>
              <a:spcBef>
                <a:spcPts val="500"/>
              </a:spcBef>
              <a:buSzPct val="110000"/>
              <a:buFont typeface="Courier New" panose="02070309020205020404" pitchFamily="49" charset="0"/>
              <a:buNone/>
              <a:defRPr sz="1800" b="0" i="0" kern="1200">
                <a:solidFill>
                  <a:srgbClr val="342A5F"/>
                </a:solidFill>
                <a:latin typeface="Proxima Nova Rg"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t-EE" err="1">
                <a:latin typeface="Segoe UI Semibold" panose="020B0702040204020203" pitchFamily="34" charset="0"/>
                <a:ea typeface="Calibri"/>
                <a:cs typeface="Segoe UI Semibold" panose="020B0702040204020203" pitchFamily="34" charset="0"/>
              </a:rPr>
              <a:t>Input</a:t>
            </a:r>
            <a:r>
              <a:rPr lang="et-EE">
                <a:latin typeface="Segoe UI Semibold" panose="020B0702040204020203" pitchFamily="34" charset="0"/>
                <a:ea typeface="Calibri"/>
                <a:cs typeface="Segoe UI Semibold" panose="020B0702040204020203" pitchFamily="34" charset="0"/>
              </a:rPr>
              <a:t> </a:t>
            </a:r>
            <a:r>
              <a:rPr lang="et-EE" err="1">
                <a:latin typeface="Segoe UI Semibold" panose="020B0702040204020203" pitchFamily="34" charset="0"/>
                <a:ea typeface="Calibri"/>
                <a:cs typeface="Segoe UI Semibold" panose="020B0702040204020203" pitchFamily="34" charset="0"/>
              </a:rPr>
              <a:t>from</a:t>
            </a:r>
            <a:r>
              <a:rPr lang="et-EE">
                <a:latin typeface="Segoe UI Semibold" panose="020B0702040204020203" pitchFamily="34" charset="0"/>
                <a:ea typeface="Calibri"/>
                <a:cs typeface="Segoe UI Semibold" panose="020B0702040204020203" pitchFamily="34" charset="0"/>
              </a:rPr>
              <a:t> CEO/Business </a:t>
            </a:r>
            <a:r>
              <a:rPr lang="et-EE" err="1">
                <a:latin typeface="Segoe UI Semibold" panose="020B0702040204020203" pitchFamily="34" charset="0"/>
                <a:ea typeface="Calibri"/>
                <a:cs typeface="Segoe UI Semibold" panose="020B0702040204020203" pitchFamily="34" charset="0"/>
              </a:rPr>
              <a:t>Developer</a:t>
            </a:r>
            <a:endParaRPr lang="en-US">
              <a:highlight>
                <a:srgbClr val="FFFF00"/>
              </a:highlight>
              <a:latin typeface="Segoe UI Semibold" panose="020B0702040204020203" pitchFamily="34" charset="0"/>
              <a:ea typeface="Calibri"/>
              <a:cs typeface="Segoe UI Semibold" panose="020B0702040204020203" pitchFamily="34" charset="0"/>
            </a:endParaRPr>
          </a:p>
        </p:txBody>
      </p:sp>
    </p:spTree>
    <p:extLst>
      <p:ext uri="{BB962C8B-B14F-4D97-AF65-F5344CB8AC3E}">
        <p14:creationId xmlns:p14="http://schemas.microsoft.com/office/powerpoint/2010/main" val="1534348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FADB6-3100-7D14-3C0C-0E1C54563EC6}"/>
            </a:ext>
          </a:extLst>
        </p:cNvPr>
        <p:cNvGrpSpPr/>
        <p:nvPr/>
      </p:nvGrpSpPr>
      <p:grpSpPr>
        <a:xfrm>
          <a:off x="0" y="0"/>
          <a:ext cx="0" cy="0"/>
          <a:chOff x="0" y="0"/>
          <a:chExt cx="0" cy="0"/>
        </a:xfrm>
      </p:grpSpPr>
      <p:sp>
        <p:nvSpPr>
          <p:cNvPr id="8" name="Sisu kohatäide 3">
            <a:extLst>
              <a:ext uri="{FF2B5EF4-FFF2-40B4-BE49-F238E27FC236}">
                <a16:creationId xmlns:a16="http://schemas.microsoft.com/office/drawing/2014/main" id="{C5B10031-8D4E-F238-CCC1-8A3A23B91A60}"/>
              </a:ext>
            </a:extLst>
          </p:cNvPr>
          <p:cNvSpPr txBox="1">
            <a:spLocks/>
          </p:cNvSpPr>
          <p:nvPr/>
        </p:nvSpPr>
        <p:spPr>
          <a:xfrm>
            <a:off x="321346" y="1666932"/>
            <a:ext cx="11275352" cy="3691776"/>
          </a:xfrm>
          <a:prstGeom prst="rect">
            <a:avLst/>
          </a:prstGeom>
          <a:ln>
            <a:solidFill>
              <a:srgbClr val="342A5F"/>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342A5F"/>
                </a:solidFill>
                <a:latin typeface="Proxima Nova Rg" panose="0200050603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42A5F"/>
                </a:solidFill>
                <a:latin typeface="Proxima Nova Rg" panose="0200050603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42A5F"/>
                </a:solidFill>
                <a:latin typeface="Proxima Nova Rg" panose="0200050603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42A5F"/>
                </a:solidFill>
                <a:latin typeface="Proxima Nova Rg" panose="0200050603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42A5F"/>
                </a:solidFill>
                <a:latin typeface="Proxima Nova Rg"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noProof="0">
                <a:latin typeface="Segoe UI Semilight" panose="020B0402040204020203" pitchFamily="34" charset="0"/>
                <a:ea typeface="Calibri"/>
                <a:cs typeface="Segoe UI Semilight" panose="020B0402040204020203" pitchFamily="34" charset="0"/>
              </a:rPr>
              <a:t>Please specify:  </a:t>
            </a:r>
            <a:r>
              <a:rPr lang="en-US" sz="1600" b="0" i="1" noProof="0">
                <a:highlight>
                  <a:srgbClr val="FFFF00"/>
                </a:highlight>
                <a:latin typeface="Segoe UI Semilight" panose="020B0402040204020203" pitchFamily="34" charset="0"/>
                <a:ea typeface="Calibri"/>
                <a:cs typeface="Segoe UI Semilight" panose="020B0402040204020203" pitchFamily="34" charset="0"/>
              </a:rPr>
              <a:t>I would like to join the team as </a:t>
            </a:r>
            <a:r>
              <a:rPr lang="en-US" sz="1600" b="0" i="1" noProof="0">
                <a:highlight>
                  <a:srgbClr val="FFFF00"/>
                </a:highlight>
                <a:latin typeface="Segoe UI Semibold" panose="020B0702040204020203" pitchFamily="34" charset="0"/>
                <a:ea typeface="Calibri"/>
                <a:cs typeface="Segoe UI Semibold" panose="020B0702040204020203" pitchFamily="34" charset="0"/>
              </a:rPr>
              <a:t>CEO</a:t>
            </a:r>
            <a:r>
              <a:rPr lang="en-US" sz="1600" b="0" i="1" noProof="0">
                <a:highlight>
                  <a:srgbClr val="FFFF00"/>
                </a:highlight>
                <a:latin typeface="Segoe UI Semilight" panose="020B0402040204020203" pitchFamily="34" charset="0"/>
                <a:ea typeface="Calibri"/>
                <a:cs typeface="Segoe UI Semilight" panose="020B0402040204020203" pitchFamily="34" charset="0"/>
              </a:rPr>
              <a:t>/</a:t>
            </a:r>
            <a:r>
              <a:rPr lang="en-US" sz="1600" b="0" i="1" noProof="0">
                <a:highlight>
                  <a:srgbClr val="FFFF00"/>
                </a:highlight>
                <a:latin typeface="Segoe UI Semibold" panose="020B0702040204020203" pitchFamily="34" charset="0"/>
                <a:ea typeface="Calibri"/>
                <a:cs typeface="Segoe UI Semibold" panose="020B0702040204020203" pitchFamily="34" charset="0"/>
              </a:rPr>
              <a:t>Business Developer</a:t>
            </a:r>
            <a:r>
              <a:rPr lang="en-US" sz="1600" b="0" i="1" noProof="0">
                <a:highlight>
                  <a:srgbClr val="FFFF00"/>
                </a:highlight>
                <a:latin typeface="Segoe UI Semilight" panose="020B0402040204020203" pitchFamily="34" charset="0"/>
                <a:ea typeface="Calibri"/>
                <a:cs typeface="Segoe UI Semilight" panose="020B0402040204020203" pitchFamily="34" charset="0"/>
              </a:rPr>
              <a:t>/</a:t>
            </a:r>
            <a:r>
              <a:rPr lang="en-US" sz="1600" b="0" noProof="0">
                <a:latin typeface="Segoe UI Semilight" panose="020B0402040204020203" pitchFamily="34" charset="0"/>
                <a:ea typeface="Calibri"/>
                <a:cs typeface="Segoe UI Semilight" panose="020B0402040204020203" pitchFamily="34" charset="0"/>
              </a:rPr>
              <a:t> ...</a:t>
            </a:r>
          </a:p>
          <a:p>
            <a:pPr marL="0" indent="0">
              <a:buNone/>
            </a:pPr>
            <a:endParaRPr lang="en-US" sz="1600" b="0" noProof="0">
              <a:latin typeface="Segoe UI Semilight" panose="020B0402040204020203" pitchFamily="34" charset="0"/>
              <a:ea typeface="Calibri"/>
              <a:cs typeface="Segoe UI Semilight" panose="020B0402040204020203" pitchFamily="34" charset="0"/>
            </a:endParaRPr>
          </a:p>
          <a:p>
            <a:pPr marL="0" indent="0">
              <a:buNone/>
            </a:pPr>
            <a:endParaRPr lang="en-US" sz="1600" b="0" noProof="0">
              <a:latin typeface="Segoe UI Semilight" panose="020B0402040204020203" pitchFamily="34" charset="0"/>
              <a:ea typeface="Calibri"/>
              <a:cs typeface="Segoe UI Semilight" panose="020B0402040204020203" pitchFamily="34" charset="0"/>
            </a:endParaRPr>
          </a:p>
          <a:p>
            <a:r>
              <a:rPr lang="en-US" sz="1600" b="0" noProof="0">
                <a:latin typeface="Segoe UI Semilight" panose="020B0402040204020203" pitchFamily="34" charset="0"/>
                <a:ea typeface="Calibri"/>
                <a:cs typeface="Segoe UI Semilight" panose="020B0402040204020203" pitchFamily="34" charset="0"/>
              </a:rPr>
              <a:t>Please specify:  </a:t>
            </a:r>
            <a:r>
              <a:rPr lang="en-US" sz="1600" b="0" i="1" noProof="0">
                <a:highlight>
                  <a:srgbClr val="FFFF00"/>
                </a:highlight>
                <a:latin typeface="Segoe UI Semilight" panose="020B0402040204020203" pitchFamily="34" charset="0"/>
                <a:ea typeface="Calibri"/>
                <a:cs typeface="Segoe UI Semilight" panose="020B0402040204020203" pitchFamily="34" charset="0"/>
              </a:rPr>
              <a:t>My contribution can be (e.g., </a:t>
            </a:r>
            <a:r>
              <a:rPr lang="en-US" sz="1600" b="0" i="1" noProof="0">
                <a:highlight>
                  <a:srgbClr val="FFFF00"/>
                </a:highlight>
                <a:latin typeface="Segoe UI Semibold" panose="020B0702040204020203" pitchFamily="34" charset="0"/>
                <a:ea typeface="Calibri"/>
                <a:cs typeface="Segoe UI Semibold" panose="020B0702040204020203" pitchFamily="34" charset="0"/>
              </a:rPr>
              <a:t>time</a:t>
            </a:r>
            <a:r>
              <a:rPr lang="en-US" sz="1600" b="0" i="1" noProof="0">
                <a:highlight>
                  <a:srgbClr val="FFFF00"/>
                </a:highlight>
                <a:latin typeface="Segoe UI Semilight" panose="020B0402040204020203" pitchFamily="34" charset="0"/>
                <a:ea typeface="Calibri"/>
                <a:cs typeface="Segoe UI Semilight" panose="020B0402040204020203" pitchFamily="34" charset="0"/>
              </a:rPr>
              <a:t>, </a:t>
            </a:r>
            <a:r>
              <a:rPr lang="en-US" sz="1600" b="0" i="1" noProof="0">
                <a:highlight>
                  <a:srgbClr val="FFFF00"/>
                </a:highlight>
                <a:latin typeface="Segoe UI Semibold" panose="020B0702040204020203" pitchFamily="34" charset="0"/>
                <a:ea typeface="Calibri"/>
                <a:cs typeface="Segoe UI Semibold" panose="020B0702040204020203" pitchFamily="34" charset="0"/>
              </a:rPr>
              <a:t>money</a:t>
            </a:r>
            <a:r>
              <a:rPr lang="en-US" sz="1600" b="0" i="1" noProof="0">
                <a:highlight>
                  <a:srgbClr val="FFFF00"/>
                </a:highlight>
                <a:latin typeface="Segoe UI Semilight" panose="020B0402040204020203" pitchFamily="34" charset="0"/>
                <a:ea typeface="Calibri"/>
                <a:cs typeface="Segoe UI Semilight" panose="020B0402040204020203" pitchFamily="34" charset="0"/>
              </a:rPr>
              <a:t>, </a:t>
            </a:r>
            <a:r>
              <a:rPr lang="en-US" sz="1600" b="0" i="1" noProof="0">
                <a:highlight>
                  <a:srgbClr val="FFFF00"/>
                </a:highlight>
                <a:latin typeface="Segoe UI Semibold" panose="020B0702040204020203" pitchFamily="34" charset="0"/>
                <a:ea typeface="Calibri"/>
                <a:cs typeface="Segoe UI Semibold" panose="020B0702040204020203" pitchFamily="34" charset="0"/>
              </a:rPr>
              <a:t>competencies</a:t>
            </a:r>
            <a:r>
              <a:rPr lang="en-US" sz="1600" b="0" i="1" noProof="0">
                <a:highlight>
                  <a:srgbClr val="FFFF00"/>
                </a:highlight>
                <a:latin typeface="Segoe UI Semilight" panose="020B0402040204020203" pitchFamily="34" charset="0"/>
                <a:ea typeface="Calibri"/>
                <a:cs typeface="Segoe UI Semilight" panose="020B0402040204020203" pitchFamily="34" charset="0"/>
              </a:rPr>
              <a:t>, </a:t>
            </a:r>
            <a:r>
              <a:rPr lang="en-US" sz="1600" b="0" i="1" noProof="0">
                <a:highlight>
                  <a:srgbClr val="FFFF00"/>
                </a:highlight>
                <a:latin typeface="Segoe UI Semibold" panose="020B0702040204020203" pitchFamily="34" charset="0"/>
                <a:ea typeface="Calibri"/>
                <a:cs typeface="Segoe UI Semibold" panose="020B0702040204020203" pitchFamily="34" charset="0"/>
              </a:rPr>
              <a:t>contacts</a:t>
            </a:r>
            <a:r>
              <a:rPr lang="en-US" sz="1600" b="0" i="1" noProof="0">
                <a:highlight>
                  <a:srgbClr val="FFFF00"/>
                </a:highlight>
                <a:latin typeface="Segoe UI Semilight" panose="020B0402040204020203" pitchFamily="34" charset="0"/>
                <a:ea typeface="Calibri"/>
                <a:cs typeface="Segoe UI Semilight" panose="020B0402040204020203" pitchFamily="34" charset="0"/>
              </a:rPr>
              <a:t>, …)</a:t>
            </a:r>
            <a:r>
              <a:rPr lang="en-US" sz="1600" b="0" i="1" noProof="0">
                <a:latin typeface="Segoe UI Semilight" panose="020B0402040204020203" pitchFamily="34" charset="0"/>
                <a:ea typeface="Calibri"/>
                <a:cs typeface="Segoe UI Semilight" panose="020B0402040204020203" pitchFamily="34" charset="0"/>
              </a:rPr>
              <a:t> …</a:t>
            </a:r>
          </a:p>
          <a:p>
            <a:endParaRPr lang="en-US" sz="1600" b="0" i="1" noProof="0">
              <a:latin typeface="Segoe UI Semilight" panose="020B0402040204020203" pitchFamily="34" charset="0"/>
              <a:ea typeface="Calibri"/>
              <a:cs typeface="Segoe UI Semilight" panose="020B0402040204020203" pitchFamily="34" charset="0"/>
            </a:endParaRPr>
          </a:p>
          <a:p>
            <a:endParaRPr lang="en-US" sz="1600" b="0" i="1" noProof="0">
              <a:latin typeface="Segoe UI Semilight" panose="020B0402040204020203" pitchFamily="34" charset="0"/>
              <a:ea typeface="Calibri"/>
              <a:cs typeface="Segoe UI Semilight" panose="020B0402040204020203" pitchFamily="34" charset="0"/>
            </a:endParaRPr>
          </a:p>
          <a:p>
            <a:r>
              <a:rPr lang="en-US" sz="1600" b="0" noProof="0">
                <a:latin typeface="Segoe UI Semilight" panose="020B0402040204020203" pitchFamily="34" charset="0"/>
                <a:ea typeface="Calibri"/>
                <a:cs typeface="Segoe UI Semilight" panose="020B0402040204020203" pitchFamily="34" charset="0"/>
              </a:rPr>
              <a:t>Please specify: </a:t>
            </a:r>
            <a:r>
              <a:rPr lang="en-US" sz="1600" b="0" i="1" noProof="0">
                <a:highlight>
                  <a:srgbClr val="FFFF00"/>
                </a:highlight>
                <a:latin typeface="Segoe UI Semilight" panose="020B0402040204020203" pitchFamily="34" charset="0"/>
                <a:ea typeface="Calibri"/>
                <a:cs typeface="Segoe UI Semilight" panose="020B0402040204020203" pitchFamily="34" charset="0"/>
              </a:rPr>
              <a:t>My expectations regarding </a:t>
            </a:r>
            <a:r>
              <a:rPr lang="en-US" sz="1600" b="0" i="1" noProof="0">
                <a:highlight>
                  <a:srgbClr val="FFFF00"/>
                </a:highlight>
                <a:latin typeface="Segoe UI Semibold" panose="020B0702040204020203" pitchFamily="34" charset="0"/>
                <a:ea typeface="Calibri"/>
                <a:cs typeface="Segoe UI Semibold" panose="020B0702040204020203" pitchFamily="34" charset="0"/>
              </a:rPr>
              <a:t>equity ownership</a:t>
            </a:r>
            <a:r>
              <a:rPr lang="en-US" sz="1600" b="0" i="1" noProof="0">
                <a:highlight>
                  <a:srgbClr val="FFFF00"/>
                </a:highlight>
                <a:latin typeface="Segoe UI Semilight" panose="020B0402040204020203" pitchFamily="34" charset="0"/>
                <a:ea typeface="Calibri"/>
                <a:cs typeface="Segoe UI Semilight" panose="020B0402040204020203" pitchFamily="34" charset="0"/>
              </a:rPr>
              <a:t> in the spinoff founding stage is in </a:t>
            </a:r>
            <a:r>
              <a:rPr lang="en-US" sz="1600" b="0" i="1" noProof="0">
                <a:highlight>
                  <a:srgbClr val="FFFF00"/>
                </a:highlight>
                <a:latin typeface="Segoe UI Semibold" panose="020B0702040204020203" pitchFamily="34" charset="0"/>
                <a:ea typeface="Calibri"/>
                <a:cs typeface="Segoe UI Semibold" panose="020B0702040204020203" pitchFamily="34" charset="0"/>
              </a:rPr>
              <a:t>the range X – Y %</a:t>
            </a:r>
          </a:p>
        </p:txBody>
      </p:sp>
      <p:sp>
        <p:nvSpPr>
          <p:cNvPr id="5" name="Pealkiri 1">
            <a:extLst>
              <a:ext uri="{FF2B5EF4-FFF2-40B4-BE49-F238E27FC236}">
                <a16:creationId xmlns:a16="http://schemas.microsoft.com/office/drawing/2014/main" id="{AF5CDFEA-AE28-FCAB-B7CA-3C82587FDE7A}"/>
              </a:ext>
            </a:extLst>
          </p:cNvPr>
          <p:cNvSpPr>
            <a:spLocks noGrp="1"/>
          </p:cNvSpPr>
          <p:nvPr>
            <p:ph type="title"/>
          </p:nvPr>
        </p:nvSpPr>
        <p:spPr>
          <a:xfrm>
            <a:off x="142672" y="101222"/>
            <a:ext cx="11906655" cy="865059"/>
          </a:xfrm>
        </p:spPr>
        <p:txBody>
          <a:bodyPr>
            <a:normAutofit/>
          </a:bodyPr>
          <a:lstStyle/>
          <a:p>
            <a:r>
              <a:rPr lang="et-EE" sz="4000" err="1">
                <a:latin typeface="Segoe UI Semibold" panose="020B0702040204020203" pitchFamily="34" charset="0"/>
                <a:cs typeface="Segoe UI Semibold" panose="020B0702040204020203" pitchFamily="34" charset="0"/>
              </a:rPr>
              <a:t>Contribution</a:t>
            </a:r>
            <a:endParaRPr lang="en-US" sz="4000" noProof="0">
              <a:latin typeface="Segoe UI Semibold" panose="020B0702040204020203" pitchFamily="34" charset="0"/>
              <a:cs typeface="Segoe UI Semibold" panose="020B0702040204020203" pitchFamily="34" charset="0"/>
            </a:endParaRPr>
          </a:p>
        </p:txBody>
      </p:sp>
      <p:sp>
        <p:nvSpPr>
          <p:cNvPr id="7" name="Teksti kohatäide 2">
            <a:extLst>
              <a:ext uri="{FF2B5EF4-FFF2-40B4-BE49-F238E27FC236}">
                <a16:creationId xmlns:a16="http://schemas.microsoft.com/office/drawing/2014/main" id="{5B4700A7-833C-5F96-0817-5CCB756EEBC4}"/>
              </a:ext>
            </a:extLst>
          </p:cNvPr>
          <p:cNvSpPr txBox="1">
            <a:spLocks/>
          </p:cNvSpPr>
          <p:nvPr/>
        </p:nvSpPr>
        <p:spPr>
          <a:xfrm>
            <a:off x="433841" y="951193"/>
            <a:ext cx="6077205" cy="5274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b="1" i="0" kern="1200">
                <a:solidFill>
                  <a:srgbClr val="342A5F"/>
                </a:solidFill>
                <a:latin typeface="Proxima Nova Rg" panose="02000506030000020004" pitchFamily="2" charset="77"/>
                <a:ea typeface="+mn-ea"/>
                <a:cs typeface="+mn-cs"/>
              </a:defRPr>
            </a:lvl1pPr>
            <a:lvl2pPr marL="685800" indent="0" algn="l" defTabSz="914400" rtl="0" eaLnBrk="1" latinLnBrk="0" hangingPunct="1">
              <a:lnSpc>
                <a:spcPct val="90000"/>
              </a:lnSpc>
              <a:spcBef>
                <a:spcPts val="500"/>
              </a:spcBef>
              <a:buFontTx/>
              <a:buNone/>
              <a:defRPr sz="2400" b="0" i="0" kern="1200">
                <a:solidFill>
                  <a:srgbClr val="342A5F"/>
                </a:solidFill>
                <a:latin typeface="Proxima Nova Rg" panose="02000506030000020004" pitchFamily="2" charset="77"/>
                <a:ea typeface="+mn-ea"/>
                <a:cs typeface="+mn-cs"/>
              </a:defRPr>
            </a:lvl2pPr>
            <a:lvl3pPr marL="1143000" indent="-228600" algn="l" defTabSz="914400" rtl="0" eaLnBrk="1" latinLnBrk="0" hangingPunct="1">
              <a:lnSpc>
                <a:spcPct val="90000"/>
              </a:lnSpc>
              <a:spcBef>
                <a:spcPts val="500"/>
              </a:spcBef>
              <a:buFontTx/>
              <a:buBlip>
                <a:blip r:embed="rId2"/>
              </a:buBlip>
              <a:defRPr sz="2000" b="0" i="0" kern="1200">
                <a:solidFill>
                  <a:srgbClr val="342A5F"/>
                </a:solidFill>
                <a:latin typeface="Proxima Nova Rg" panose="02000506030000020004" pitchFamily="2" charset="77"/>
                <a:ea typeface="+mn-ea"/>
                <a:cs typeface="+mn-cs"/>
              </a:defRPr>
            </a:lvl3pPr>
            <a:lvl4pPr marL="1600200" indent="-228600" algn="l" defTabSz="914400" rtl="0" eaLnBrk="1" latinLnBrk="0" hangingPunct="1">
              <a:lnSpc>
                <a:spcPct val="90000"/>
              </a:lnSpc>
              <a:spcBef>
                <a:spcPts val="500"/>
              </a:spcBef>
              <a:buFontTx/>
              <a:buBlip>
                <a:blip r:embed="rId2"/>
              </a:buBlip>
              <a:defRPr sz="1800" b="0" i="0" kern="1200">
                <a:solidFill>
                  <a:srgbClr val="342A5F"/>
                </a:solidFill>
                <a:latin typeface="Proxima Nova Rg" panose="02000506030000020004" pitchFamily="2" charset="77"/>
                <a:ea typeface="+mn-ea"/>
                <a:cs typeface="+mn-cs"/>
              </a:defRPr>
            </a:lvl4pPr>
            <a:lvl5pPr marL="1828800" indent="0" algn="l" defTabSz="914400" rtl="0" eaLnBrk="1" latinLnBrk="0" hangingPunct="1">
              <a:lnSpc>
                <a:spcPct val="90000"/>
              </a:lnSpc>
              <a:spcBef>
                <a:spcPts val="500"/>
              </a:spcBef>
              <a:buSzPct val="110000"/>
              <a:buFont typeface="Courier New" panose="02070309020205020404" pitchFamily="49" charset="0"/>
              <a:buNone/>
              <a:defRPr sz="1800" b="0" i="0" kern="1200">
                <a:solidFill>
                  <a:srgbClr val="342A5F"/>
                </a:solidFill>
                <a:latin typeface="Proxima Nova Rg"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t-EE" err="1">
                <a:latin typeface="Segoe UI Semibold" panose="020B0702040204020203" pitchFamily="34" charset="0"/>
                <a:ea typeface="Calibri"/>
                <a:cs typeface="Segoe UI Semibold" panose="020B0702040204020203" pitchFamily="34" charset="0"/>
              </a:rPr>
              <a:t>Input</a:t>
            </a:r>
            <a:r>
              <a:rPr lang="et-EE">
                <a:latin typeface="Segoe UI Semibold" panose="020B0702040204020203" pitchFamily="34" charset="0"/>
                <a:ea typeface="Calibri"/>
                <a:cs typeface="Segoe UI Semibold" panose="020B0702040204020203" pitchFamily="34" charset="0"/>
              </a:rPr>
              <a:t> </a:t>
            </a:r>
            <a:r>
              <a:rPr lang="et-EE" err="1">
                <a:latin typeface="Segoe UI Semibold" panose="020B0702040204020203" pitchFamily="34" charset="0"/>
                <a:ea typeface="Calibri"/>
                <a:cs typeface="Segoe UI Semibold" panose="020B0702040204020203" pitchFamily="34" charset="0"/>
              </a:rPr>
              <a:t>from</a:t>
            </a:r>
            <a:r>
              <a:rPr lang="et-EE">
                <a:latin typeface="Segoe UI Semibold" panose="020B0702040204020203" pitchFamily="34" charset="0"/>
                <a:ea typeface="Calibri"/>
                <a:cs typeface="Segoe UI Semibold" panose="020B0702040204020203" pitchFamily="34" charset="0"/>
              </a:rPr>
              <a:t> CEO/Business </a:t>
            </a:r>
            <a:r>
              <a:rPr lang="et-EE" err="1">
                <a:latin typeface="Segoe UI Semibold" panose="020B0702040204020203" pitchFamily="34" charset="0"/>
                <a:ea typeface="Calibri"/>
                <a:cs typeface="Segoe UI Semibold" panose="020B0702040204020203" pitchFamily="34" charset="0"/>
              </a:rPr>
              <a:t>Developer</a:t>
            </a:r>
            <a:endParaRPr lang="en-US">
              <a:highlight>
                <a:srgbClr val="FFFF00"/>
              </a:highlight>
              <a:latin typeface="Segoe UI Semibold" panose="020B0702040204020203" pitchFamily="34" charset="0"/>
              <a:ea typeface="Calibri"/>
              <a:cs typeface="Segoe UI Semibold" panose="020B0702040204020203" pitchFamily="34" charset="0"/>
            </a:endParaRPr>
          </a:p>
        </p:txBody>
      </p:sp>
    </p:spTree>
    <p:extLst>
      <p:ext uri="{BB962C8B-B14F-4D97-AF65-F5344CB8AC3E}">
        <p14:creationId xmlns:p14="http://schemas.microsoft.com/office/powerpoint/2010/main" val="148734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102DF-6727-7853-B86B-9F62B185FE07}"/>
            </a:ext>
          </a:extLst>
        </p:cNvPr>
        <p:cNvGrpSpPr/>
        <p:nvPr/>
      </p:nvGrpSpPr>
      <p:grpSpPr>
        <a:xfrm>
          <a:off x="0" y="0"/>
          <a:ext cx="0" cy="0"/>
          <a:chOff x="0" y="0"/>
          <a:chExt cx="0" cy="0"/>
        </a:xfrm>
      </p:grpSpPr>
      <p:sp>
        <p:nvSpPr>
          <p:cNvPr id="2" name="Pealkiri 1">
            <a:extLst>
              <a:ext uri="{FF2B5EF4-FFF2-40B4-BE49-F238E27FC236}">
                <a16:creationId xmlns:a16="http://schemas.microsoft.com/office/drawing/2014/main" id="{CD476FAF-1C6C-5662-630D-BDDCB0D2B4A7}"/>
              </a:ext>
            </a:extLst>
          </p:cNvPr>
          <p:cNvSpPr>
            <a:spLocks noGrp="1"/>
          </p:cNvSpPr>
          <p:nvPr>
            <p:ph type="title"/>
          </p:nvPr>
        </p:nvSpPr>
        <p:spPr>
          <a:xfrm>
            <a:off x="839788" y="42788"/>
            <a:ext cx="10515600" cy="1325563"/>
          </a:xfrm>
        </p:spPr>
        <p:txBody>
          <a:bodyPr/>
          <a:lstStyle/>
          <a:p>
            <a:r>
              <a:rPr lang="en-US" noProof="0">
                <a:latin typeface="Segoe UI Semibold" panose="020B0702040204020203" pitchFamily="34" charset="0"/>
                <a:cs typeface="Segoe UI Semibold" panose="020B0702040204020203" pitchFamily="34" charset="0"/>
              </a:rPr>
              <a:t>Opportunity and Conditions</a:t>
            </a:r>
          </a:p>
        </p:txBody>
      </p:sp>
      <p:sp>
        <p:nvSpPr>
          <p:cNvPr id="4" name="Sisu kohatäide 3">
            <a:extLst>
              <a:ext uri="{FF2B5EF4-FFF2-40B4-BE49-F238E27FC236}">
                <a16:creationId xmlns:a16="http://schemas.microsoft.com/office/drawing/2014/main" id="{1E8BF9FC-97B3-277D-6CDB-523377FE5049}"/>
              </a:ext>
            </a:extLst>
          </p:cNvPr>
          <p:cNvSpPr>
            <a:spLocks noGrp="1"/>
          </p:cNvSpPr>
          <p:nvPr>
            <p:ph sz="half" idx="2"/>
          </p:nvPr>
        </p:nvSpPr>
        <p:spPr>
          <a:xfrm>
            <a:off x="1190694" y="1263061"/>
            <a:ext cx="9071637" cy="5032489"/>
          </a:xfrm>
        </p:spPr>
        <p:txBody>
          <a:bodyPr vert="horz" lIns="91440" tIns="45720" rIns="91440" bIns="45720" rtlCol="0" anchor="t">
            <a:normAutofit fontScale="85000" lnSpcReduction="20000"/>
          </a:bodyPr>
          <a:lstStyle/>
          <a:p>
            <a:pPr marL="0" indent="0">
              <a:lnSpc>
                <a:spcPct val="120000"/>
              </a:lnSpc>
              <a:buNone/>
            </a:pPr>
            <a:r>
              <a:rPr lang="en-US" sz="1600" b="0" noProof="0" dirty="0" err="1">
                <a:latin typeface="Segoe UI Semilight"/>
                <a:ea typeface="Calibri"/>
                <a:cs typeface="Segoe UI Semilight"/>
              </a:rPr>
              <a:t>TalTech’s</a:t>
            </a:r>
            <a:r>
              <a:rPr lang="en-US" sz="1600" b="0" noProof="0" dirty="0">
                <a:latin typeface="Segoe UI Semilight"/>
                <a:ea typeface="Calibri"/>
                <a:cs typeface="Segoe UI Semilight"/>
              </a:rPr>
              <a:t> annual budget for research and development (R&amp;D) is about 50 million euros.</a:t>
            </a:r>
          </a:p>
          <a:p>
            <a:pPr marL="0" indent="0">
              <a:lnSpc>
                <a:spcPct val="120000"/>
              </a:lnSpc>
              <a:buNone/>
            </a:pPr>
            <a:r>
              <a:rPr lang="en-US" sz="1600" b="0" noProof="0">
                <a:latin typeface="Segoe UI Semilight" panose="020B0402040204020203" pitchFamily="34" charset="0"/>
                <a:ea typeface="Calibri" panose="020F0502020204030204" pitchFamily="34" charset="0"/>
                <a:cs typeface="Segoe UI Semilight" panose="020B0402040204020203" pitchFamily="34" charset="0"/>
              </a:rPr>
              <a:t>We turn research into market opportunities by creating </a:t>
            </a:r>
            <a:r>
              <a:rPr lang="en-US" sz="1600" b="0" u="sng" noProof="0">
                <a:latin typeface="Segoe UI Semilight" panose="020B0402040204020203" pitchFamily="34" charset="0"/>
                <a:ea typeface="Calibri" panose="020F0502020204030204" pitchFamily="34" charset="0"/>
                <a:cs typeface="Segoe UI Semilight" panose="020B0402040204020203" pitchFamily="34" charset="0"/>
              </a:rPr>
              <a:t>science-based spinoffs</a:t>
            </a:r>
            <a:r>
              <a:rPr lang="en-US" sz="1600" b="0" noProof="0">
                <a:latin typeface="Segoe UI Semilight" panose="020B0402040204020203" pitchFamily="34" charset="0"/>
                <a:ea typeface="Calibri" panose="020F0502020204030204" pitchFamily="34" charset="0"/>
                <a:cs typeface="Segoe UI Semilight" panose="020B0402040204020203" pitchFamily="34" charset="0"/>
              </a:rPr>
              <a:t> and bringing together </a:t>
            </a:r>
            <a:r>
              <a:rPr lang="en-US" sz="1600" b="0" u="sng" noProof="0">
                <a:latin typeface="Segoe UI Semilight" panose="020B0402040204020203" pitchFamily="34" charset="0"/>
                <a:ea typeface="Calibri" panose="020F0502020204030204" pitchFamily="34" charset="0"/>
                <a:cs typeface="Segoe UI Semilight" panose="020B0402040204020203" pitchFamily="34" charset="0"/>
              </a:rPr>
              <a:t>multidisciplinary teams</a:t>
            </a:r>
            <a:r>
              <a:rPr lang="en-US" sz="1600" b="0" noProof="0">
                <a:latin typeface="Segoe UI Semilight" panose="020B0402040204020203" pitchFamily="34" charset="0"/>
                <a:ea typeface="Calibri" panose="020F0502020204030204" pitchFamily="34" charset="0"/>
                <a:cs typeface="Segoe UI Semilight" panose="020B0402040204020203" pitchFamily="34" charset="0"/>
              </a:rPr>
              <a:t>. </a:t>
            </a:r>
          </a:p>
          <a:p>
            <a:pPr marL="0" indent="0">
              <a:lnSpc>
                <a:spcPct val="120000"/>
              </a:lnSpc>
              <a:buNone/>
            </a:pPr>
            <a:r>
              <a:rPr lang="en-US" sz="1600" b="0" noProof="0">
                <a:latin typeface="Segoe UI Semilight" panose="020B0402040204020203" pitchFamily="34" charset="0"/>
                <a:ea typeface="Calibri" panose="020F0502020204030204" pitchFamily="34" charset="0"/>
                <a:cs typeface="Segoe UI Semilight" panose="020B0402040204020203" pitchFamily="34" charset="0"/>
              </a:rPr>
              <a:t>We are currently seeking a </a:t>
            </a:r>
            <a:r>
              <a:rPr lang="en-US" sz="1600" b="0" noProof="0">
                <a:latin typeface="Segoe UI Semibold" panose="020B0702040204020203" pitchFamily="34" charset="0"/>
                <a:ea typeface="Calibri" panose="020F0502020204030204" pitchFamily="34" charset="0"/>
                <a:cs typeface="Segoe UI Semibold" panose="020B0702040204020203" pitchFamily="34" charset="0"/>
              </a:rPr>
              <a:t>CEO</a:t>
            </a:r>
            <a:r>
              <a:rPr lang="en-US" sz="1600" b="0" noProof="0">
                <a:latin typeface="Segoe UI Semilight" panose="020B0402040204020203" pitchFamily="34" charset="0"/>
                <a:ea typeface="Calibri" panose="020F0502020204030204" pitchFamily="34" charset="0"/>
                <a:cs typeface="Segoe UI Semilight" panose="020B0402040204020203" pitchFamily="34" charset="0"/>
              </a:rPr>
              <a:t> or </a:t>
            </a:r>
            <a:r>
              <a:rPr lang="en-US" sz="1600" b="0" noProof="0">
                <a:latin typeface="Segoe UI Semibold" panose="020B0702040204020203" pitchFamily="34" charset="0"/>
                <a:ea typeface="Calibri" panose="020F0502020204030204" pitchFamily="34" charset="0"/>
                <a:cs typeface="Segoe UI Semibold" panose="020B0702040204020203" pitchFamily="34" charset="0"/>
              </a:rPr>
              <a:t>Business Developer</a:t>
            </a:r>
            <a:r>
              <a:rPr lang="en-US" sz="1600" b="0" noProof="0">
                <a:latin typeface="Segoe UI Semilight" panose="020B0402040204020203" pitchFamily="34" charset="0"/>
                <a:ea typeface="Calibri" panose="020F0502020204030204" pitchFamily="34" charset="0"/>
                <a:cs typeface="Segoe UI Semilight" panose="020B0402040204020203" pitchFamily="34" charset="0"/>
              </a:rPr>
              <a:t> to join the team developing </a:t>
            </a:r>
            <a:r>
              <a:rPr lang="en-US" sz="1600" b="0" noProof="0">
                <a:latin typeface="Segoe UI Semibold" panose="020B0702040204020203" pitchFamily="34" charset="0"/>
                <a:ea typeface="Calibri" panose="020F0502020204030204" pitchFamily="34" charset="0"/>
                <a:cs typeface="Segoe UI Semibold" panose="020B0702040204020203" pitchFamily="34" charset="0"/>
              </a:rPr>
              <a:t>novel electrochemical sensor for point-of-care stress analysis</a:t>
            </a:r>
            <a:r>
              <a:rPr lang="en-US" sz="1600" b="0" noProof="0">
                <a:latin typeface="Segoe UI Semilight" panose="020B0402040204020203" pitchFamily="34" charset="0"/>
                <a:ea typeface="Calibri" panose="020F0502020204030204" pitchFamily="34" charset="0"/>
                <a:cs typeface="Segoe UI Semilight" panose="020B0402040204020203" pitchFamily="34" charset="0"/>
              </a:rPr>
              <a:t>.</a:t>
            </a:r>
          </a:p>
          <a:p>
            <a:pPr marL="0" indent="0">
              <a:lnSpc>
                <a:spcPct val="120000"/>
              </a:lnSpc>
              <a:spcBef>
                <a:spcPts val="0"/>
              </a:spcBef>
              <a:buNone/>
            </a:pPr>
            <a:endParaRPr lang="en-US" sz="1600" b="0" u="sng" noProof="0">
              <a:latin typeface="Segoe UI Semilight" panose="020B0402040204020203" pitchFamily="34" charset="0"/>
              <a:ea typeface="Calibri" panose="020F0502020204030204" pitchFamily="34" charset="0"/>
              <a:cs typeface="Segoe UI Semilight" panose="020B0402040204020203" pitchFamily="34" charset="0"/>
            </a:endParaRPr>
          </a:p>
          <a:p>
            <a:pPr marL="0" indent="0">
              <a:lnSpc>
                <a:spcPct val="120000"/>
              </a:lnSpc>
              <a:spcBef>
                <a:spcPts val="0"/>
              </a:spcBef>
              <a:buNone/>
            </a:pPr>
            <a:r>
              <a:rPr lang="en-US" sz="1600" b="0" u="sng" noProof="0" dirty="0">
                <a:latin typeface="Segoe UI Semilight"/>
                <a:ea typeface="Calibri"/>
                <a:cs typeface="Segoe UI Semilight"/>
              </a:rPr>
              <a:t>What’s in it for you?</a:t>
            </a:r>
          </a:p>
          <a:p>
            <a:pPr marL="184150" indent="-6350">
              <a:lnSpc>
                <a:spcPct val="120000"/>
              </a:lnSpc>
              <a:spcBef>
                <a:spcPts val="300"/>
              </a:spcBef>
              <a:buNone/>
            </a:pPr>
            <a:r>
              <a:rPr lang="en-US" sz="1600" b="0" noProof="0" dirty="0">
                <a:latin typeface="Segoe UI Semilight"/>
                <a:ea typeface="Calibri"/>
                <a:cs typeface="Segoe UI Semilight"/>
              </a:rPr>
              <a:t>You will have the opportunity to </a:t>
            </a:r>
            <a:r>
              <a:rPr lang="en-US" sz="1600" b="0" noProof="0" dirty="0">
                <a:latin typeface="Segoe UI Semibold"/>
                <a:ea typeface="Calibri"/>
                <a:cs typeface="Segoe UI Semibold"/>
              </a:rPr>
              <a:t>join a newly formed spinoff</a:t>
            </a:r>
            <a:r>
              <a:rPr lang="en-US" sz="1600" b="0" noProof="0" dirty="0">
                <a:latin typeface="Segoe UI Semilight"/>
                <a:ea typeface="Calibri"/>
                <a:cs typeface="Segoe UI Semilight"/>
              </a:rPr>
              <a:t> based on years of cutting-edge research and </a:t>
            </a:r>
            <a:r>
              <a:rPr lang="en-US" sz="1600" b="0" noProof="0" dirty="0">
                <a:latin typeface="Segoe UI Semibold"/>
                <a:ea typeface="Calibri"/>
                <a:cs typeface="Segoe UI Semibold"/>
              </a:rPr>
              <a:t>receive equity</a:t>
            </a:r>
            <a:r>
              <a:rPr lang="en-US" sz="1600" b="0" noProof="0" dirty="0">
                <a:latin typeface="Segoe UI Semilight"/>
                <a:ea typeface="Calibri"/>
                <a:cs typeface="Segoe UI Semilight"/>
              </a:rPr>
              <a:t> ownership in the company. The cap table will be developed jointly with the research partners. </a:t>
            </a:r>
            <a:r>
              <a:rPr lang="en-US" sz="1600" b="0" noProof="0" dirty="0" err="1">
                <a:latin typeface="Segoe UI Semilight"/>
                <a:ea typeface="Calibri"/>
                <a:cs typeface="Segoe UI Semilight"/>
              </a:rPr>
              <a:t>TalTech</a:t>
            </a:r>
            <a:r>
              <a:rPr lang="en-US" sz="1600" b="0" noProof="0" dirty="0">
                <a:latin typeface="Segoe UI Semilight"/>
                <a:ea typeface="Calibri"/>
                <a:cs typeface="Segoe UI Semilight"/>
              </a:rPr>
              <a:t> will receive 5–10% equity at the founding stage in exchange for the IP.</a:t>
            </a:r>
          </a:p>
          <a:p>
            <a:pPr marL="0" indent="0">
              <a:spcBef>
                <a:spcPts val="0"/>
              </a:spcBef>
              <a:buNone/>
            </a:pPr>
            <a:endParaRPr lang="en-US" sz="1600" b="0" noProof="0">
              <a:latin typeface="Segoe UI Semilight" panose="020B0402040204020203" pitchFamily="34" charset="0"/>
              <a:ea typeface="Calibri" panose="020F0502020204030204" pitchFamily="34" charset="0"/>
              <a:cs typeface="Segoe UI Semilight" panose="020B0402040204020203" pitchFamily="34" charset="0"/>
            </a:endParaRPr>
          </a:p>
          <a:p>
            <a:pPr marL="0" indent="0">
              <a:lnSpc>
                <a:spcPct val="120000"/>
              </a:lnSpc>
              <a:spcBef>
                <a:spcPts val="0"/>
              </a:spcBef>
              <a:buNone/>
            </a:pPr>
            <a:r>
              <a:rPr lang="en-US" sz="1600" b="0" u="sng" noProof="0">
                <a:latin typeface="Segoe UI Semilight"/>
                <a:ea typeface="Calibri"/>
                <a:cs typeface="Segoe UI Semilight"/>
              </a:rPr>
              <a:t>What we expect from you?</a:t>
            </a:r>
            <a:r>
              <a:rPr lang="en-US" sz="1600" b="0" noProof="0" dirty="0">
                <a:latin typeface="Segoe UI Semilight"/>
                <a:ea typeface="Calibri"/>
                <a:cs typeface="Segoe UI Semilight"/>
              </a:rPr>
              <a:t> </a:t>
            </a:r>
          </a:p>
          <a:p>
            <a:pPr marL="361950" indent="-184150">
              <a:lnSpc>
                <a:spcPct val="120000"/>
              </a:lnSpc>
              <a:spcBef>
                <a:spcPts val="300"/>
              </a:spcBef>
            </a:pPr>
            <a:r>
              <a:rPr lang="en-US" sz="1600" b="0" noProof="0">
                <a:latin typeface="Segoe UI Semilight" panose="020B0402040204020203" pitchFamily="34" charset="0"/>
                <a:ea typeface="Calibri" panose="020F0502020204030204" pitchFamily="34" charset="0"/>
                <a:cs typeface="Segoe UI Semilight" panose="020B0402040204020203" pitchFamily="34" charset="0"/>
              </a:rPr>
              <a:t>A strong view on the best </a:t>
            </a:r>
            <a:r>
              <a:rPr lang="en-US" sz="1600" b="0" noProof="0">
                <a:latin typeface="Segoe UI Semibold" panose="020B0702040204020203" pitchFamily="34" charset="0"/>
                <a:ea typeface="Calibri" panose="020F0502020204030204" pitchFamily="34" charset="0"/>
                <a:cs typeface="Segoe UI Semibold" panose="020B0702040204020203" pitchFamily="34" charset="0"/>
              </a:rPr>
              <a:t>product–market fit</a:t>
            </a:r>
            <a:r>
              <a:rPr lang="en-US" sz="1600" b="0" noProof="0">
                <a:latin typeface="Segoe UI Semilight" panose="020B0402040204020203" pitchFamily="34" charset="0"/>
                <a:ea typeface="Calibri" panose="020F0502020204030204" pitchFamily="34" charset="0"/>
                <a:cs typeface="Segoe UI Semilight" panose="020B0402040204020203" pitchFamily="34" charset="0"/>
              </a:rPr>
              <a:t> for the technology</a:t>
            </a:r>
          </a:p>
          <a:p>
            <a:pPr marL="361950" indent="-184150">
              <a:lnSpc>
                <a:spcPct val="120000"/>
              </a:lnSpc>
              <a:spcBef>
                <a:spcPts val="0"/>
              </a:spcBef>
            </a:pPr>
            <a:r>
              <a:rPr lang="en-US" sz="1600" b="0" noProof="0" dirty="0">
                <a:latin typeface="Segoe UI Semilight"/>
                <a:ea typeface="Calibri"/>
                <a:cs typeface="Segoe UI Semilight"/>
              </a:rPr>
              <a:t>Your anticipated </a:t>
            </a:r>
            <a:r>
              <a:rPr lang="en-US" sz="1600" b="0" noProof="0" dirty="0">
                <a:latin typeface="Segoe UI Semibold"/>
                <a:ea typeface="Calibri"/>
                <a:cs typeface="Segoe UI Semibold"/>
              </a:rPr>
              <a:t>personal contribution</a:t>
            </a:r>
            <a:r>
              <a:rPr lang="en-US" sz="1600" b="0" noProof="0" dirty="0">
                <a:latin typeface="Segoe UI Semilight"/>
                <a:ea typeface="Calibri"/>
                <a:cs typeface="Segoe UI Semilight"/>
              </a:rPr>
              <a:t>, in terms of time and/or funding</a:t>
            </a:r>
          </a:p>
          <a:p>
            <a:pPr marL="361950" indent="-184150">
              <a:lnSpc>
                <a:spcPct val="120000"/>
              </a:lnSpc>
              <a:spcBef>
                <a:spcPts val="0"/>
              </a:spcBef>
            </a:pPr>
            <a:r>
              <a:rPr lang="en-US" sz="1600" b="0" noProof="0">
                <a:latin typeface="Segoe UI Semilight" panose="020B0402040204020203" pitchFamily="34" charset="0"/>
                <a:ea typeface="Calibri" panose="020F0502020204030204" pitchFamily="34" charset="0"/>
                <a:cs typeface="Segoe UI Semilight" panose="020B0402040204020203" pitchFamily="34" charset="0"/>
              </a:rPr>
              <a:t>The </a:t>
            </a:r>
            <a:r>
              <a:rPr lang="en-US" sz="1600" b="0" noProof="0">
                <a:latin typeface="Segoe UI Semibold" panose="020B0702040204020203" pitchFamily="34" charset="0"/>
                <a:ea typeface="Calibri" panose="020F0502020204030204" pitchFamily="34" charset="0"/>
                <a:cs typeface="Segoe UI Semibold" panose="020B0702040204020203" pitchFamily="34" charset="0"/>
              </a:rPr>
              <a:t>ability to attract financing</a:t>
            </a:r>
            <a:r>
              <a:rPr lang="en-US" sz="1600" b="0" noProof="0">
                <a:latin typeface="Segoe UI Semilight" panose="020B0402040204020203" pitchFamily="34" charset="0"/>
                <a:ea typeface="Calibri" panose="020F0502020204030204" pitchFamily="34" charset="0"/>
                <a:cs typeface="Segoe UI Semilight" panose="020B0402040204020203" pitchFamily="34" charset="0"/>
              </a:rPr>
              <a:t>, whether through personal investment, external investors, or grants</a:t>
            </a:r>
          </a:p>
          <a:p>
            <a:pPr marL="0" indent="0">
              <a:lnSpc>
                <a:spcPct val="120000"/>
              </a:lnSpc>
              <a:spcBef>
                <a:spcPts val="0"/>
              </a:spcBef>
              <a:buNone/>
            </a:pPr>
            <a:endParaRPr lang="en-US" sz="1600" noProof="0">
              <a:latin typeface="Segoe UI Semilight" panose="020B0402040204020203" pitchFamily="34" charset="0"/>
              <a:ea typeface="Calibri" panose="020F0502020204030204" pitchFamily="34" charset="0"/>
              <a:cs typeface="Segoe UI Semilight" panose="020B0402040204020203" pitchFamily="34" charset="0"/>
            </a:endParaRPr>
          </a:p>
          <a:p>
            <a:pPr marL="0" indent="0">
              <a:lnSpc>
                <a:spcPct val="120000"/>
              </a:lnSpc>
              <a:spcBef>
                <a:spcPts val="0"/>
              </a:spcBef>
              <a:buNone/>
            </a:pPr>
            <a:r>
              <a:rPr lang="en-US" sz="1600" b="0" u="sng" noProof="0">
                <a:latin typeface="Segoe UI Semilight"/>
                <a:ea typeface="Calibri"/>
                <a:cs typeface="Segoe UI Semilight"/>
              </a:rPr>
              <a:t>How to apply?</a:t>
            </a:r>
            <a:r>
              <a:rPr lang="en-US" sz="1600" b="0" noProof="0" dirty="0">
                <a:latin typeface="Segoe UI Semilight"/>
                <a:ea typeface="Calibri"/>
                <a:cs typeface="Segoe UI Semilight"/>
              </a:rPr>
              <a:t> </a:t>
            </a:r>
          </a:p>
          <a:p>
            <a:pPr marL="177800" indent="0">
              <a:lnSpc>
                <a:spcPct val="120000"/>
              </a:lnSpc>
              <a:spcBef>
                <a:spcPts val="300"/>
              </a:spcBef>
              <a:buNone/>
            </a:pPr>
            <a:r>
              <a:rPr lang="en-US" sz="1600" b="0" noProof="0" dirty="0">
                <a:latin typeface="Segoe UI Semilight"/>
                <a:ea typeface="Calibri"/>
                <a:cs typeface="Segoe UI Semilight"/>
              </a:rPr>
              <a:t>To apply for the position, </a:t>
            </a:r>
            <a:r>
              <a:rPr lang="en-US" sz="1600" b="0" noProof="0" dirty="0">
                <a:highlight>
                  <a:srgbClr val="FFFF00"/>
                </a:highlight>
                <a:latin typeface="Segoe UI Semibold"/>
                <a:ea typeface="Calibri"/>
                <a:cs typeface="Segoe UI Semibold"/>
              </a:rPr>
              <a:t>please complete the presentation slides</a:t>
            </a:r>
            <a:r>
              <a:rPr lang="en-US" sz="1600" b="0" noProof="0" dirty="0">
                <a:latin typeface="Segoe UI Semilight"/>
                <a:ea typeface="Calibri"/>
                <a:cs typeface="Segoe UI Semilight"/>
              </a:rPr>
              <a:t> (you are welcome to add or modify them) and send them to </a:t>
            </a:r>
            <a:r>
              <a:rPr lang="en-US" sz="1600" b="0" dirty="0">
                <a:latin typeface="Segoe UI Semilight"/>
                <a:ea typeface="Calibri"/>
                <a:cs typeface="Segoe UI Semilight"/>
                <a:hlinkClick r:id="rId2"/>
              </a:rPr>
              <a:t>mirjam.kert@taltech.ee</a:t>
            </a:r>
            <a:r>
              <a:rPr lang="en-US" sz="1600" b="0" dirty="0">
                <a:latin typeface="Segoe UI Semilight"/>
                <a:ea typeface="Calibri"/>
                <a:cs typeface="Segoe UI Semilight"/>
              </a:rPr>
              <a:t> </a:t>
            </a:r>
            <a:r>
              <a:rPr lang="en-US" sz="1600" b="0" noProof="0" dirty="0">
                <a:latin typeface="Segoe UI Semilight"/>
                <a:ea typeface="Calibri"/>
                <a:cs typeface="Segoe UI Semilight"/>
              </a:rPr>
              <a:t>.</a:t>
            </a:r>
          </a:p>
          <a:p>
            <a:pPr marL="177800" indent="0">
              <a:lnSpc>
                <a:spcPct val="120000"/>
              </a:lnSpc>
              <a:buNone/>
            </a:pPr>
            <a:r>
              <a:rPr lang="en-US" sz="1600" b="0" noProof="0">
                <a:latin typeface="Segoe UI Semibold" panose="020B0702040204020203" pitchFamily="34" charset="0"/>
                <a:ea typeface="Calibri" panose="020F0502020204030204" pitchFamily="34" charset="0"/>
                <a:cs typeface="Segoe UI Semibold" panose="020B0702040204020203" pitchFamily="34" charset="0"/>
              </a:rPr>
              <a:t>If the team considers you a good fit for the CEO or Business Developer role, we will arrange a meeting to discuss the possibility of working together.</a:t>
            </a:r>
            <a:endParaRPr lang="en-US" sz="1600" noProof="0">
              <a:latin typeface="Segoe UI Semibold" panose="020B0702040204020203" pitchFamily="34" charset="0"/>
              <a:ea typeface="Calibri" panose="020F0502020204030204" pitchFamily="34" charset="0"/>
              <a:cs typeface="Segoe UI Semibold" panose="020B0702040204020203" pitchFamily="34" charset="0"/>
            </a:endParaRPr>
          </a:p>
        </p:txBody>
      </p:sp>
    </p:spTree>
    <p:extLst>
      <p:ext uri="{BB962C8B-B14F-4D97-AF65-F5344CB8AC3E}">
        <p14:creationId xmlns:p14="http://schemas.microsoft.com/office/powerpoint/2010/main" val="977376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93A95-2ACF-F3E9-5AED-EB23D09038B6}"/>
            </a:ext>
          </a:extLst>
        </p:cNvPr>
        <p:cNvGrpSpPr/>
        <p:nvPr/>
      </p:nvGrpSpPr>
      <p:grpSpPr>
        <a:xfrm>
          <a:off x="0" y="0"/>
          <a:ext cx="0" cy="0"/>
          <a:chOff x="0" y="0"/>
          <a:chExt cx="0" cy="0"/>
        </a:xfrm>
      </p:grpSpPr>
      <p:sp>
        <p:nvSpPr>
          <p:cNvPr id="2" name="Pealkiri 1">
            <a:extLst>
              <a:ext uri="{FF2B5EF4-FFF2-40B4-BE49-F238E27FC236}">
                <a16:creationId xmlns:a16="http://schemas.microsoft.com/office/drawing/2014/main" id="{CBBE4ADD-A620-8EE7-55B0-E666E6B806BE}"/>
              </a:ext>
            </a:extLst>
          </p:cNvPr>
          <p:cNvSpPr>
            <a:spLocks noGrp="1"/>
          </p:cNvSpPr>
          <p:nvPr>
            <p:ph type="title"/>
          </p:nvPr>
        </p:nvSpPr>
        <p:spPr>
          <a:xfrm>
            <a:off x="839788" y="350836"/>
            <a:ext cx="5843884" cy="1325563"/>
          </a:xfrm>
        </p:spPr>
        <p:txBody>
          <a:bodyPr>
            <a:normAutofit/>
          </a:bodyPr>
          <a:lstStyle/>
          <a:p>
            <a:r>
              <a:rPr lang="en-US" b="0" noProof="0">
                <a:latin typeface="Segoe UI Semibold" panose="020B0702040204020203" pitchFamily="34" charset="0"/>
                <a:cs typeface="Segoe UI Semibold" panose="020B0702040204020203" pitchFamily="34" charset="0"/>
              </a:rPr>
              <a:t>The Problem: Stress</a:t>
            </a:r>
          </a:p>
        </p:txBody>
      </p:sp>
      <p:sp>
        <p:nvSpPr>
          <p:cNvPr id="3" name="Sisu kohatäide 3">
            <a:extLst>
              <a:ext uri="{FF2B5EF4-FFF2-40B4-BE49-F238E27FC236}">
                <a16:creationId xmlns:a16="http://schemas.microsoft.com/office/drawing/2014/main" id="{CAC5FC88-38EF-77B1-78A9-E73982378F04}"/>
              </a:ext>
            </a:extLst>
          </p:cNvPr>
          <p:cNvSpPr>
            <a:spLocks noGrp="1"/>
          </p:cNvSpPr>
          <p:nvPr>
            <p:ph sz="half" idx="2"/>
          </p:nvPr>
        </p:nvSpPr>
        <p:spPr>
          <a:xfrm>
            <a:off x="1294831" y="1560823"/>
            <a:ext cx="4007374" cy="1590240"/>
          </a:xfrm>
          <a:ln>
            <a:solidFill>
              <a:srgbClr val="342A5F"/>
            </a:solidFill>
          </a:ln>
        </p:spPr>
        <p:txBody>
          <a:bodyPr vert="horz" lIns="91440" tIns="45720" rIns="91440" bIns="45720" rtlCol="0" anchor="t">
            <a:normAutofit/>
          </a:bodyPr>
          <a:lstStyle/>
          <a:p>
            <a:pPr marL="0" indent="0">
              <a:lnSpc>
                <a:spcPct val="100000"/>
              </a:lnSpc>
              <a:buNone/>
            </a:pPr>
            <a:r>
              <a:rPr lang="en-US" sz="1400" b="0" noProof="0">
                <a:latin typeface="Segoe UI Semilight" panose="020B0402040204020203" pitchFamily="34" charset="0"/>
                <a:ea typeface="Calibri"/>
                <a:cs typeface="Segoe UI Semilight" panose="020B0402040204020203" pitchFamily="34" charset="0"/>
              </a:rPr>
              <a:t>Systematic stress exposure might have adverse effects on the overall cognitive and physical well-being. Hence, monitoring everyday stress is highly desired in personalized health care field. Personalized health care provides individuals with a personal health management plan to maximize their health and minimize disease.</a:t>
            </a:r>
          </a:p>
        </p:txBody>
      </p:sp>
      <p:sp>
        <p:nvSpPr>
          <p:cNvPr id="4" name="Sisu kohatäide 5">
            <a:extLst>
              <a:ext uri="{FF2B5EF4-FFF2-40B4-BE49-F238E27FC236}">
                <a16:creationId xmlns:a16="http://schemas.microsoft.com/office/drawing/2014/main" id="{C4B12B76-F884-1307-811E-BDA9FBAC9E4A}"/>
              </a:ext>
            </a:extLst>
          </p:cNvPr>
          <p:cNvSpPr>
            <a:spLocks noGrp="1"/>
          </p:cNvSpPr>
          <p:nvPr>
            <p:ph sz="quarter" idx="4"/>
          </p:nvPr>
        </p:nvSpPr>
        <p:spPr>
          <a:xfrm>
            <a:off x="5553645" y="2154994"/>
            <a:ext cx="4986530" cy="3189248"/>
          </a:xfrm>
          <a:ln w="12700">
            <a:solidFill>
              <a:srgbClr val="342A5F"/>
            </a:solidFill>
          </a:ln>
        </p:spPr>
        <p:txBody>
          <a:bodyPr vert="horz" lIns="91440" tIns="45720" rIns="91440" bIns="45720" rtlCol="0" anchor="t">
            <a:normAutofit/>
          </a:bodyPr>
          <a:lstStyle/>
          <a:p>
            <a:pPr marL="0" indent="0">
              <a:buNone/>
            </a:pPr>
            <a:endParaRPr lang="en-US" sz="1800" noProof="0">
              <a:highlight>
                <a:srgbClr val="FFFF00"/>
              </a:highlight>
              <a:latin typeface="Segoe UI" panose="020B0502040204020203" pitchFamily="34" charset="0"/>
              <a:cs typeface="Segoe UI" panose="020B0502040204020203" pitchFamily="34" charset="0"/>
            </a:endParaRPr>
          </a:p>
          <a:p>
            <a:pPr marL="0" indent="0">
              <a:buNone/>
            </a:pPr>
            <a:r>
              <a:rPr lang="en-US" sz="1800" noProof="0">
                <a:highlight>
                  <a:srgbClr val="FFFF00"/>
                </a:highlight>
                <a:latin typeface="Segoe UI" panose="020B0502040204020203" pitchFamily="34" charset="0"/>
                <a:cs typeface="Segoe UI" panose="020B0502040204020203" pitchFamily="34" charset="0"/>
              </a:rPr>
              <a:t>Invasive methods like venipuncture blood sampling are, by default, associated with stress.</a:t>
            </a:r>
            <a:r>
              <a:rPr lang="en-US" sz="1800" b="0" noProof="0">
                <a:latin typeface="Segoe UI" panose="020B0502040204020203" pitchFamily="34" charset="0"/>
                <a:cs typeface="Segoe UI" panose="020B0502040204020203" pitchFamily="34" charset="0"/>
              </a:rPr>
              <a:t> </a:t>
            </a:r>
          </a:p>
          <a:p>
            <a:pPr marL="0" indent="0">
              <a:buNone/>
            </a:pPr>
            <a:endParaRPr lang="en-US" sz="1800" b="0" noProof="0">
              <a:latin typeface="Segoe UI" panose="020B0502040204020203" pitchFamily="34" charset="0"/>
              <a:cs typeface="Segoe UI" panose="020B0502040204020203" pitchFamily="34" charset="0"/>
            </a:endParaRPr>
          </a:p>
          <a:p>
            <a:pPr marL="0" indent="0">
              <a:buNone/>
            </a:pPr>
            <a:r>
              <a:rPr lang="en-US" sz="1800" b="0" noProof="0">
                <a:latin typeface="Segoe UI" panose="020B0502040204020203" pitchFamily="34" charset="0"/>
                <a:cs typeface="Segoe UI" panose="020B0502040204020203" pitchFamily="34" charset="0"/>
              </a:rPr>
              <a:t>This is the reason </a:t>
            </a:r>
            <a:r>
              <a:rPr lang="en-US" sz="1800" noProof="0">
                <a:highlight>
                  <a:srgbClr val="FFFF00"/>
                </a:highlight>
                <a:latin typeface="Segoe UI" panose="020B0502040204020203" pitchFamily="34" charset="0"/>
                <a:cs typeface="Segoe UI" panose="020B0502040204020203" pitchFamily="34" charset="0"/>
              </a:rPr>
              <a:t>saliva</a:t>
            </a:r>
            <a:r>
              <a:rPr lang="en-US" sz="1800" b="0" noProof="0">
                <a:latin typeface="Segoe UI" panose="020B0502040204020203" pitchFamily="34" charset="0"/>
                <a:cs typeface="Segoe UI" panose="020B0502040204020203" pitchFamily="34" charset="0"/>
              </a:rPr>
              <a:t>, </a:t>
            </a:r>
            <a:r>
              <a:rPr lang="en-US" sz="1800" noProof="0">
                <a:highlight>
                  <a:srgbClr val="FFFF00"/>
                </a:highlight>
                <a:latin typeface="Segoe UI" panose="020B0502040204020203" pitchFamily="34" charset="0"/>
                <a:cs typeface="Segoe UI" panose="020B0502040204020203" pitchFamily="34" charset="0"/>
              </a:rPr>
              <a:t>sweat</a:t>
            </a:r>
            <a:r>
              <a:rPr lang="en-US" sz="1800" b="0" noProof="0">
                <a:latin typeface="Segoe UI" panose="020B0502040204020203" pitchFamily="34" charset="0"/>
                <a:cs typeface="Segoe UI" panose="020B0502040204020203" pitchFamily="34" charset="0"/>
              </a:rPr>
              <a:t> and </a:t>
            </a:r>
            <a:r>
              <a:rPr lang="en-US" sz="1800" noProof="0">
                <a:highlight>
                  <a:srgbClr val="FFFF00"/>
                </a:highlight>
                <a:latin typeface="Segoe UI" panose="020B0502040204020203" pitchFamily="34" charset="0"/>
                <a:cs typeface="Segoe UI" panose="020B0502040204020203" pitchFamily="34" charset="0"/>
              </a:rPr>
              <a:t>urine</a:t>
            </a:r>
            <a:r>
              <a:rPr lang="en-US" sz="1800" b="0" noProof="0">
                <a:latin typeface="Segoe UI" panose="020B0502040204020203" pitchFamily="34" charset="0"/>
                <a:cs typeface="Segoe UI" panose="020B0502040204020203" pitchFamily="34" charset="0"/>
              </a:rPr>
              <a:t> gain increased attention as diagnostic fluids, due to their non-invasive sampling nature, ease of collection, and high compliance among diverse populations.</a:t>
            </a:r>
          </a:p>
        </p:txBody>
      </p:sp>
      <p:sp>
        <p:nvSpPr>
          <p:cNvPr id="5" name="Sisu kohatäide 3">
            <a:extLst>
              <a:ext uri="{FF2B5EF4-FFF2-40B4-BE49-F238E27FC236}">
                <a16:creationId xmlns:a16="http://schemas.microsoft.com/office/drawing/2014/main" id="{92496AE8-F41B-5D14-DD5C-B18CD5CB0D9C}"/>
              </a:ext>
            </a:extLst>
          </p:cNvPr>
          <p:cNvSpPr txBox="1">
            <a:spLocks/>
          </p:cNvSpPr>
          <p:nvPr/>
        </p:nvSpPr>
        <p:spPr>
          <a:xfrm>
            <a:off x="1294831" y="3340624"/>
            <a:ext cx="4007374" cy="3166540"/>
          </a:xfrm>
          <a:prstGeom prst="rect">
            <a:avLst/>
          </a:prstGeom>
          <a:ln>
            <a:solidFill>
              <a:srgbClr val="342A5F"/>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342A5F"/>
                </a:solidFill>
                <a:latin typeface="Proxima Nova Rg" panose="0200050603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42A5F"/>
                </a:solidFill>
                <a:latin typeface="Proxima Nova Rg" panose="0200050603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42A5F"/>
                </a:solidFill>
                <a:latin typeface="Proxima Nova Rg" panose="0200050603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42A5F"/>
                </a:solidFill>
                <a:latin typeface="Proxima Nova Rg" panose="0200050603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42A5F"/>
                </a:solidFill>
                <a:latin typeface="Proxima Nova Rg"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400" b="0" noProof="0">
                <a:latin typeface="Segoe UI Semilight" panose="020B0402040204020203" pitchFamily="34" charset="0"/>
                <a:ea typeface="Calibri"/>
                <a:cs typeface="Segoe UI Semilight" panose="020B0402040204020203" pitchFamily="34" charset="0"/>
              </a:rPr>
              <a:t>A multitude of biochemical, physiological, and psychological reactions are triggered by the human stress response. These reactions are governed by closely intertwined axes of the neuroendocrine system and their interaction with the human immune system.</a:t>
            </a:r>
            <a:endParaRPr lang="et-EE" sz="1400" b="0" noProof="0">
              <a:latin typeface="Segoe UI Semilight" panose="020B0402040204020203" pitchFamily="34" charset="0"/>
              <a:ea typeface="Calibri"/>
              <a:cs typeface="Segoe UI Semilight" panose="020B0402040204020203" pitchFamily="34" charset="0"/>
            </a:endParaRPr>
          </a:p>
          <a:p>
            <a:pPr marL="0" indent="0">
              <a:lnSpc>
                <a:spcPct val="150000"/>
              </a:lnSpc>
              <a:buNone/>
            </a:pPr>
            <a:r>
              <a:rPr lang="en-US" sz="1400" b="0" noProof="0">
                <a:latin typeface="Segoe UI Semilight"/>
                <a:ea typeface="Calibri"/>
                <a:cs typeface="Segoe UI Semilight"/>
              </a:rPr>
              <a:t>Specifically, </a:t>
            </a:r>
            <a:r>
              <a:rPr lang="en-US" sz="1400" noProof="0">
                <a:highlight>
                  <a:srgbClr val="FFFF00"/>
                </a:highlight>
                <a:latin typeface="Segoe UI Semilight"/>
                <a:ea typeface="Calibri"/>
                <a:cs typeface="Segoe UI Semilight"/>
              </a:rPr>
              <a:t>cortisol</a:t>
            </a:r>
            <a:r>
              <a:rPr lang="en-US" sz="1400" b="0">
                <a:latin typeface="Segoe UI Semilight"/>
                <a:ea typeface="Calibri"/>
                <a:cs typeface="Segoe UI Semilight"/>
              </a:rPr>
              <a:t> is</a:t>
            </a:r>
            <a:r>
              <a:rPr lang="en-US" sz="1400" b="0" noProof="0">
                <a:latin typeface="Segoe UI Semilight"/>
                <a:ea typeface="Calibri"/>
                <a:cs typeface="Segoe UI Semilight"/>
              </a:rPr>
              <a:t> </a:t>
            </a:r>
            <a:r>
              <a:rPr lang="en-US" sz="1400" b="0">
                <a:latin typeface="Segoe UI Semilight"/>
                <a:ea typeface="Calibri"/>
                <a:cs typeface="Segoe UI Semilight"/>
              </a:rPr>
              <a:t>the biomarker</a:t>
            </a:r>
            <a:r>
              <a:rPr lang="en-US" sz="1400" b="0" noProof="0">
                <a:latin typeface="Segoe UI Semilight"/>
                <a:ea typeface="Calibri"/>
                <a:cs typeface="Segoe UI Semilight"/>
              </a:rPr>
              <a:t> indicating the activity of hypothalamic-pituitary-adrenal axis and cellular/humoral immunity respectively in response to stress.</a:t>
            </a:r>
            <a:r>
              <a:rPr lang="en-US" sz="1400" b="0">
                <a:latin typeface="Segoe UI Semilight"/>
                <a:ea typeface="Calibri"/>
                <a:cs typeface="Segoe UI Semilight"/>
              </a:rPr>
              <a:t> </a:t>
            </a:r>
            <a:r>
              <a:rPr lang="en-US" sz="1400" b="0">
                <a:highlight>
                  <a:srgbClr val="FFFF00"/>
                </a:highlight>
                <a:latin typeface="Segoe UI Semibold"/>
                <a:ea typeface="Calibri"/>
                <a:cs typeface="Segoe UI Semibold"/>
              </a:rPr>
              <a:t>BDNF</a:t>
            </a:r>
            <a:r>
              <a:rPr lang="en-US" sz="1400" b="0">
                <a:latin typeface="Segoe UI Semilight"/>
                <a:ea typeface="Calibri"/>
                <a:cs typeface="Segoe UI Semilight"/>
              </a:rPr>
              <a:t> is a stress-responsive neurobiological marker.</a:t>
            </a:r>
            <a:endParaRPr lang="en-US" sz="1400" b="0" noProof="0">
              <a:latin typeface="Segoe UI Semilight"/>
              <a:ea typeface="Calibri"/>
              <a:cs typeface="Segoe UI Semilight"/>
            </a:endParaRPr>
          </a:p>
        </p:txBody>
      </p:sp>
      <p:sp>
        <p:nvSpPr>
          <p:cNvPr id="6" name="Rectangle 5">
            <a:extLst>
              <a:ext uri="{FF2B5EF4-FFF2-40B4-BE49-F238E27FC236}">
                <a16:creationId xmlns:a16="http://schemas.microsoft.com/office/drawing/2014/main" id="{140B9D2D-A08B-9BD5-DDDA-20FB2D422CC3}"/>
              </a:ext>
            </a:extLst>
          </p:cNvPr>
          <p:cNvSpPr/>
          <p:nvPr/>
        </p:nvSpPr>
        <p:spPr>
          <a:xfrm>
            <a:off x="1031695" y="1560823"/>
            <a:ext cx="263136" cy="258296"/>
          </a:xfrm>
          <a:prstGeom prst="rect">
            <a:avLst/>
          </a:prstGeom>
          <a:solidFill>
            <a:srgbClr val="342A5F"/>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t-EE"/>
              <a:t>1</a:t>
            </a:r>
            <a:endParaRPr lang="en-US"/>
          </a:p>
        </p:txBody>
      </p:sp>
      <p:sp>
        <p:nvSpPr>
          <p:cNvPr id="7" name="Rectangle 6">
            <a:extLst>
              <a:ext uri="{FF2B5EF4-FFF2-40B4-BE49-F238E27FC236}">
                <a16:creationId xmlns:a16="http://schemas.microsoft.com/office/drawing/2014/main" id="{DB4D999C-CC02-06B4-5444-6724F78715EE}"/>
              </a:ext>
            </a:extLst>
          </p:cNvPr>
          <p:cNvSpPr/>
          <p:nvPr/>
        </p:nvSpPr>
        <p:spPr>
          <a:xfrm>
            <a:off x="1031695" y="3340624"/>
            <a:ext cx="263136" cy="258296"/>
          </a:xfrm>
          <a:prstGeom prst="rect">
            <a:avLst/>
          </a:prstGeom>
          <a:solidFill>
            <a:srgbClr val="342A5F"/>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t-EE"/>
              <a:t>2</a:t>
            </a:r>
            <a:endParaRPr lang="en-US"/>
          </a:p>
        </p:txBody>
      </p:sp>
    </p:spTree>
    <p:extLst>
      <p:ext uri="{BB962C8B-B14F-4D97-AF65-F5344CB8AC3E}">
        <p14:creationId xmlns:p14="http://schemas.microsoft.com/office/powerpoint/2010/main" val="4066898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898A3-F9C3-DE3E-4D82-02EBFB0C1432}"/>
            </a:ext>
          </a:extLst>
        </p:cNvPr>
        <p:cNvGrpSpPr/>
        <p:nvPr/>
      </p:nvGrpSpPr>
      <p:grpSpPr>
        <a:xfrm>
          <a:off x="0" y="0"/>
          <a:ext cx="0" cy="0"/>
          <a:chOff x="0" y="0"/>
          <a:chExt cx="0" cy="0"/>
        </a:xfrm>
      </p:grpSpPr>
      <p:sp>
        <p:nvSpPr>
          <p:cNvPr id="2" name="Pealkiri 1">
            <a:extLst>
              <a:ext uri="{FF2B5EF4-FFF2-40B4-BE49-F238E27FC236}">
                <a16:creationId xmlns:a16="http://schemas.microsoft.com/office/drawing/2014/main" id="{BFDD2EF6-8B1A-CE6A-1ECC-FC40CF9AE037}"/>
              </a:ext>
            </a:extLst>
          </p:cNvPr>
          <p:cNvSpPr>
            <a:spLocks noGrp="1"/>
          </p:cNvSpPr>
          <p:nvPr>
            <p:ph type="title"/>
          </p:nvPr>
        </p:nvSpPr>
        <p:spPr>
          <a:xfrm>
            <a:off x="839788" y="350836"/>
            <a:ext cx="10515600" cy="1325563"/>
          </a:xfrm>
        </p:spPr>
        <p:txBody>
          <a:bodyPr>
            <a:normAutofit/>
          </a:bodyPr>
          <a:lstStyle/>
          <a:p>
            <a:r>
              <a:rPr lang="en-US" b="0" noProof="0">
                <a:latin typeface="Segoe UI Semibold" panose="020B0702040204020203" pitchFamily="34" charset="0"/>
                <a:cs typeface="Segoe UI Semibold" panose="020B0702040204020203" pitchFamily="34" charset="0"/>
              </a:rPr>
              <a:t>The </a:t>
            </a:r>
            <a:r>
              <a:rPr lang="et-EE" b="0" noProof="0">
                <a:latin typeface="Segoe UI Semibold" panose="020B0702040204020203" pitchFamily="34" charset="0"/>
                <a:cs typeface="Segoe UI Semibold" panose="020B0702040204020203" pitchFamily="34" charset="0"/>
              </a:rPr>
              <a:t>P</a:t>
            </a:r>
            <a:r>
              <a:rPr lang="en-US" b="0" noProof="0" err="1">
                <a:latin typeface="Segoe UI Semibold" panose="020B0702040204020203" pitchFamily="34" charset="0"/>
                <a:cs typeface="Segoe UI Semibold" panose="020B0702040204020203" pitchFamily="34" charset="0"/>
              </a:rPr>
              <a:t>roblem</a:t>
            </a:r>
            <a:r>
              <a:rPr lang="en-US" b="0" noProof="0">
                <a:latin typeface="Segoe UI Semibold" panose="020B0702040204020203" pitchFamily="34" charset="0"/>
                <a:cs typeface="Segoe UI Semibold" panose="020B0702040204020203" pitchFamily="34" charset="0"/>
              </a:rPr>
              <a:t> – Measuring Stress</a:t>
            </a:r>
          </a:p>
        </p:txBody>
      </p:sp>
      <p:sp>
        <p:nvSpPr>
          <p:cNvPr id="4" name="Sisu kohatäide 5">
            <a:extLst>
              <a:ext uri="{FF2B5EF4-FFF2-40B4-BE49-F238E27FC236}">
                <a16:creationId xmlns:a16="http://schemas.microsoft.com/office/drawing/2014/main" id="{CF2A4F64-74B7-3C3D-9DCF-46B9A8D2E119}"/>
              </a:ext>
            </a:extLst>
          </p:cNvPr>
          <p:cNvSpPr>
            <a:spLocks noGrp="1"/>
          </p:cNvSpPr>
          <p:nvPr>
            <p:ph sz="quarter" idx="4"/>
          </p:nvPr>
        </p:nvSpPr>
        <p:spPr>
          <a:xfrm>
            <a:off x="1222638" y="1641030"/>
            <a:ext cx="4362437" cy="1872205"/>
          </a:xfrm>
          <a:ln>
            <a:solidFill>
              <a:srgbClr val="342A5F"/>
            </a:solidFill>
          </a:ln>
        </p:spPr>
        <p:txBody>
          <a:bodyPr vert="horz" lIns="91440" tIns="45720" rIns="91440" bIns="45720" rtlCol="0" anchor="t">
            <a:normAutofit/>
          </a:bodyPr>
          <a:lstStyle/>
          <a:p>
            <a:pPr marL="0" indent="0">
              <a:lnSpc>
                <a:spcPct val="100000"/>
              </a:lnSpc>
              <a:buNone/>
            </a:pPr>
            <a:r>
              <a:rPr lang="en-US" sz="1400" u="sng" noProof="0">
                <a:latin typeface="Segoe UI Semilight" panose="020B0402040204020203" pitchFamily="34" charset="0"/>
                <a:cs typeface="Segoe UI Semilight" panose="020B0402040204020203" pitchFamily="34" charset="0"/>
              </a:rPr>
              <a:t>Cortisol</a:t>
            </a:r>
            <a:r>
              <a:rPr lang="en-US" sz="1400" b="0" u="sng" noProof="0">
                <a:latin typeface="Segoe UI Semilight" panose="020B0402040204020203" pitchFamily="34" charset="0"/>
                <a:cs typeface="Segoe UI Semilight" panose="020B0402040204020203" pitchFamily="34" charset="0"/>
              </a:rPr>
              <a:t> and </a:t>
            </a:r>
            <a:r>
              <a:rPr lang="en-US" sz="1400" u="sng" noProof="0">
                <a:latin typeface="Segoe UI Semilight" panose="020B0402040204020203" pitchFamily="34" charset="0"/>
                <a:cs typeface="Segoe UI Semilight" panose="020B0402040204020203" pitchFamily="34" charset="0"/>
              </a:rPr>
              <a:t>BDNF</a:t>
            </a:r>
            <a:r>
              <a:rPr lang="en-US" sz="1400" b="0" u="sng" noProof="0">
                <a:latin typeface="Segoe UI Semilight" panose="020B0402040204020203" pitchFamily="34" charset="0"/>
                <a:cs typeface="Segoe UI Semilight" panose="020B0402040204020203" pitchFamily="34" charset="0"/>
              </a:rPr>
              <a:t> are detectable </a:t>
            </a:r>
            <a:r>
              <a:rPr lang="en-US" sz="1400" u="sng" noProof="0">
                <a:highlight>
                  <a:srgbClr val="FFFF00"/>
                </a:highlight>
                <a:latin typeface="Segoe UI Semilight" panose="020B0402040204020203" pitchFamily="34" charset="0"/>
                <a:cs typeface="Segoe UI Semilight" panose="020B0402040204020203" pitchFamily="34" charset="0"/>
              </a:rPr>
              <a:t>in human and horse saliva</a:t>
            </a:r>
            <a:r>
              <a:rPr lang="en-US" sz="1400" b="0" u="sng" noProof="0">
                <a:latin typeface="Segoe UI Semilight" panose="020B0402040204020203" pitchFamily="34" charset="0"/>
                <a:cs typeface="Segoe UI Semilight" panose="020B0402040204020203" pitchFamily="34" charset="0"/>
              </a:rPr>
              <a:t>, while cortisol is detectable also in sweat and urine.</a:t>
            </a:r>
            <a:r>
              <a:rPr lang="en-US" sz="1400" b="0" noProof="0">
                <a:latin typeface="Segoe UI Semilight" panose="020B0402040204020203" pitchFamily="34" charset="0"/>
                <a:cs typeface="Segoe UI Semilight" panose="020B0402040204020203" pitchFamily="34" charset="0"/>
              </a:rPr>
              <a:t> The most widely used methods in routine clinical laboratories are immunoassays and enzyme immunoassays (ELISA), luminescence and fluorescence assays as well as liquid chromatography tandem mass spectrometric assays (LC-MS/MS). </a:t>
            </a:r>
            <a:r>
              <a:rPr lang="en-US" sz="1400" noProof="0">
                <a:latin typeface="Segoe UI Semilight" panose="020B0402040204020203" pitchFamily="34" charset="0"/>
                <a:cs typeface="Segoe UI Semilight" panose="020B0402040204020203" pitchFamily="34" charset="0"/>
              </a:rPr>
              <a:t>These methods are expensive and performed in the laboratory.</a:t>
            </a:r>
            <a:r>
              <a:rPr lang="en-US" sz="1400" b="0" noProof="0">
                <a:latin typeface="Segoe UI Semilight" panose="020B0402040204020203" pitchFamily="34" charset="0"/>
                <a:cs typeface="Segoe UI Semilight" panose="020B0402040204020203" pitchFamily="34" charset="0"/>
              </a:rPr>
              <a:t> </a:t>
            </a:r>
          </a:p>
        </p:txBody>
      </p:sp>
      <p:sp>
        <p:nvSpPr>
          <p:cNvPr id="8" name="Sisu kohatäide 5">
            <a:extLst>
              <a:ext uri="{FF2B5EF4-FFF2-40B4-BE49-F238E27FC236}">
                <a16:creationId xmlns:a16="http://schemas.microsoft.com/office/drawing/2014/main" id="{FF1AA4BA-3116-2645-7755-85D8720C3D36}"/>
              </a:ext>
            </a:extLst>
          </p:cNvPr>
          <p:cNvSpPr txBox="1">
            <a:spLocks/>
          </p:cNvSpPr>
          <p:nvPr/>
        </p:nvSpPr>
        <p:spPr>
          <a:xfrm>
            <a:off x="3274891" y="4529449"/>
            <a:ext cx="5037329" cy="1872205"/>
          </a:xfrm>
          <a:prstGeom prst="rect">
            <a:avLst/>
          </a:prstGeom>
          <a:ln w="31750">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342A5F"/>
                </a:solidFill>
                <a:latin typeface="Proxima Nova Rg" panose="0200050603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42A5F"/>
                </a:solidFill>
                <a:latin typeface="Proxima Nova Rg" panose="0200050603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42A5F"/>
                </a:solidFill>
                <a:latin typeface="Proxima Nova Rg" panose="0200050603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42A5F"/>
                </a:solidFill>
                <a:latin typeface="Proxima Nova Rg" panose="0200050603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42A5F"/>
                </a:solidFill>
                <a:latin typeface="Proxima Nova Rg"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noProof="0">
              <a:highlight>
                <a:srgbClr val="FFFF00"/>
              </a:highlight>
              <a:latin typeface="Segoe UI" panose="020B0502040204020203" pitchFamily="34" charset="0"/>
              <a:cs typeface="Segoe UI" panose="020B0502040204020203" pitchFamily="34" charset="0"/>
            </a:endParaRPr>
          </a:p>
          <a:p>
            <a:pPr marL="0" indent="0">
              <a:buFont typeface="Arial" panose="020B0604020202020204" pitchFamily="34" charset="0"/>
              <a:buNone/>
            </a:pPr>
            <a:r>
              <a:rPr lang="en-US" sz="1800" noProof="0">
                <a:highlight>
                  <a:srgbClr val="FFFF00"/>
                </a:highlight>
                <a:latin typeface="Segoe UI" panose="020B0502040204020203" pitchFamily="34" charset="0"/>
                <a:cs typeface="Segoe UI" panose="020B0502040204020203" pitchFamily="34" charset="0"/>
              </a:rPr>
              <a:t>Currently, no commercial electrochemical Point-of-Care sensors measuring </a:t>
            </a:r>
            <a:r>
              <a:rPr lang="en-US" sz="1800" u="sng" noProof="0">
                <a:highlight>
                  <a:srgbClr val="FFFF00"/>
                </a:highlight>
                <a:latin typeface="Segoe UI" panose="020B0502040204020203" pitchFamily="34" charset="0"/>
                <a:cs typeface="Segoe UI" panose="020B0502040204020203" pitchFamily="34" charset="0"/>
              </a:rPr>
              <a:t>BDNF</a:t>
            </a:r>
            <a:r>
              <a:rPr lang="en-US" sz="1800" noProof="0">
                <a:highlight>
                  <a:srgbClr val="FFFF00"/>
                </a:highlight>
                <a:latin typeface="Segoe UI" panose="020B0502040204020203" pitchFamily="34" charset="0"/>
                <a:cs typeface="Segoe UI" panose="020B0502040204020203" pitchFamily="34" charset="0"/>
              </a:rPr>
              <a:t> and/or </a:t>
            </a:r>
            <a:r>
              <a:rPr lang="en-US" sz="1800" u="sng" noProof="0">
                <a:highlight>
                  <a:srgbClr val="FFFF00"/>
                </a:highlight>
                <a:latin typeface="Segoe UI" panose="020B0502040204020203" pitchFamily="34" charset="0"/>
                <a:cs typeface="Segoe UI" panose="020B0502040204020203" pitchFamily="34" charset="0"/>
              </a:rPr>
              <a:t>cortisol</a:t>
            </a:r>
            <a:r>
              <a:rPr lang="en-US" sz="1800" noProof="0">
                <a:highlight>
                  <a:srgbClr val="FFFF00"/>
                </a:highlight>
                <a:latin typeface="Segoe UI" panose="020B0502040204020203" pitchFamily="34" charset="0"/>
                <a:cs typeface="Segoe UI" panose="020B0502040204020203" pitchFamily="34" charset="0"/>
              </a:rPr>
              <a:t> from non-invasive biofluids are available.</a:t>
            </a:r>
            <a:r>
              <a:rPr lang="en-US" sz="1800" b="0" noProof="0">
                <a:latin typeface="Segoe UI" panose="020B0502040204020203" pitchFamily="34" charset="0"/>
                <a:cs typeface="Segoe UI" panose="020B0502040204020203" pitchFamily="34" charset="0"/>
              </a:rPr>
              <a:t> </a:t>
            </a:r>
          </a:p>
        </p:txBody>
      </p:sp>
      <p:sp>
        <p:nvSpPr>
          <p:cNvPr id="9" name="Sisu kohatäide 5">
            <a:extLst>
              <a:ext uri="{FF2B5EF4-FFF2-40B4-BE49-F238E27FC236}">
                <a16:creationId xmlns:a16="http://schemas.microsoft.com/office/drawing/2014/main" id="{AEABFDE6-5AB9-5ACA-E3A5-B07DB27CF7F0}"/>
              </a:ext>
            </a:extLst>
          </p:cNvPr>
          <p:cNvSpPr txBox="1">
            <a:spLocks/>
          </p:cNvSpPr>
          <p:nvPr/>
        </p:nvSpPr>
        <p:spPr>
          <a:xfrm>
            <a:off x="5967925" y="1641030"/>
            <a:ext cx="4362437" cy="2423764"/>
          </a:xfrm>
          <a:prstGeom prst="rect">
            <a:avLst/>
          </a:prstGeom>
          <a:ln>
            <a:solidFill>
              <a:srgbClr val="342A5F"/>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342A5F"/>
                </a:solidFill>
                <a:latin typeface="Proxima Nova Rg" panose="0200050603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42A5F"/>
                </a:solidFill>
                <a:latin typeface="Proxima Nova Rg" panose="0200050603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42A5F"/>
                </a:solidFill>
                <a:latin typeface="Proxima Nova Rg" panose="0200050603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42A5F"/>
                </a:solidFill>
                <a:latin typeface="Proxima Nova Rg" panose="0200050603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42A5F"/>
                </a:solidFill>
                <a:latin typeface="Proxima Nova Rg"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b="0" noProof="0">
                <a:latin typeface="Segoe UI Semilight" panose="020B0402040204020203" pitchFamily="34" charset="0"/>
                <a:cs typeface="Segoe UI Semilight" panose="020B0402040204020203" pitchFamily="34" charset="0"/>
              </a:rPr>
              <a:t>Even though the price of a single test varies from €0.5–5 (the price is for the diagnostic company/hospital, not for the patient), multiple additional reagents must be purchased (e.g., calibration sets, plastic, vials, etc.).</a:t>
            </a:r>
          </a:p>
          <a:p>
            <a:pPr marL="0" indent="0">
              <a:lnSpc>
                <a:spcPct val="100000"/>
              </a:lnSpc>
              <a:buNone/>
            </a:pPr>
            <a:r>
              <a:rPr lang="en-US" sz="1400" b="0" noProof="0">
                <a:latin typeface="Segoe UI Semilight" panose="020B0402040204020203" pitchFamily="34" charset="0"/>
                <a:cs typeface="Segoe UI Semilight" panose="020B0402040204020203" pitchFamily="34" charset="0"/>
              </a:rPr>
              <a:t>However, </a:t>
            </a:r>
            <a:r>
              <a:rPr lang="en-US" sz="1400" noProof="0">
                <a:latin typeface="Segoe UI Semilight" panose="020B0402040204020203" pitchFamily="34" charset="0"/>
                <a:cs typeface="Segoe UI Semilight" panose="020B0402040204020203" pitchFamily="34" charset="0"/>
              </a:rPr>
              <a:t>the biggest issue with these assays is the price of the analyzer</a:t>
            </a:r>
            <a:r>
              <a:rPr lang="en-US" sz="1400" b="0" noProof="0">
                <a:latin typeface="Segoe UI Semilight" panose="020B0402040204020203" pitchFamily="34" charset="0"/>
                <a:cs typeface="Segoe UI Semilight" panose="020B0402040204020203" pitchFamily="34" charset="0"/>
              </a:rPr>
              <a:t> – the machine providing the assay read-out. Typically, prices of analyzers start at </a:t>
            </a:r>
            <a:r>
              <a:rPr lang="en-US" sz="1400" noProof="0">
                <a:latin typeface="Segoe UI Semilight" panose="020B0402040204020203" pitchFamily="34" charset="0"/>
                <a:cs typeface="Segoe UI Semilight" panose="020B0402040204020203" pitchFamily="34" charset="0"/>
              </a:rPr>
              <a:t>150 000 € </a:t>
            </a:r>
            <a:r>
              <a:rPr lang="en-US" sz="1400" b="0" noProof="0">
                <a:latin typeface="Segoe UI Semilight" panose="020B0402040204020203" pitchFamily="34" charset="0"/>
                <a:cs typeface="Segoe UI Semilight" panose="020B0402040204020203" pitchFamily="34" charset="0"/>
              </a:rPr>
              <a:t>(for instance with a capacity of 60 samples and throughput of 100 tests per hour).</a:t>
            </a:r>
            <a:endParaRPr lang="en-US" sz="900" b="0" noProof="0">
              <a:latin typeface="Segoe UI Semilight" panose="020B0402040204020203" pitchFamily="34" charset="0"/>
              <a:cs typeface="Segoe UI Semilight" panose="020B0402040204020203" pitchFamily="34" charset="0"/>
            </a:endParaRPr>
          </a:p>
        </p:txBody>
      </p:sp>
      <p:sp>
        <p:nvSpPr>
          <p:cNvPr id="10" name="Rectangle 9">
            <a:extLst>
              <a:ext uri="{FF2B5EF4-FFF2-40B4-BE49-F238E27FC236}">
                <a16:creationId xmlns:a16="http://schemas.microsoft.com/office/drawing/2014/main" id="{6F33D0E4-B982-4ED9-CC07-4409B66AF452}"/>
              </a:ext>
            </a:extLst>
          </p:cNvPr>
          <p:cNvSpPr/>
          <p:nvPr/>
        </p:nvSpPr>
        <p:spPr>
          <a:xfrm>
            <a:off x="3093548" y="4644362"/>
            <a:ext cx="5218672" cy="1502099"/>
          </a:xfrm>
          <a:prstGeom prst="rect">
            <a:avLst/>
          </a:prstGeom>
          <a:noFill/>
          <a:ln w="12700">
            <a:solidFill>
              <a:srgbClr val="342A5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noProof="0"/>
          </a:p>
        </p:txBody>
      </p:sp>
      <p:sp>
        <p:nvSpPr>
          <p:cNvPr id="3" name="Rectangle 2">
            <a:extLst>
              <a:ext uri="{FF2B5EF4-FFF2-40B4-BE49-F238E27FC236}">
                <a16:creationId xmlns:a16="http://schemas.microsoft.com/office/drawing/2014/main" id="{F6834273-F6D3-1B5E-1AFB-1FE5F754A9C6}"/>
              </a:ext>
            </a:extLst>
          </p:cNvPr>
          <p:cNvSpPr/>
          <p:nvPr/>
        </p:nvSpPr>
        <p:spPr>
          <a:xfrm>
            <a:off x="959502" y="1637927"/>
            <a:ext cx="263136" cy="258296"/>
          </a:xfrm>
          <a:prstGeom prst="rect">
            <a:avLst/>
          </a:prstGeom>
          <a:solidFill>
            <a:srgbClr val="342A5F"/>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t-EE"/>
              <a:t>1</a:t>
            </a:r>
            <a:endParaRPr lang="en-US"/>
          </a:p>
        </p:txBody>
      </p:sp>
      <p:sp>
        <p:nvSpPr>
          <p:cNvPr id="5" name="Rectangle 4">
            <a:extLst>
              <a:ext uri="{FF2B5EF4-FFF2-40B4-BE49-F238E27FC236}">
                <a16:creationId xmlns:a16="http://schemas.microsoft.com/office/drawing/2014/main" id="{4F5B1FD4-A9A4-179C-4B3F-BE2CDC7E88CB}"/>
              </a:ext>
            </a:extLst>
          </p:cNvPr>
          <p:cNvSpPr/>
          <p:nvPr/>
        </p:nvSpPr>
        <p:spPr>
          <a:xfrm>
            <a:off x="5702884" y="1637927"/>
            <a:ext cx="263136" cy="258296"/>
          </a:xfrm>
          <a:prstGeom prst="rect">
            <a:avLst/>
          </a:prstGeom>
          <a:solidFill>
            <a:srgbClr val="342A5F"/>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t-EE"/>
              <a:t>2</a:t>
            </a:r>
            <a:endParaRPr lang="en-US"/>
          </a:p>
        </p:txBody>
      </p:sp>
    </p:spTree>
    <p:extLst>
      <p:ext uri="{BB962C8B-B14F-4D97-AF65-F5344CB8AC3E}">
        <p14:creationId xmlns:p14="http://schemas.microsoft.com/office/powerpoint/2010/main" val="1259326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CB294-796E-73D1-AF61-7B4E1537F590}"/>
            </a:ext>
          </a:extLst>
        </p:cNvPr>
        <p:cNvGrpSpPr/>
        <p:nvPr/>
      </p:nvGrpSpPr>
      <p:grpSpPr>
        <a:xfrm>
          <a:off x="0" y="0"/>
          <a:ext cx="0" cy="0"/>
          <a:chOff x="0" y="0"/>
          <a:chExt cx="0" cy="0"/>
        </a:xfrm>
      </p:grpSpPr>
      <p:sp>
        <p:nvSpPr>
          <p:cNvPr id="21" name="Pealkiri 1">
            <a:extLst>
              <a:ext uri="{FF2B5EF4-FFF2-40B4-BE49-F238E27FC236}">
                <a16:creationId xmlns:a16="http://schemas.microsoft.com/office/drawing/2014/main" id="{BBC59981-4BB9-2716-A30C-0065563C7321}"/>
              </a:ext>
            </a:extLst>
          </p:cNvPr>
          <p:cNvSpPr>
            <a:spLocks noGrp="1"/>
          </p:cNvSpPr>
          <p:nvPr>
            <p:ph type="title"/>
          </p:nvPr>
        </p:nvSpPr>
        <p:spPr>
          <a:xfrm>
            <a:off x="744606" y="349461"/>
            <a:ext cx="9827600" cy="1325563"/>
          </a:xfrm>
        </p:spPr>
        <p:txBody>
          <a:bodyPr>
            <a:noAutofit/>
          </a:bodyPr>
          <a:lstStyle/>
          <a:p>
            <a:r>
              <a:rPr lang="en-US" b="0" noProof="0">
                <a:latin typeface="Segoe UI Semibold" panose="020B0702040204020203" pitchFamily="34" charset="0"/>
                <a:cs typeface="Segoe UI Semibold" panose="020B0702040204020203" pitchFamily="34" charset="0"/>
              </a:rPr>
              <a:t>The Solution</a:t>
            </a:r>
            <a:r>
              <a:rPr lang="en-US" b="0">
                <a:latin typeface="Segoe UI Semibold" panose="020B0702040204020203" pitchFamily="34" charset="0"/>
                <a:cs typeface="Segoe UI Semibold" panose="020B0702040204020203" pitchFamily="34" charset="0"/>
              </a:rPr>
              <a:t>: Electrochemical Sensors for Cortisol and BDNF detection </a:t>
            </a:r>
            <a:endParaRPr lang="en-US" b="0" noProof="0">
              <a:latin typeface="Segoe UI Semibold" panose="020B0702040204020203" pitchFamily="34" charset="0"/>
              <a:cs typeface="Segoe UI Semibold" panose="020B0702040204020203" pitchFamily="34" charset="0"/>
            </a:endParaRPr>
          </a:p>
        </p:txBody>
      </p:sp>
      <p:sp>
        <p:nvSpPr>
          <p:cNvPr id="3" name="Sisu kohatäide 3">
            <a:extLst>
              <a:ext uri="{FF2B5EF4-FFF2-40B4-BE49-F238E27FC236}">
                <a16:creationId xmlns:a16="http://schemas.microsoft.com/office/drawing/2014/main" id="{1FBBEF5F-1AA6-75D7-8D44-384A56DFA8DD}"/>
              </a:ext>
            </a:extLst>
          </p:cNvPr>
          <p:cNvSpPr>
            <a:spLocks noGrp="1"/>
          </p:cNvSpPr>
          <p:nvPr>
            <p:ph sz="half" idx="2"/>
          </p:nvPr>
        </p:nvSpPr>
        <p:spPr>
          <a:xfrm>
            <a:off x="1043189" y="2210338"/>
            <a:ext cx="9742867" cy="3739702"/>
          </a:xfrm>
          <a:ln w="12700">
            <a:solidFill>
              <a:srgbClr val="342A5F"/>
            </a:solidFill>
          </a:ln>
        </p:spPr>
        <p:txBody>
          <a:bodyPr vert="horz" lIns="91440" tIns="45720" rIns="91440" bIns="45720" rtlCol="0" anchor="t">
            <a:noAutofit/>
          </a:bodyPr>
          <a:lstStyle/>
          <a:p>
            <a:pPr>
              <a:lnSpc>
                <a:spcPct val="150000"/>
              </a:lnSpc>
              <a:spcBef>
                <a:spcPts val="0"/>
              </a:spcBef>
              <a:spcAft>
                <a:spcPts val="1800"/>
              </a:spcAft>
            </a:pPr>
            <a:r>
              <a:rPr lang="en-US" sz="1800" b="0" noProof="0">
                <a:latin typeface="Segoe UI" panose="020B0502040204020203" pitchFamily="34" charset="0"/>
                <a:ea typeface="Calibri"/>
                <a:cs typeface="Segoe UI" panose="020B0502040204020203" pitchFamily="34" charset="0"/>
              </a:rPr>
              <a:t>Selective recognition enabled by robust </a:t>
            </a:r>
            <a:r>
              <a:rPr lang="en-US" sz="1800">
                <a:latin typeface="Segoe UI" panose="020B0502040204020203" pitchFamily="34" charset="0"/>
                <a:ea typeface="Calibri"/>
                <a:cs typeface="Segoe UI" panose="020B0502040204020203" pitchFamily="34" charset="0"/>
              </a:rPr>
              <a:t>Molecularly Imprinted Polymer (MIP)</a:t>
            </a:r>
            <a:r>
              <a:rPr lang="en-US" sz="1800" b="0">
                <a:latin typeface="Segoe UI" panose="020B0502040204020203" pitchFamily="34" charset="0"/>
                <a:ea typeface="Calibri"/>
                <a:cs typeface="Segoe UI" panose="020B0502040204020203" pitchFamily="34" charset="0"/>
              </a:rPr>
              <a:t> </a:t>
            </a:r>
            <a:r>
              <a:rPr lang="en-US" sz="1800" b="0" noProof="0">
                <a:latin typeface="Segoe UI" panose="020B0502040204020203" pitchFamily="34" charset="0"/>
                <a:ea typeface="Calibri"/>
                <a:cs typeface="Segoe UI" panose="020B0502040204020203" pitchFamily="34" charset="0"/>
              </a:rPr>
              <a:t>receptors.</a:t>
            </a:r>
          </a:p>
          <a:p>
            <a:pPr>
              <a:lnSpc>
                <a:spcPct val="150000"/>
              </a:lnSpc>
              <a:spcBef>
                <a:spcPts val="0"/>
              </a:spcBef>
              <a:spcAft>
                <a:spcPts val="1800"/>
              </a:spcAft>
            </a:pPr>
            <a:r>
              <a:rPr lang="en-US" sz="1800" b="0" noProof="0">
                <a:latin typeface="Segoe UI" panose="020B0502040204020203" pitchFamily="34" charset="0"/>
                <a:ea typeface="Calibri"/>
                <a:cs typeface="Segoe UI" panose="020B0502040204020203" pitchFamily="34" charset="0"/>
              </a:rPr>
              <a:t>Detection of </a:t>
            </a:r>
            <a:r>
              <a:rPr lang="en-US" sz="1800" noProof="0">
                <a:latin typeface="Segoe UI" panose="020B0502040204020203" pitchFamily="34" charset="0"/>
                <a:ea typeface="Calibri"/>
                <a:cs typeface="Segoe UI" panose="020B0502040204020203" pitchFamily="34" charset="0"/>
              </a:rPr>
              <a:t>cortisol</a:t>
            </a:r>
            <a:r>
              <a:rPr lang="en-US" sz="1800" b="0" noProof="0">
                <a:latin typeface="Segoe UI" panose="020B0502040204020203" pitchFamily="34" charset="0"/>
                <a:ea typeface="Calibri"/>
                <a:cs typeface="Segoe UI" panose="020B0502040204020203" pitchFamily="34" charset="0"/>
              </a:rPr>
              <a:t> and </a:t>
            </a:r>
            <a:r>
              <a:rPr lang="en-US" sz="1800" noProof="0">
                <a:latin typeface="Segoe UI" panose="020B0502040204020203" pitchFamily="34" charset="0"/>
                <a:ea typeface="Calibri"/>
                <a:cs typeface="Segoe UI" panose="020B0502040204020203" pitchFamily="34" charset="0"/>
              </a:rPr>
              <a:t>BDNF</a:t>
            </a:r>
            <a:r>
              <a:rPr lang="en-US" sz="1800" b="0" noProof="0">
                <a:latin typeface="Segoe UI" panose="020B0502040204020203" pitchFamily="34" charset="0"/>
                <a:ea typeface="Calibri"/>
                <a:cs typeface="Segoe UI" panose="020B0502040204020203" pitchFamily="34" charset="0"/>
              </a:rPr>
              <a:t> in </a:t>
            </a:r>
            <a:r>
              <a:rPr lang="en-US" sz="1800" b="0">
                <a:latin typeface="Segoe UI" panose="020B0502040204020203" pitchFamily="34" charset="0"/>
                <a:ea typeface="Calibri"/>
                <a:cs typeface="Segoe UI" panose="020B0502040204020203" pitchFamily="34" charset="0"/>
              </a:rPr>
              <a:t>non-invasive samples</a:t>
            </a:r>
            <a:r>
              <a:rPr lang="en-US" sz="1800" b="0" noProof="0">
                <a:latin typeface="Segoe UI" panose="020B0502040204020203" pitchFamily="34" charset="0"/>
                <a:ea typeface="Calibri"/>
                <a:cs typeface="Segoe UI" panose="020B0502040204020203" pitchFamily="34" charset="0"/>
              </a:rPr>
              <a:t>.</a:t>
            </a:r>
          </a:p>
          <a:p>
            <a:pPr>
              <a:lnSpc>
                <a:spcPct val="150000"/>
              </a:lnSpc>
              <a:spcBef>
                <a:spcPts val="0"/>
              </a:spcBef>
              <a:spcAft>
                <a:spcPts val="1800"/>
              </a:spcAft>
            </a:pPr>
            <a:r>
              <a:rPr lang="en-US" sz="1800" b="0" noProof="0">
                <a:latin typeface="Segoe UI" panose="020B0502040204020203" pitchFamily="34" charset="0"/>
                <a:ea typeface="Calibri"/>
                <a:cs typeface="Segoe UI" panose="020B0502040204020203" pitchFamily="34" charset="0"/>
              </a:rPr>
              <a:t>True </a:t>
            </a:r>
            <a:r>
              <a:rPr lang="en-US" sz="1800" noProof="0">
                <a:latin typeface="Segoe UI" panose="020B0502040204020203" pitchFamily="34" charset="0"/>
                <a:ea typeface="Calibri"/>
                <a:cs typeface="Segoe UI" panose="020B0502040204020203" pitchFamily="34" charset="0"/>
              </a:rPr>
              <a:t>Point-of-Care testing </a:t>
            </a:r>
            <a:r>
              <a:rPr lang="en-US" sz="1800" b="0" noProof="0">
                <a:latin typeface="Segoe UI" panose="020B0502040204020203" pitchFamily="34" charset="0"/>
                <a:ea typeface="Calibri"/>
                <a:cs typeface="Segoe UI" panose="020B0502040204020203" pitchFamily="34" charset="0"/>
              </a:rPr>
              <a:t>solution.</a:t>
            </a:r>
          </a:p>
          <a:p>
            <a:pPr>
              <a:lnSpc>
                <a:spcPct val="150000"/>
              </a:lnSpc>
              <a:spcBef>
                <a:spcPts val="0"/>
              </a:spcBef>
              <a:spcAft>
                <a:spcPts val="1800"/>
              </a:spcAft>
            </a:pPr>
            <a:r>
              <a:rPr lang="en-US" sz="1800" b="0">
                <a:latin typeface="Segoe UI" panose="020B0502040204020203" pitchFamily="34" charset="0"/>
                <a:ea typeface="Calibri"/>
                <a:cs typeface="Segoe UI" panose="020B0502040204020203" pitchFamily="34" charset="0"/>
              </a:rPr>
              <a:t>Possibility</a:t>
            </a:r>
            <a:r>
              <a:rPr lang="en-US" sz="1800" b="0" noProof="0">
                <a:latin typeface="Segoe UI" panose="020B0502040204020203" pitchFamily="34" charset="0"/>
                <a:ea typeface="Calibri"/>
                <a:cs typeface="Segoe UI" panose="020B0502040204020203" pitchFamily="34" charset="0"/>
              </a:rPr>
              <a:t> of </a:t>
            </a:r>
            <a:r>
              <a:rPr lang="en-US" sz="1800" noProof="0">
                <a:latin typeface="Segoe UI" panose="020B0502040204020203" pitchFamily="34" charset="0"/>
                <a:ea typeface="Calibri"/>
                <a:cs typeface="Segoe UI" panose="020B0502040204020203" pitchFamily="34" charset="0"/>
              </a:rPr>
              <a:t>repeated cortisol measurements</a:t>
            </a:r>
            <a:r>
              <a:rPr lang="en-US" sz="1800" b="0" noProof="0">
                <a:latin typeface="Segoe UI" panose="020B0502040204020203" pitchFamily="34" charset="0"/>
                <a:ea typeface="Calibri"/>
                <a:cs typeface="Segoe UI" panose="020B0502040204020203" pitchFamily="34" charset="0"/>
              </a:rPr>
              <a:t> using the same MIP-sensor chip throughout the day.</a:t>
            </a:r>
          </a:p>
          <a:p>
            <a:pPr>
              <a:lnSpc>
                <a:spcPct val="150000"/>
              </a:lnSpc>
              <a:spcBef>
                <a:spcPts val="0"/>
              </a:spcBef>
              <a:spcAft>
                <a:spcPts val="1800"/>
              </a:spcAft>
            </a:pPr>
            <a:r>
              <a:rPr lang="en-US" sz="1800" b="0" noProof="0">
                <a:latin typeface="Segoe UI" panose="020B0502040204020203" pitchFamily="34" charset="0"/>
                <a:ea typeface="Calibri"/>
                <a:cs typeface="Segoe UI" panose="020B0502040204020203" pitchFamily="34" charset="0"/>
              </a:rPr>
              <a:t>Patent portfolio.</a:t>
            </a:r>
          </a:p>
        </p:txBody>
      </p:sp>
    </p:spTree>
    <p:extLst>
      <p:ext uri="{BB962C8B-B14F-4D97-AF65-F5344CB8AC3E}">
        <p14:creationId xmlns:p14="http://schemas.microsoft.com/office/powerpoint/2010/main" val="860161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C80BA-9ACA-1EFD-034C-7CC6D476FE91}"/>
            </a:ext>
          </a:extLst>
        </p:cNvPr>
        <p:cNvGrpSpPr/>
        <p:nvPr/>
      </p:nvGrpSpPr>
      <p:grpSpPr>
        <a:xfrm>
          <a:off x="0" y="0"/>
          <a:ext cx="0" cy="0"/>
          <a:chOff x="0" y="0"/>
          <a:chExt cx="0" cy="0"/>
        </a:xfrm>
      </p:grpSpPr>
      <p:sp>
        <p:nvSpPr>
          <p:cNvPr id="2" name="Pealkiri 1">
            <a:extLst>
              <a:ext uri="{FF2B5EF4-FFF2-40B4-BE49-F238E27FC236}">
                <a16:creationId xmlns:a16="http://schemas.microsoft.com/office/drawing/2014/main" id="{9BF62A08-47FC-1CCB-19EA-6B7861638C04}"/>
              </a:ext>
            </a:extLst>
          </p:cNvPr>
          <p:cNvSpPr>
            <a:spLocks noGrp="1"/>
          </p:cNvSpPr>
          <p:nvPr>
            <p:ph type="title"/>
          </p:nvPr>
        </p:nvSpPr>
        <p:spPr>
          <a:xfrm>
            <a:off x="956711" y="0"/>
            <a:ext cx="10278578" cy="1508644"/>
          </a:xfrm>
        </p:spPr>
        <p:txBody>
          <a:bodyPr>
            <a:noAutofit/>
          </a:bodyPr>
          <a:lstStyle/>
          <a:p>
            <a:r>
              <a:rPr lang="en-US" b="0" noProof="0">
                <a:latin typeface="Segoe UI Semibold" panose="020B0702040204020203" pitchFamily="34" charset="0"/>
                <a:cs typeface="Segoe UI Semibold" panose="020B0702040204020203" pitchFamily="34" charset="0"/>
              </a:rPr>
              <a:t>The Tech: </a:t>
            </a:r>
            <a:r>
              <a:rPr lang="en-US" b="0">
                <a:latin typeface="Segoe UI Semibold" panose="020B0702040204020203" pitchFamily="34" charset="0"/>
                <a:cs typeface="Segoe UI Semibold" panose="020B0702040204020203" pitchFamily="34" charset="0"/>
              </a:rPr>
              <a:t>Electrochemical Sensing using a MIP</a:t>
            </a:r>
            <a:endParaRPr lang="en-US" b="0" noProof="0">
              <a:latin typeface="Segoe UI Semibold" panose="020B0702040204020203" pitchFamily="34" charset="0"/>
              <a:cs typeface="Segoe UI Semibold" panose="020B0702040204020203" pitchFamily="34" charset="0"/>
            </a:endParaRPr>
          </a:p>
        </p:txBody>
      </p:sp>
      <p:sp>
        <p:nvSpPr>
          <p:cNvPr id="7" name="Sisu kohatäide 3">
            <a:extLst>
              <a:ext uri="{FF2B5EF4-FFF2-40B4-BE49-F238E27FC236}">
                <a16:creationId xmlns:a16="http://schemas.microsoft.com/office/drawing/2014/main" id="{4D180BBD-EBE9-457F-9085-0C4BFAEE6A63}"/>
              </a:ext>
            </a:extLst>
          </p:cNvPr>
          <p:cNvSpPr>
            <a:spLocks noGrp="1"/>
          </p:cNvSpPr>
          <p:nvPr>
            <p:ph sz="half" idx="2"/>
          </p:nvPr>
        </p:nvSpPr>
        <p:spPr>
          <a:xfrm>
            <a:off x="1248804" y="5221766"/>
            <a:ext cx="8906379" cy="1325563"/>
          </a:xfrm>
        </p:spPr>
        <p:txBody>
          <a:bodyPr vert="horz" lIns="91440" tIns="45720" rIns="91440" bIns="45720" rtlCol="0" anchor="t">
            <a:normAutofit/>
          </a:bodyPr>
          <a:lstStyle/>
          <a:p>
            <a:pPr marL="342900" indent="-342900">
              <a:buAutoNum type="arabicPeriod"/>
            </a:pPr>
            <a:r>
              <a:rPr lang="en-US" sz="1400" b="0" noProof="0">
                <a:latin typeface="Segoe UI Semilight" panose="020B0402040204020203" pitchFamily="34" charset="0"/>
                <a:ea typeface="Calibri"/>
                <a:cs typeface="Segoe UI Semilight" panose="020B0402040204020203" pitchFamily="34" charset="0"/>
              </a:rPr>
              <a:t>a </a:t>
            </a:r>
            <a:r>
              <a:rPr lang="en-US" sz="1400" noProof="0">
                <a:latin typeface="Segoe UI Semibold" panose="020B0702040204020203" pitchFamily="34" charset="0"/>
                <a:ea typeface="Calibri"/>
                <a:cs typeface="Segoe UI Semibold" panose="020B0702040204020203" pitchFamily="34" charset="0"/>
              </a:rPr>
              <a:t>Molecularly Imprinted Polymer</a:t>
            </a:r>
            <a:r>
              <a:rPr lang="en-US" sz="1400" noProof="0">
                <a:latin typeface="Segoe UI Semilight" panose="020B0402040204020203" pitchFamily="34" charset="0"/>
                <a:ea typeface="Calibri"/>
                <a:cs typeface="Segoe UI Semilight" panose="020B0402040204020203" pitchFamily="34" charset="0"/>
              </a:rPr>
              <a:t> (</a:t>
            </a:r>
            <a:r>
              <a:rPr lang="en-US" sz="1400">
                <a:latin typeface="Segoe UI Semilight" panose="020B0402040204020203" pitchFamily="34" charset="0"/>
                <a:ea typeface="Calibri"/>
                <a:cs typeface="Segoe UI Semilight" panose="020B0402040204020203" pitchFamily="34" charset="0"/>
              </a:rPr>
              <a:t>MIP)</a:t>
            </a:r>
            <a:r>
              <a:rPr lang="en-US" sz="1400" b="0">
                <a:latin typeface="Segoe UI Semilight" panose="020B0402040204020203" pitchFamily="34" charset="0"/>
                <a:ea typeface="Calibri"/>
                <a:cs typeface="Segoe UI Semilight" panose="020B0402040204020203" pitchFamily="34" charset="0"/>
              </a:rPr>
              <a:t> is </a:t>
            </a:r>
            <a:r>
              <a:rPr lang="en-US" sz="1400" b="0" noProof="0">
                <a:latin typeface="Segoe UI Semilight" panose="020B0402040204020203" pitchFamily="34" charset="0"/>
                <a:ea typeface="Calibri"/>
                <a:cs typeface="Segoe UI Semilight" panose="020B0402040204020203" pitchFamily="34" charset="0"/>
              </a:rPr>
              <a:t>synthesized on an electrode surface.</a:t>
            </a:r>
          </a:p>
          <a:p>
            <a:pPr marL="342900" indent="-342900">
              <a:buAutoNum type="arabicPeriod"/>
            </a:pPr>
            <a:r>
              <a:rPr lang="en-US" sz="1400" b="0" noProof="0">
                <a:latin typeface="Segoe UI Semilight" panose="020B0402040204020203" pitchFamily="34" charset="0"/>
                <a:ea typeface="Calibri"/>
                <a:cs typeface="Segoe UI Semilight" panose="020B0402040204020203" pitchFamily="34" charset="0"/>
              </a:rPr>
              <a:t>The MIP contains </a:t>
            </a:r>
            <a:r>
              <a:rPr lang="en-US" sz="1400" b="0" noProof="0">
                <a:latin typeface="Segoe UI Semibold" panose="020B0702040204020203" pitchFamily="34" charset="0"/>
                <a:ea typeface="Calibri"/>
                <a:cs typeface="Segoe UI Semibold" panose="020B0702040204020203" pitchFamily="34" charset="0"/>
              </a:rPr>
              <a:t>recognition cavities that are complementary to the 3D structure of molecules of interest</a:t>
            </a:r>
            <a:r>
              <a:rPr lang="en-US" sz="1400" b="0" noProof="0">
                <a:latin typeface="Segoe UI Semilight" panose="020B0402040204020203" pitchFamily="34" charset="0"/>
                <a:ea typeface="Calibri"/>
                <a:cs typeface="Segoe UI Semilight" panose="020B0402040204020203" pitchFamily="34" charset="0"/>
              </a:rPr>
              <a:t> (analyte). These cavities selectively bind the analytes via a </a:t>
            </a:r>
            <a:r>
              <a:rPr lang="en-US" sz="1400" b="0" noProof="0">
                <a:latin typeface="Segoe UI Semibold" panose="020B0702040204020203" pitchFamily="34" charset="0"/>
                <a:ea typeface="Calibri"/>
                <a:cs typeface="Segoe UI Semibold" panose="020B0702040204020203" pitchFamily="34" charset="0"/>
              </a:rPr>
              <a:t>lock-and-key</a:t>
            </a:r>
            <a:r>
              <a:rPr lang="en-US" sz="1400" b="0" noProof="0">
                <a:latin typeface="Segoe UI Semilight" panose="020B0402040204020203" pitchFamily="34" charset="0"/>
                <a:ea typeface="Calibri"/>
                <a:cs typeface="Segoe UI Semilight" panose="020B0402040204020203" pitchFamily="34" charset="0"/>
              </a:rPr>
              <a:t> mechanism.</a:t>
            </a:r>
          </a:p>
          <a:p>
            <a:pPr marL="342900" indent="-342900">
              <a:buAutoNum type="arabicPeriod"/>
            </a:pPr>
            <a:r>
              <a:rPr lang="en-US" sz="1400" b="0" noProof="0">
                <a:latin typeface="Segoe UI Semilight" panose="020B0402040204020203" pitchFamily="34" charset="0"/>
                <a:ea typeface="Calibri"/>
                <a:cs typeface="Segoe UI Semilight" panose="020B0402040204020203" pitchFamily="34" charset="0"/>
              </a:rPr>
              <a:t>Binding of the analytes to the cavities causes a </a:t>
            </a:r>
            <a:r>
              <a:rPr lang="en-US" sz="1400" b="0" noProof="0">
                <a:latin typeface="Segoe UI Semibold" panose="020B0702040204020203" pitchFamily="34" charset="0"/>
                <a:ea typeface="Calibri"/>
                <a:cs typeface="Segoe UI Semibold" panose="020B0702040204020203" pitchFamily="34" charset="0"/>
              </a:rPr>
              <a:t>reduction in electrochemical activity of the system</a:t>
            </a:r>
            <a:r>
              <a:rPr lang="en-US" sz="1400" b="0" noProof="0">
                <a:latin typeface="Segoe UI Semilight" panose="020B0402040204020203" pitchFamily="34" charset="0"/>
                <a:ea typeface="Calibri"/>
                <a:cs typeface="Segoe UI Semilight" panose="020B0402040204020203" pitchFamily="34" charset="0"/>
              </a:rPr>
              <a:t>, which </a:t>
            </a:r>
            <a:r>
              <a:rPr lang="en-US" sz="1400" b="0" noProof="0">
                <a:latin typeface="Segoe UI Semibold" panose="020B0702040204020203" pitchFamily="34" charset="0"/>
                <a:ea typeface="Calibri"/>
                <a:cs typeface="Segoe UI Semibold" panose="020B0702040204020203" pitchFamily="34" charset="0"/>
              </a:rPr>
              <a:t>allows to quantify</a:t>
            </a:r>
            <a:r>
              <a:rPr lang="en-US" sz="1400" b="0" noProof="0">
                <a:latin typeface="Segoe UI Semilight" panose="020B0402040204020203" pitchFamily="34" charset="0"/>
                <a:ea typeface="Calibri"/>
                <a:cs typeface="Segoe UI Semilight" panose="020B0402040204020203" pitchFamily="34" charset="0"/>
              </a:rPr>
              <a:t> (measure) </a:t>
            </a:r>
            <a:r>
              <a:rPr lang="en-US" sz="1400" b="0" noProof="0">
                <a:latin typeface="Segoe UI Semibold" panose="020B0702040204020203" pitchFamily="34" charset="0"/>
                <a:ea typeface="Calibri"/>
                <a:cs typeface="Segoe UI Semibold" panose="020B0702040204020203" pitchFamily="34" charset="0"/>
              </a:rPr>
              <a:t>the concentration of the analyte</a:t>
            </a:r>
            <a:r>
              <a:rPr lang="en-US" sz="1400" b="0" noProof="0">
                <a:latin typeface="Segoe UI Semilight" panose="020B0402040204020203" pitchFamily="34" charset="0"/>
                <a:ea typeface="Calibri"/>
                <a:cs typeface="Segoe UI Semilight" panose="020B0402040204020203" pitchFamily="34" charset="0"/>
              </a:rPr>
              <a:t>.</a:t>
            </a:r>
          </a:p>
        </p:txBody>
      </p:sp>
      <p:pic>
        <p:nvPicPr>
          <p:cNvPr id="5" name="Picture 4">
            <a:extLst>
              <a:ext uri="{FF2B5EF4-FFF2-40B4-BE49-F238E27FC236}">
                <a16:creationId xmlns:a16="http://schemas.microsoft.com/office/drawing/2014/main" id="{F0DDE720-9B71-F790-79E1-61F4C26A0E09}"/>
              </a:ext>
            </a:extLst>
          </p:cNvPr>
          <p:cNvPicPr>
            <a:picLocks noChangeAspect="1"/>
          </p:cNvPicPr>
          <p:nvPr/>
        </p:nvPicPr>
        <p:blipFill>
          <a:blip r:embed="rId2"/>
          <a:stretch>
            <a:fillRect/>
          </a:stretch>
        </p:blipFill>
        <p:spPr>
          <a:xfrm>
            <a:off x="1148545" y="1433075"/>
            <a:ext cx="8906379" cy="3640584"/>
          </a:xfrm>
          <a:prstGeom prst="rect">
            <a:avLst/>
          </a:prstGeom>
        </p:spPr>
      </p:pic>
    </p:spTree>
    <p:extLst>
      <p:ext uri="{BB962C8B-B14F-4D97-AF65-F5344CB8AC3E}">
        <p14:creationId xmlns:p14="http://schemas.microsoft.com/office/powerpoint/2010/main" val="4196925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EFEA6-C28C-A2F9-0316-0FF813E6A685}"/>
            </a:ext>
          </a:extLst>
        </p:cNvPr>
        <p:cNvGrpSpPr/>
        <p:nvPr/>
      </p:nvGrpSpPr>
      <p:grpSpPr>
        <a:xfrm>
          <a:off x="0" y="0"/>
          <a:ext cx="0" cy="0"/>
          <a:chOff x="0" y="0"/>
          <a:chExt cx="0" cy="0"/>
        </a:xfrm>
      </p:grpSpPr>
      <p:sp>
        <p:nvSpPr>
          <p:cNvPr id="2" name="Pealkiri 1">
            <a:extLst>
              <a:ext uri="{FF2B5EF4-FFF2-40B4-BE49-F238E27FC236}">
                <a16:creationId xmlns:a16="http://schemas.microsoft.com/office/drawing/2014/main" id="{C912F778-3368-86FF-FE94-B6DE81AC0CE9}"/>
              </a:ext>
            </a:extLst>
          </p:cNvPr>
          <p:cNvSpPr>
            <a:spLocks noGrp="1"/>
          </p:cNvSpPr>
          <p:nvPr>
            <p:ph type="title"/>
          </p:nvPr>
        </p:nvSpPr>
        <p:spPr>
          <a:xfrm>
            <a:off x="772914" y="66073"/>
            <a:ext cx="10116235" cy="1428885"/>
          </a:xfrm>
        </p:spPr>
        <p:txBody>
          <a:bodyPr vert="horz" lIns="91440" tIns="45720" rIns="91440" bIns="45720" rtlCol="0" anchor="ctr">
            <a:noAutofit/>
          </a:bodyPr>
          <a:lstStyle/>
          <a:p>
            <a:pPr>
              <a:spcBef>
                <a:spcPts val="0"/>
              </a:spcBef>
            </a:pPr>
            <a:r>
              <a:rPr lang="en-US" b="0" noProof="0">
                <a:latin typeface="Segoe UI Semibold"/>
                <a:cs typeface="Segoe UI Semibold"/>
              </a:rPr>
              <a:t>The Tech: Selectivity of </a:t>
            </a:r>
            <a:r>
              <a:rPr lang="en-US" b="0">
                <a:latin typeface="Segoe UI Semibold"/>
                <a:cs typeface="Segoe UI Semibold"/>
              </a:rPr>
              <a:t>MIP-based Sensor towards</a:t>
            </a:r>
            <a:r>
              <a:rPr lang="en-US" b="0" noProof="0">
                <a:latin typeface="Segoe UI Semibold"/>
                <a:cs typeface="Segoe UI Semibold"/>
              </a:rPr>
              <a:t> Cortisol </a:t>
            </a:r>
            <a:endParaRPr lang="en-US" b="0" noProof="0">
              <a:latin typeface="Segoe UI Semibold" panose="020B0702040204020203" pitchFamily="34" charset="0"/>
              <a:cs typeface="Segoe UI Semibold" panose="020B0702040204020203" pitchFamily="34" charset="0"/>
            </a:endParaRPr>
          </a:p>
        </p:txBody>
      </p:sp>
      <p:pic>
        <p:nvPicPr>
          <p:cNvPr id="4" name="Picture 3">
            <a:extLst>
              <a:ext uri="{FF2B5EF4-FFF2-40B4-BE49-F238E27FC236}">
                <a16:creationId xmlns:a16="http://schemas.microsoft.com/office/drawing/2014/main" id="{CD51E4F0-3AB7-15C0-3A10-52430A31DF0C}"/>
              </a:ext>
            </a:extLst>
          </p:cNvPr>
          <p:cNvPicPr>
            <a:picLocks noChangeAspect="1"/>
          </p:cNvPicPr>
          <p:nvPr/>
        </p:nvPicPr>
        <p:blipFill>
          <a:blip r:embed="rId2"/>
          <a:stretch>
            <a:fillRect/>
          </a:stretch>
        </p:blipFill>
        <p:spPr>
          <a:xfrm>
            <a:off x="1843032" y="1674922"/>
            <a:ext cx="7757176" cy="3742952"/>
          </a:xfrm>
          <a:prstGeom prst="rect">
            <a:avLst/>
          </a:prstGeom>
        </p:spPr>
      </p:pic>
    </p:spTree>
    <p:extLst>
      <p:ext uri="{BB962C8B-B14F-4D97-AF65-F5344CB8AC3E}">
        <p14:creationId xmlns:p14="http://schemas.microsoft.com/office/powerpoint/2010/main" val="2481801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93C19-25F6-BA2B-76C5-23C9D90960F5}"/>
            </a:ext>
          </a:extLst>
        </p:cNvPr>
        <p:cNvGrpSpPr/>
        <p:nvPr/>
      </p:nvGrpSpPr>
      <p:grpSpPr>
        <a:xfrm>
          <a:off x="0" y="0"/>
          <a:ext cx="0" cy="0"/>
          <a:chOff x="0" y="0"/>
          <a:chExt cx="0" cy="0"/>
        </a:xfrm>
      </p:grpSpPr>
      <p:sp>
        <p:nvSpPr>
          <p:cNvPr id="26" name="Pealkiri 1">
            <a:extLst>
              <a:ext uri="{FF2B5EF4-FFF2-40B4-BE49-F238E27FC236}">
                <a16:creationId xmlns:a16="http://schemas.microsoft.com/office/drawing/2014/main" id="{62238E95-A891-FAF5-F3B8-B5F58E741A4F}"/>
              </a:ext>
            </a:extLst>
          </p:cNvPr>
          <p:cNvSpPr>
            <a:spLocks noGrp="1"/>
          </p:cNvSpPr>
          <p:nvPr>
            <p:ph type="title"/>
          </p:nvPr>
        </p:nvSpPr>
        <p:spPr>
          <a:xfrm>
            <a:off x="763938" y="301893"/>
            <a:ext cx="9843102" cy="1428885"/>
          </a:xfrm>
        </p:spPr>
        <p:txBody>
          <a:bodyPr vert="horz" lIns="91440" tIns="45720" rIns="91440" bIns="45720" rtlCol="0" anchor="ctr">
            <a:noAutofit/>
          </a:bodyPr>
          <a:lstStyle/>
          <a:p>
            <a:pPr>
              <a:spcBef>
                <a:spcPts val="0"/>
              </a:spcBef>
            </a:pPr>
            <a:r>
              <a:rPr lang="en-US" b="0" noProof="0">
                <a:latin typeface="Segoe UI Semibold"/>
                <a:cs typeface="Segoe UI Semibold"/>
              </a:rPr>
              <a:t>The Tech: </a:t>
            </a:r>
            <a:r>
              <a:rPr lang="en-US" b="0">
                <a:latin typeface="Segoe UI Semibold"/>
                <a:cs typeface="Segoe UI Semibold"/>
              </a:rPr>
              <a:t>Selectivity at a Molecular level </a:t>
            </a:r>
            <a:r>
              <a:rPr lang="en-US" b="0" noProof="0">
                <a:latin typeface="Segoe UI Semibold"/>
                <a:cs typeface="Segoe UI Semibold"/>
              </a:rPr>
              <a:t>towards Cortisol </a:t>
            </a:r>
            <a:endParaRPr lang="en-US" b="0" noProof="0">
              <a:latin typeface="Segoe UI Semibold" panose="020B0702040204020203" pitchFamily="34" charset="0"/>
              <a:cs typeface="Segoe UI Semibold" panose="020B0702040204020203" pitchFamily="34" charset="0"/>
            </a:endParaRPr>
          </a:p>
        </p:txBody>
      </p:sp>
      <p:grpSp>
        <p:nvGrpSpPr>
          <p:cNvPr id="30" name="Group 29">
            <a:extLst>
              <a:ext uri="{FF2B5EF4-FFF2-40B4-BE49-F238E27FC236}">
                <a16:creationId xmlns:a16="http://schemas.microsoft.com/office/drawing/2014/main" id="{0A62F257-8D0F-D3C7-0DB2-78ED1338F948}"/>
              </a:ext>
            </a:extLst>
          </p:cNvPr>
          <p:cNvGrpSpPr/>
          <p:nvPr/>
        </p:nvGrpSpPr>
        <p:grpSpPr>
          <a:xfrm>
            <a:off x="2352664" y="2525805"/>
            <a:ext cx="7486671" cy="2601418"/>
            <a:chOff x="1725923" y="2525805"/>
            <a:chExt cx="7486671" cy="2601418"/>
          </a:xfrm>
        </p:grpSpPr>
        <p:pic>
          <p:nvPicPr>
            <p:cNvPr id="16" name="Picture 15">
              <a:extLst>
                <a:ext uri="{FF2B5EF4-FFF2-40B4-BE49-F238E27FC236}">
                  <a16:creationId xmlns:a16="http://schemas.microsoft.com/office/drawing/2014/main" id="{A8BDBC56-AF0D-83C1-AA0B-A46BC3C561DA}"/>
                </a:ext>
              </a:extLst>
            </p:cNvPr>
            <p:cNvPicPr>
              <a:picLocks noChangeAspect="1"/>
            </p:cNvPicPr>
            <p:nvPr/>
          </p:nvPicPr>
          <p:blipFill>
            <a:blip r:embed="rId2"/>
            <a:stretch>
              <a:fillRect/>
            </a:stretch>
          </p:blipFill>
          <p:spPr>
            <a:xfrm>
              <a:off x="6253451" y="2525805"/>
              <a:ext cx="2591753" cy="1994535"/>
            </a:xfrm>
            <a:prstGeom prst="rect">
              <a:avLst/>
            </a:prstGeom>
            <a:ln w="6350">
              <a:solidFill>
                <a:srgbClr val="342A5F"/>
              </a:solidFill>
            </a:ln>
          </p:spPr>
        </p:pic>
        <p:sp>
          <p:nvSpPr>
            <p:cNvPr id="18" name="TextBox 17">
              <a:extLst>
                <a:ext uri="{FF2B5EF4-FFF2-40B4-BE49-F238E27FC236}">
                  <a16:creationId xmlns:a16="http://schemas.microsoft.com/office/drawing/2014/main" id="{538A5798-F2E1-0135-A0E3-4176A015AA71}"/>
                </a:ext>
              </a:extLst>
            </p:cNvPr>
            <p:cNvSpPr txBox="1"/>
            <p:nvPr/>
          </p:nvSpPr>
          <p:spPr>
            <a:xfrm>
              <a:off x="6253451" y="4542448"/>
              <a:ext cx="2959143" cy="584775"/>
            </a:xfrm>
            <a:prstGeom prst="rect">
              <a:avLst/>
            </a:prstGeom>
            <a:noFill/>
          </p:spPr>
          <p:txBody>
            <a:bodyPr wrap="none" rtlCol="0">
              <a:spAutoFit/>
            </a:bodyPr>
            <a:lstStyle/>
            <a:p>
              <a:r>
                <a:rPr lang="et-EE" sz="1600">
                  <a:latin typeface="Segoe UI Semibold" panose="020B0702040204020203" pitchFamily="34" charset="0"/>
                  <a:cs typeface="Segoe UI Semibold" panose="020B0702040204020203" pitchFamily="34" charset="0"/>
                </a:rPr>
                <a:t>HCT, </a:t>
              </a:r>
              <a:r>
                <a:rPr lang="et-EE" sz="1600" err="1">
                  <a:latin typeface="Segoe UI Semibold" panose="020B0702040204020203" pitchFamily="34" charset="0"/>
                  <a:cs typeface="Segoe UI Semibold" panose="020B0702040204020203" pitchFamily="34" charset="0"/>
                </a:rPr>
                <a:t>hydrocortisone</a:t>
              </a:r>
              <a:r>
                <a:rPr lang="et-EE" sz="1600">
                  <a:latin typeface="Segoe UI Semibold" panose="020B0702040204020203" pitchFamily="34" charset="0"/>
                  <a:cs typeface="Segoe UI Semibold" panose="020B0702040204020203" pitchFamily="34" charset="0"/>
                </a:rPr>
                <a:t> (</a:t>
              </a:r>
              <a:r>
                <a:rPr lang="et-EE" sz="1600" err="1">
                  <a:latin typeface="Segoe UI Semibold" panose="020B0702040204020203" pitchFamily="34" charset="0"/>
                  <a:cs typeface="Segoe UI Semibold" panose="020B0702040204020203" pitchFamily="34" charset="0"/>
                </a:rPr>
                <a:t>cortisol</a:t>
              </a:r>
              <a:r>
                <a:rPr lang="et-EE" sz="1600">
                  <a:latin typeface="Segoe UI Semibold" panose="020B0702040204020203" pitchFamily="34" charset="0"/>
                  <a:cs typeface="Segoe UI Semibold" panose="020B0702040204020203" pitchFamily="34" charset="0"/>
                </a:rPr>
                <a:t>)</a:t>
              </a:r>
            </a:p>
            <a:p>
              <a:r>
                <a:rPr lang="et-EE" sz="1600">
                  <a:latin typeface="Segoe UI Semibold" panose="020B0702040204020203" pitchFamily="34" charset="0"/>
                  <a:cs typeface="Segoe UI Semibold" panose="020B0702040204020203" pitchFamily="34" charset="0"/>
                </a:rPr>
                <a:t>[PDB </a:t>
              </a:r>
              <a:r>
                <a:rPr lang="et-EE" sz="1600" err="1">
                  <a:latin typeface="Segoe UI Semibold" panose="020B0702040204020203" pitchFamily="34" charset="0"/>
                  <a:cs typeface="Segoe UI Semibold" panose="020B0702040204020203" pitchFamily="34" charset="0"/>
                </a:rPr>
                <a:t>accession</a:t>
              </a:r>
              <a:r>
                <a:rPr lang="et-EE" sz="1600">
                  <a:latin typeface="Segoe UI Semibold" panose="020B0702040204020203" pitchFamily="34" charset="0"/>
                  <a:cs typeface="Segoe UI Semibold" panose="020B0702040204020203" pitchFamily="34" charset="0"/>
                </a:rPr>
                <a:t> no: 8CBY]</a:t>
              </a:r>
              <a:endParaRPr lang="en-US" sz="1600">
                <a:latin typeface="Segoe UI Semibold" panose="020B0702040204020203" pitchFamily="34" charset="0"/>
                <a:cs typeface="Segoe UI Semibold" panose="020B0702040204020203" pitchFamily="34" charset="0"/>
              </a:endParaRPr>
            </a:p>
          </p:txBody>
        </p:sp>
        <p:pic>
          <p:nvPicPr>
            <p:cNvPr id="22" name="Picture 21">
              <a:extLst>
                <a:ext uri="{FF2B5EF4-FFF2-40B4-BE49-F238E27FC236}">
                  <a16:creationId xmlns:a16="http://schemas.microsoft.com/office/drawing/2014/main" id="{232901D3-83F6-52A8-4D26-859540E6A91E}"/>
                </a:ext>
              </a:extLst>
            </p:cNvPr>
            <p:cNvPicPr>
              <a:picLocks noChangeAspect="1"/>
            </p:cNvPicPr>
            <p:nvPr/>
          </p:nvPicPr>
          <p:blipFill>
            <a:blip r:embed="rId3"/>
            <a:stretch>
              <a:fillRect/>
            </a:stretch>
          </p:blipFill>
          <p:spPr>
            <a:xfrm>
              <a:off x="1725923" y="2525805"/>
              <a:ext cx="2628900" cy="1994535"/>
            </a:xfrm>
            <a:prstGeom prst="rect">
              <a:avLst/>
            </a:prstGeom>
            <a:ln w="6350">
              <a:solidFill>
                <a:srgbClr val="342A5F"/>
              </a:solidFill>
            </a:ln>
          </p:spPr>
        </p:pic>
        <p:sp>
          <p:nvSpPr>
            <p:cNvPr id="23" name="TextBox 22">
              <a:extLst>
                <a:ext uri="{FF2B5EF4-FFF2-40B4-BE49-F238E27FC236}">
                  <a16:creationId xmlns:a16="http://schemas.microsoft.com/office/drawing/2014/main" id="{44BE80FC-B51C-F109-7BD6-4B55CF395A5D}"/>
                </a:ext>
              </a:extLst>
            </p:cNvPr>
            <p:cNvSpPr txBox="1"/>
            <p:nvPr/>
          </p:nvSpPr>
          <p:spPr>
            <a:xfrm>
              <a:off x="1774353" y="4542448"/>
              <a:ext cx="2532040" cy="584775"/>
            </a:xfrm>
            <a:prstGeom prst="rect">
              <a:avLst/>
            </a:prstGeom>
            <a:noFill/>
          </p:spPr>
          <p:txBody>
            <a:bodyPr wrap="none" rtlCol="0">
              <a:spAutoFit/>
            </a:bodyPr>
            <a:lstStyle/>
            <a:p>
              <a:r>
                <a:rPr lang="et-EE" sz="1600">
                  <a:latin typeface="Segoe UI Semibold" panose="020B0702040204020203" pitchFamily="34" charset="0"/>
                  <a:cs typeface="Segoe UI Semibold" panose="020B0702040204020203" pitchFamily="34" charset="0"/>
                </a:rPr>
                <a:t>CON, </a:t>
              </a:r>
              <a:r>
                <a:rPr lang="et-EE" sz="1600" err="1">
                  <a:latin typeface="Segoe UI Semibold" panose="020B0702040204020203" pitchFamily="34" charset="0"/>
                  <a:cs typeface="Segoe UI Semibold" panose="020B0702040204020203" pitchFamily="34" charset="0"/>
                </a:rPr>
                <a:t>cortisone</a:t>
              </a:r>
              <a:endParaRPr lang="et-EE" sz="1600">
                <a:latin typeface="Segoe UI Semibold" panose="020B0702040204020203" pitchFamily="34" charset="0"/>
                <a:cs typeface="Segoe UI Semibold" panose="020B0702040204020203" pitchFamily="34" charset="0"/>
              </a:endParaRPr>
            </a:p>
            <a:p>
              <a:r>
                <a:rPr lang="et-EE" sz="1600">
                  <a:latin typeface="Segoe UI Semibold" panose="020B0702040204020203" pitchFamily="34" charset="0"/>
                  <a:cs typeface="Segoe UI Semibold" panose="020B0702040204020203" pitchFamily="34" charset="0"/>
                </a:rPr>
                <a:t>[PDB </a:t>
              </a:r>
              <a:r>
                <a:rPr lang="et-EE" sz="1600" err="1">
                  <a:latin typeface="Segoe UI Semibold" panose="020B0702040204020203" pitchFamily="34" charset="0"/>
                  <a:cs typeface="Segoe UI Semibold" panose="020B0702040204020203" pitchFamily="34" charset="0"/>
                </a:rPr>
                <a:t>accession</a:t>
              </a:r>
              <a:r>
                <a:rPr lang="et-EE" sz="1600">
                  <a:latin typeface="Segoe UI Semibold" panose="020B0702040204020203" pitchFamily="34" charset="0"/>
                  <a:cs typeface="Segoe UI Semibold" panose="020B0702040204020203" pitchFamily="34" charset="0"/>
                </a:rPr>
                <a:t> no: 8CC0]</a:t>
              </a:r>
              <a:endParaRPr lang="en-US" sz="1600">
                <a:latin typeface="Segoe UI Semibold" panose="020B0702040204020203" pitchFamily="34" charset="0"/>
                <a:cs typeface="Segoe UI Semibold" panose="020B0702040204020203" pitchFamily="34" charset="0"/>
              </a:endParaRPr>
            </a:p>
          </p:txBody>
        </p:sp>
        <p:sp>
          <p:nvSpPr>
            <p:cNvPr id="27" name="TextBox 26">
              <a:extLst>
                <a:ext uri="{FF2B5EF4-FFF2-40B4-BE49-F238E27FC236}">
                  <a16:creationId xmlns:a16="http://schemas.microsoft.com/office/drawing/2014/main" id="{7845157F-1DC9-C775-EECA-C8127CEB0A61}"/>
                </a:ext>
              </a:extLst>
            </p:cNvPr>
            <p:cNvSpPr txBox="1"/>
            <p:nvPr/>
          </p:nvSpPr>
          <p:spPr>
            <a:xfrm>
              <a:off x="7209169" y="2748562"/>
              <a:ext cx="340158" cy="523220"/>
            </a:xfrm>
            <a:prstGeom prst="rect">
              <a:avLst/>
            </a:prstGeom>
            <a:noFill/>
          </p:spPr>
          <p:txBody>
            <a:bodyPr wrap="none" rtlCol="0">
              <a:spAutoFit/>
            </a:bodyPr>
            <a:lstStyle/>
            <a:p>
              <a:r>
                <a:rPr lang="et-EE" sz="2800">
                  <a:latin typeface="Segoe UI Semibold" panose="020B0702040204020203" pitchFamily="34" charset="0"/>
                  <a:cs typeface="Segoe UI Semibold" panose="020B0702040204020203" pitchFamily="34" charset="0"/>
                </a:rPr>
                <a:t>*</a:t>
              </a:r>
              <a:endParaRPr lang="en-US" sz="2800">
                <a:latin typeface="Segoe UI Semibold" panose="020B0702040204020203" pitchFamily="34" charset="0"/>
                <a:cs typeface="Segoe UI Semibold" panose="020B0702040204020203" pitchFamily="34" charset="0"/>
              </a:endParaRPr>
            </a:p>
          </p:txBody>
        </p:sp>
        <p:sp>
          <p:nvSpPr>
            <p:cNvPr id="28" name="TextBox 27">
              <a:extLst>
                <a:ext uri="{FF2B5EF4-FFF2-40B4-BE49-F238E27FC236}">
                  <a16:creationId xmlns:a16="http://schemas.microsoft.com/office/drawing/2014/main" id="{4B6CD334-F973-43DA-E514-2A9F39DE2D03}"/>
                </a:ext>
              </a:extLst>
            </p:cNvPr>
            <p:cNvSpPr txBox="1"/>
            <p:nvPr/>
          </p:nvSpPr>
          <p:spPr>
            <a:xfrm>
              <a:off x="2408880" y="2783350"/>
              <a:ext cx="340158" cy="523220"/>
            </a:xfrm>
            <a:prstGeom prst="rect">
              <a:avLst/>
            </a:prstGeom>
            <a:noFill/>
          </p:spPr>
          <p:txBody>
            <a:bodyPr wrap="none" rtlCol="0">
              <a:spAutoFit/>
            </a:bodyPr>
            <a:lstStyle/>
            <a:p>
              <a:r>
                <a:rPr lang="et-EE" sz="2800">
                  <a:latin typeface="Segoe UI Semibold" panose="020B0702040204020203" pitchFamily="34" charset="0"/>
                  <a:cs typeface="Segoe UI Semibold" panose="020B0702040204020203" pitchFamily="34" charset="0"/>
                </a:rPr>
                <a:t>*</a:t>
              </a:r>
              <a:endParaRPr lang="en-US" sz="2800">
                <a:latin typeface="Segoe UI Semibold" panose="020B0702040204020203" pitchFamily="34" charset="0"/>
                <a:cs typeface="Segoe UI Semibold" panose="020B0702040204020203" pitchFamily="34" charset="0"/>
              </a:endParaRPr>
            </a:p>
          </p:txBody>
        </p:sp>
        <p:sp>
          <p:nvSpPr>
            <p:cNvPr id="29" name="TextBox 28">
              <a:extLst>
                <a:ext uri="{FF2B5EF4-FFF2-40B4-BE49-F238E27FC236}">
                  <a16:creationId xmlns:a16="http://schemas.microsoft.com/office/drawing/2014/main" id="{44867F70-E0D6-D7E7-1616-6CFC6FA4F993}"/>
                </a:ext>
              </a:extLst>
            </p:cNvPr>
            <p:cNvSpPr txBox="1"/>
            <p:nvPr/>
          </p:nvSpPr>
          <p:spPr>
            <a:xfrm>
              <a:off x="4919416" y="3353795"/>
              <a:ext cx="769441" cy="338554"/>
            </a:xfrm>
            <a:prstGeom prst="rect">
              <a:avLst/>
            </a:prstGeom>
            <a:noFill/>
          </p:spPr>
          <p:txBody>
            <a:bodyPr wrap="none" rtlCol="0">
              <a:spAutoFit/>
            </a:bodyPr>
            <a:lstStyle/>
            <a:p>
              <a:r>
                <a:rPr lang="et-EE" sz="1600" i="1">
                  <a:latin typeface="Segoe UI Semibold" panose="020B0702040204020203" pitchFamily="34" charset="0"/>
                  <a:cs typeface="Segoe UI Semibold" panose="020B0702040204020203" pitchFamily="34" charset="0"/>
                </a:rPr>
                <a:t>versus</a:t>
              </a:r>
              <a:endParaRPr lang="en-US" sz="1600" i="1">
                <a:latin typeface="Segoe UI Semibold" panose="020B0702040204020203" pitchFamily="34" charset="0"/>
                <a:cs typeface="Segoe UI Semibold" panose="020B0702040204020203" pitchFamily="34" charset="0"/>
              </a:endParaRPr>
            </a:p>
          </p:txBody>
        </p:sp>
      </p:grpSp>
    </p:spTree>
    <p:extLst>
      <p:ext uri="{BB962C8B-B14F-4D97-AF65-F5344CB8AC3E}">
        <p14:creationId xmlns:p14="http://schemas.microsoft.com/office/powerpoint/2010/main" val="2800210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EB47B-ED71-BDE1-6F3C-B9697488423D}"/>
            </a:ext>
          </a:extLst>
        </p:cNvPr>
        <p:cNvGrpSpPr/>
        <p:nvPr/>
      </p:nvGrpSpPr>
      <p:grpSpPr>
        <a:xfrm>
          <a:off x="0" y="0"/>
          <a:ext cx="0" cy="0"/>
          <a:chOff x="0" y="0"/>
          <a:chExt cx="0" cy="0"/>
        </a:xfrm>
      </p:grpSpPr>
      <p:sp>
        <p:nvSpPr>
          <p:cNvPr id="2" name="Pealkiri 1">
            <a:extLst>
              <a:ext uri="{FF2B5EF4-FFF2-40B4-BE49-F238E27FC236}">
                <a16:creationId xmlns:a16="http://schemas.microsoft.com/office/drawing/2014/main" id="{3FDBB918-C652-166A-4B06-6D0106991454}"/>
              </a:ext>
            </a:extLst>
          </p:cNvPr>
          <p:cNvSpPr>
            <a:spLocks noGrp="1"/>
          </p:cNvSpPr>
          <p:nvPr>
            <p:ph type="title"/>
          </p:nvPr>
        </p:nvSpPr>
        <p:spPr>
          <a:xfrm>
            <a:off x="708519" y="529372"/>
            <a:ext cx="10515600" cy="1428885"/>
          </a:xfrm>
        </p:spPr>
        <p:txBody>
          <a:bodyPr vert="horz" lIns="91440" tIns="45720" rIns="91440" bIns="45720" rtlCol="0" anchor="ctr">
            <a:noAutofit/>
          </a:bodyPr>
          <a:lstStyle/>
          <a:p>
            <a:pPr>
              <a:spcBef>
                <a:spcPts val="0"/>
              </a:spcBef>
            </a:pPr>
            <a:r>
              <a:rPr lang="en-US" b="0" noProof="0">
                <a:latin typeface="Segoe UI Semibold"/>
                <a:cs typeface="Segoe UI Semibold"/>
              </a:rPr>
              <a:t>Use-case: N</a:t>
            </a:r>
            <a:r>
              <a:rPr lang="en-US" b="0">
                <a:latin typeface="Segoe UI Semibold"/>
                <a:cs typeface="Segoe UI Semibold"/>
              </a:rPr>
              <a:t>on-invasive Point-of-Care Detection </a:t>
            </a:r>
            <a:r>
              <a:rPr lang="en-US" b="0" noProof="0">
                <a:latin typeface="Segoe UI Semibold"/>
                <a:cs typeface="Segoe UI Semibold"/>
              </a:rPr>
              <a:t>of Cortisol</a:t>
            </a:r>
            <a:br>
              <a:rPr lang="en-US" b="0" noProof="0">
                <a:latin typeface="Segoe UI Semibold" panose="020B0702040204020203" pitchFamily="34" charset="0"/>
                <a:cs typeface="Segoe UI Semibold" panose="020B0702040204020203" pitchFamily="34" charset="0"/>
              </a:rPr>
            </a:br>
            <a:endParaRPr lang="en-US" b="0" noProof="0">
              <a:latin typeface="Segoe UI Semibold" panose="020B0702040204020203" pitchFamily="34" charset="0"/>
              <a:cs typeface="Segoe UI Semibold" panose="020B0702040204020203" pitchFamily="34" charset="0"/>
            </a:endParaRPr>
          </a:p>
        </p:txBody>
      </p:sp>
      <p:pic>
        <p:nvPicPr>
          <p:cNvPr id="15" name="Picture 14">
            <a:extLst>
              <a:ext uri="{FF2B5EF4-FFF2-40B4-BE49-F238E27FC236}">
                <a16:creationId xmlns:a16="http://schemas.microsoft.com/office/drawing/2014/main" id="{A9D5D86E-EDA3-8AD3-34D6-3B687672FD6A}"/>
              </a:ext>
            </a:extLst>
          </p:cNvPr>
          <p:cNvPicPr>
            <a:picLocks noChangeAspect="1"/>
          </p:cNvPicPr>
          <p:nvPr/>
        </p:nvPicPr>
        <p:blipFill>
          <a:blip r:embed="rId2"/>
          <a:stretch>
            <a:fillRect/>
          </a:stretch>
        </p:blipFill>
        <p:spPr>
          <a:xfrm>
            <a:off x="1199151" y="1785830"/>
            <a:ext cx="8956561" cy="3286339"/>
          </a:xfrm>
          <a:prstGeom prst="rect">
            <a:avLst/>
          </a:prstGeom>
        </p:spPr>
      </p:pic>
      <p:sp>
        <p:nvSpPr>
          <p:cNvPr id="16" name="Sisu kohatäide 3">
            <a:extLst>
              <a:ext uri="{FF2B5EF4-FFF2-40B4-BE49-F238E27FC236}">
                <a16:creationId xmlns:a16="http://schemas.microsoft.com/office/drawing/2014/main" id="{9E2F3F62-4728-63B9-0512-E0612B1CEA0D}"/>
              </a:ext>
            </a:extLst>
          </p:cNvPr>
          <p:cNvSpPr>
            <a:spLocks noGrp="1"/>
          </p:cNvSpPr>
          <p:nvPr>
            <p:ph sz="half" idx="2"/>
          </p:nvPr>
        </p:nvSpPr>
        <p:spPr>
          <a:xfrm>
            <a:off x="1257900" y="5533060"/>
            <a:ext cx="1881950" cy="489606"/>
          </a:xfrm>
        </p:spPr>
        <p:txBody>
          <a:bodyPr vert="horz" lIns="91440" tIns="45720" rIns="91440" bIns="45720" rtlCol="0" anchor="t">
            <a:normAutofit/>
          </a:bodyPr>
          <a:lstStyle/>
          <a:p>
            <a:pPr marL="0" indent="0">
              <a:buNone/>
            </a:pPr>
            <a:r>
              <a:rPr lang="en-US" sz="1400" b="0" noProof="0">
                <a:latin typeface="Segoe UI Semibold" panose="020B0702040204020203" pitchFamily="34" charset="0"/>
                <a:ea typeface="Calibri"/>
                <a:cs typeface="Segoe UI Semibold" panose="020B0702040204020203" pitchFamily="34" charset="0"/>
              </a:rPr>
              <a:t>1. Collect saliva sample at home.</a:t>
            </a:r>
          </a:p>
        </p:txBody>
      </p:sp>
      <p:sp>
        <p:nvSpPr>
          <p:cNvPr id="18" name="Sisu kohatäide 3">
            <a:extLst>
              <a:ext uri="{FF2B5EF4-FFF2-40B4-BE49-F238E27FC236}">
                <a16:creationId xmlns:a16="http://schemas.microsoft.com/office/drawing/2014/main" id="{465F1CDC-315F-CBE7-AEBF-DD22498D0230}"/>
              </a:ext>
            </a:extLst>
          </p:cNvPr>
          <p:cNvSpPr txBox="1">
            <a:spLocks/>
          </p:cNvSpPr>
          <p:nvPr/>
        </p:nvSpPr>
        <p:spPr>
          <a:xfrm>
            <a:off x="4214050" y="5533060"/>
            <a:ext cx="1881950" cy="7427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342A5F"/>
                </a:solidFill>
                <a:latin typeface="Proxima Nova Rg" panose="0200050603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42A5F"/>
                </a:solidFill>
                <a:latin typeface="Proxima Nova Rg" panose="0200050603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42A5F"/>
                </a:solidFill>
                <a:latin typeface="Proxima Nova Rg" panose="0200050603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42A5F"/>
                </a:solidFill>
                <a:latin typeface="Proxima Nova Rg" panose="0200050603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42A5F"/>
                </a:solidFill>
                <a:latin typeface="Proxima Nova Rg"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0" noProof="0">
                <a:latin typeface="Segoe UI Semibold" panose="020B0702040204020203" pitchFamily="34" charset="0"/>
                <a:ea typeface="Calibri"/>
                <a:cs typeface="Segoe UI Semibold" panose="020B0702040204020203" pitchFamily="34" charset="0"/>
              </a:rPr>
              <a:t>2. Apply saliva sample dropwise to Cortisol MIP-Sensor.</a:t>
            </a:r>
          </a:p>
        </p:txBody>
      </p:sp>
      <p:sp>
        <p:nvSpPr>
          <p:cNvPr id="19" name="Sisu kohatäide 3">
            <a:extLst>
              <a:ext uri="{FF2B5EF4-FFF2-40B4-BE49-F238E27FC236}">
                <a16:creationId xmlns:a16="http://schemas.microsoft.com/office/drawing/2014/main" id="{C8532D44-E98F-B05A-CF3D-375D3EC4F042}"/>
              </a:ext>
            </a:extLst>
          </p:cNvPr>
          <p:cNvSpPr txBox="1">
            <a:spLocks/>
          </p:cNvSpPr>
          <p:nvPr/>
        </p:nvSpPr>
        <p:spPr>
          <a:xfrm>
            <a:off x="7030008" y="5533060"/>
            <a:ext cx="2963117" cy="57171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342A5F"/>
                </a:solidFill>
                <a:latin typeface="Proxima Nova Rg" panose="0200050603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42A5F"/>
                </a:solidFill>
                <a:latin typeface="Proxima Nova Rg" panose="0200050603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42A5F"/>
                </a:solidFill>
                <a:latin typeface="Proxima Nova Rg" panose="0200050603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42A5F"/>
                </a:solidFill>
                <a:latin typeface="Proxima Nova Rg" panose="0200050603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42A5F"/>
                </a:solidFill>
                <a:latin typeface="Proxima Nova Rg"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0" noProof="0">
                <a:latin typeface="Segoe UI Semibold" panose="020B0702040204020203" pitchFamily="34" charset="0"/>
                <a:ea typeface="Calibri"/>
                <a:cs typeface="Segoe UI Semibold" panose="020B0702040204020203" pitchFamily="34" charset="0"/>
              </a:rPr>
              <a:t>3. Get the pattern of your cortisol pulses on phone/tablet/</a:t>
            </a:r>
            <a:r>
              <a:rPr lang="et-EE" sz="1400" b="0" noProof="0">
                <a:latin typeface="Segoe UI Semibold" panose="020B0702040204020203" pitchFamily="34" charset="0"/>
                <a:ea typeface="Calibri"/>
                <a:cs typeface="Segoe UI Semibold" panose="020B0702040204020203" pitchFamily="34" charset="0"/>
              </a:rPr>
              <a:t>c</a:t>
            </a:r>
            <a:r>
              <a:rPr lang="en-US" sz="1400" b="0" noProof="0" err="1">
                <a:latin typeface="Segoe UI Semibold" panose="020B0702040204020203" pitchFamily="34" charset="0"/>
                <a:ea typeface="Calibri"/>
                <a:cs typeface="Segoe UI Semibold" panose="020B0702040204020203" pitchFamily="34" charset="0"/>
              </a:rPr>
              <a:t>omputer</a:t>
            </a:r>
            <a:r>
              <a:rPr lang="et-EE" sz="1400" b="0" noProof="0">
                <a:latin typeface="Segoe UI Semibold" panose="020B0702040204020203" pitchFamily="34" charset="0"/>
                <a:ea typeface="Calibri"/>
                <a:cs typeface="Segoe UI Semibold" panose="020B0702040204020203" pitchFamily="34" charset="0"/>
              </a:rPr>
              <a:t>.</a:t>
            </a:r>
            <a:endParaRPr lang="en-US" sz="1400" b="0" noProof="0">
              <a:latin typeface="Segoe UI Semibold" panose="020B0702040204020203" pitchFamily="34" charset="0"/>
              <a:ea typeface="Calibri"/>
              <a:cs typeface="Segoe UI Semibold" panose="020B0702040204020203" pitchFamily="34" charset="0"/>
            </a:endParaRPr>
          </a:p>
        </p:txBody>
      </p:sp>
    </p:spTree>
    <p:extLst>
      <p:ext uri="{BB962C8B-B14F-4D97-AF65-F5344CB8AC3E}">
        <p14:creationId xmlns:p14="http://schemas.microsoft.com/office/powerpoint/2010/main" val="1927297456"/>
      </p:ext>
    </p:extLst>
  </p:cSld>
  <p:clrMapOvr>
    <a:masterClrMapping/>
  </p:clrMapOvr>
</p:sld>
</file>

<file path=ppt/theme/theme1.xml><?xml version="1.0" encoding="utf-8"?>
<a:theme xmlns:a="http://schemas.openxmlformats.org/drawingml/2006/main" name="Office Theme">
  <a:themeElements>
    <a:clrScheme name="EVO slaidid 1">
      <a:dk1>
        <a:srgbClr val="000000"/>
      </a:dk1>
      <a:lt1>
        <a:srgbClr val="FFFFFF"/>
      </a:lt1>
      <a:dk2>
        <a:srgbClr val="2E2A64"/>
      </a:dk2>
      <a:lt2>
        <a:srgbClr val="8A91AA"/>
      </a:lt2>
      <a:accent1>
        <a:srgbClr val="44C2D2"/>
      </a:accent1>
      <a:accent2>
        <a:srgbClr val="8A084A"/>
      </a:accent2>
      <a:accent3>
        <a:srgbClr val="ED008C"/>
      </a:accent3>
      <a:accent4>
        <a:srgbClr val="CED3E9"/>
      </a:accent4>
      <a:accent5>
        <a:srgbClr val="8A91AA"/>
      </a:accent5>
      <a:accent6>
        <a:srgbClr val="5FBB46"/>
      </a:accent6>
      <a:hlink>
        <a:srgbClr val="ED008C"/>
      </a:hlink>
      <a:folHlink>
        <a:srgbClr val="44C2D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44bbb01-29a9-42bb-bf33-2b7b511fe98f" xsi:nil="true"/>
    <lcf76f155ced4ddcb4097134ff3c332f xmlns="b9a78a39-dce5-4801-8ead-bdc85960b63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B27DF903782544EB84AF88599BB76DF" ma:contentTypeVersion="19" ma:contentTypeDescription="Create a new document." ma:contentTypeScope="" ma:versionID="241cf178a9cceebf1edfe0ee0c6c0a9a">
  <xsd:schema xmlns:xsd="http://www.w3.org/2001/XMLSchema" xmlns:xs="http://www.w3.org/2001/XMLSchema" xmlns:p="http://schemas.microsoft.com/office/2006/metadata/properties" xmlns:ns2="b9a78a39-dce5-4801-8ead-bdc85960b635" xmlns:ns3="944bbb01-29a9-42bb-bf33-2b7b511fe98f" targetNamespace="http://schemas.microsoft.com/office/2006/metadata/properties" ma:root="true" ma:fieldsID="962963c13f869635677b9a8afe08a2e5" ns2:_="" ns3:_="">
    <xsd:import namespace="b9a78a39-dce5-4801-8ead-bdc85960b635"/>
    <xsd:import namespace="944bbb01-29a9-42bb-bf33-2b7b511fe98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a78a39-dce5-4801-8ead-bdc85960b6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e5263c0-7114-47d3-8603-0e3ef132c9e5"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4bbb01-29a9-42bb-bf33-2b7b511fe98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7d0d6b3-7800-4206-a9d6-9c83b1a28307}" ma:internalName="TaxCatchAll" ma:showField="CatchAllData" ma:web="944bbb01-29a9-42bb-bf33-2b7b511fe9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3F31E7-9845-4C32-BB09-B9AE647A1E03}">
  <ds:schemaRefs>
    <ds:schemaRef ds:uri="944bbb01-29a9-42bb-bf33-2b7b511fe98f"/>
    <ds:schemaRef ds:uri="b9a78a39-dce5-4801-8ead-bdc85960b63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FAF15C4-1670-48C8-A8DD-46AB545D08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a78a39-dce5-4801-8ead-bdc85960b635"/>
    <ds:schemaRef ds:uri="944bbb01-29a9-42bb-bf33-2b7b511fe9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5EA24C-E307-46C9-94EF-62D2E83967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1249</Words>
  <Application>Microsoft Office PowerPoint</Application>
  <PresentationFormat>Laiekraan</PresentationFormat>
  <Paragraphs>109</Paragraphs>
  <Slides>17</Slides>
  <Notes>0</Notes>
  <HiddenSlides>0</HiddenSlides>
  <MMClips>0</MMClips>
  <ScaleCrop>false</ScaleCrop>
  <HeadingPairs>
    <vt:vector size="4" baseType="variant">
      <vt:variant>
        <vt:lpstr>Kujundus</vt:lpstr>
      </vt:variant>
      <vt:variant>
        <vt:i4>1</vt:i4>
      </vt:variant>
      <vt:variant>
        <vt:lpstr>Slaidipealkirjad</vt:lpstr>
      </vt:variant>
      <vt:variant>
        <vt:i4>17</vt:i4>
      </vt:variant>
    </vt:vector>
  </HeadingPairs>
  <TitlesOfParts>
    <vt:vector size="18" baseType="lpstr">
      <vt:lpstr>Office Theme</vt:lpstr>
      <vt:lpstr>Novel Electrochemical Sensor for Point-of-Care Stress analysis</vt:lpstr>
      <vt:lpstr>Opportunity and Conditions</vt:lpstr>
      <vt:lpstr>The Problem: Stress</vt:lpstr>
      <vt:lpstr>The Problem – Measuring Stress</vt:lpstr>
      <vt:lpstr>The Solution: Electrochemical Sensors for Cortisol and BDNF detection </vt:lpstr>
      <vt:lpstr>The Tech: Electrochemical Sensing using a MIP</vt:lpstr>
      <vt:lpstr>The Tech: Selectivity of MIP-based Sensor towards Cortisol </vt:lpstr>
      <vt:lpstr>The Tech: Selectivity at a Molecular level towards Cortisol </vt:lpstr>
      <vt:lpstr>Use-case: Non-invasive Point-of-Care Detection of Cortisol </vt:lpstr>
      <vt:lpstr>MIP-based Cortisol Sensor: Current Stage</vt:lpstr>
      <vt:lpstr>Market Opportunity</vt:lpstr>
      <vt:lpstr>Team</vt:lpstr>
      <vt:lpstr>Market Opportunity (TAM, SAM, SOM)</vt:lpstr>
      <vt:lpstr>Commercialization plan: prototype -&gt; product</vt:lpstr>
      <vt:lpstr>Financial projections: spinoff value maximization</vt:lpstr>
      <vt:lpstr>Vision for future team</vt:lpstr>
      <vt:lpstr>Contribution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Kätliin Gertrud Vilbo</dc:creator>
  <cp:lastModifiedBy>Vitali Sõritski</cp:lastModifiedBy>
  <cp:revision>14</cp:revision>
  <dcterms:created xsi:type="dcterms:W3CDTF">2025-10-22T16:12:48Z</dcterms:created>
  <dcterms:modified xsi:type="dcterms:W3CDTF">2026-05-25T12:59:28Z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0x0101009B27DF903782544EB84AF88599BB76DF</vt:lpwstr>
  </property>
  <property fmtid="{D5CDD505-2E9C-101B-9397-08002B2CF9AE}" pid="3" name="MediaServiceImageTags">
    <vt:lpwstr/>
  </property>
</Properties>
</file>